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83" r:id="rId2"/>
    <p:sldId id="258" r:id="rId3"/>
    <p:sldId id="348" r:id="rId4"/>
    <p:sldId id="401" r:id="rId5"/>
    <p:sldId id="405" r:id="rId6"/>
    <p:sldId id="406" r:id="rId7"/>
    <p:sldId id="407" r:id="rId8"/>
    <p:sldId id="395" r:id="rId9"/>
    <p:sldId id="408" r:id="rId10"/>
    <p:sldId id="409" r:id="rId11"/>
    <p:sldId id="410" r:id="rId12"/>
    <p:sldId id="411" r:id="rId13"/>
    <p:sldId id="413" r:id="rId14"/>
    <p:sldId id="414" r:id="rId15"/>
    <p:sldId id="392" r:id="rId16"/>
    <p:sldId id="393" r:id="rId17"/>
    <p:sldId id="394" r:id="rId18"/>
    <p:sldId id="400" r:id="rId19"/>
    <p:sldId id="415" r:id="rId20"/>
    <p:sldId id="416" r:id="rId21"/>
    <p:sldId id="419" r:id="rId22"/>
    <p:sldId id="417" r:id="rId23"/>
    <p:sldId id="418" r:id="rId24"/>
  </p:sldIdLst>
  <p:sldSz cx="9904413" cy="6858000"/>
  <p:notesSz cx="6858000" cy="9144000"/>
  <p:embeddedFontLst>
    <p:embeddedFont>
      <p:font typeface="Rix모던고딕 B" panose="02020603020101020101" pitchFamily="18" charset="-127"/>
      <p:regular r:id="rId27"/>
    </p:embeddedFont>
    <p:embeddedFont>
      <p:font typeface="Rix모던고딕 M" panose="02020603020101020101" pitchFamily="18" charset="-127"/>
      <p:regular r:id="rId28"/>
    </p:embeddedFont>
    <p:embeddedFont>
      <p:font typeface="맑은 고딕" panose="020B0503020000020004" pitchFamily="50" charset="-127"/>
      <p:regular r:id="rId29"/>
      <p:bold r:id="rId30"/>
    </p:embeddedFont>
    <p:embeddedFont>
      <p:font typeface="Rix정고딕 B" panose="02020603020101020101" pitchFamily="18" charset="-127"/>
      <p:regular r:id="rId31"/>
    </p:embeddedFont>
    <p:embeddedFont>
      <p:font typeface="Rix정고딕 M" panose="02020603020101020101" pitchFamily="18" charset="-127"/>
      <p:regular r:id="rId32"/>
    </p:embeddedFont>
    <p:embeddedFont>
      <p:font typeface="Monotype Sorts" panose="05000000000000000000" charset="2"/>
      <p:regular r:id="rId33"/>
    </p:embeddedFont>
    <p:embeddedFont>
      <p:font typeface="함초롬돋움" panose="020B0600000101010101" charset="-127"/>
      <p:regular r:id="rId34"/>
      <p:bold r:id="rId35"/>
    </p:embeddedFont>
    <p:embeddedFont>
      <p:font typeface="HY헤드라인M" panose="02030600000101010101" pitchFamily="18" charset="-127"/>
      <p:regular r:id="rId3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yeona kim" initials="hk" lastIdx="13" clrIdx="0">
    <p:extLst>
      <p:ext uri="{19B8F6BF-5375-455C-9EA6-DF929625EA0E}">
        <p15:presenceInfo xmlns:p15="http://schemas.microsoft.com/office/powerpoint/2012/main" userId="7bfb7a32fa7fa65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ED5"/>
    <a:srgbClr val="FF6600"/>
    <a:srgbClr val="595959"/>
    <a:srgbClr val="2F99DE"/>
    <a:srgbClr val="4D4D4D"/>
    <a:srgbClr val="005996"/>
    <a:srgbClr val="0072BC"/>
    <a:srgbClr val="0060A8"/>
    <a:srgbClr val="BFBFBF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03" autoAdjust="0"/>
    <p:restoredTop sz="95642" autoAdjust="0"/>
  </p:normalViewPr>
  <p:slideViewPr>
    <p:cSldViewPr showGuides="1">
      <p:cViewPr varScale="1">
        <p:scale>
          <a:sx n="91" d="100"/>
          <a:sy n="91" d="100"/>
        </p:scale>
        <p:origin x="444" y="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CD672-781A-4771-9882-A3994E36D470}" type="datetimeFigureOut">
              <a:rPr lang="ko-KR" altLang="en-US" smtClean="0"/>
              <a:t>2016-09-12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960DC-3223-4427-A347-F16D9BE6EF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398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A831C-0C74-4689-939C-E67E45617485}" type="datetimeFigureOut">
              <a:rPr lang="ko-KR" altLang="en-US" smtClean="0"/>
              <a:t>2016-09-12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6323A-51E9-4EBE-9B7B-C1AF954F95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670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6323A-51E9-4EBE-9B7B-C1AF954F95CA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9369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6323A-51E9-4EBE-9B7B-C1AF954F95CA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2197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6323A-51E9-4EBE-9B7B-C1AF954F95CA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3548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6323A-51E9-4EBE-9B7B-C1AF954F95CA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403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6323A-51E9-4EBE-9B7B-C1AF954F95CA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4674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6323A-51E9-4EBE-9B7B-C1AF954F95CA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8956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6323A-51E9-4EBE-9B7B-C1AF954F95CA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7811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6323A-51E9-4EBE-9B7B-C1AF954F95CA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0333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6323A-51E9-4EBE-9B7B-C1AF954F95C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2039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6323A-51E9-4EBE-9B7B-C1AF954F95CA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5854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6323A-51E9-4EBE-9B7B-C1AF954F95CA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200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6323A-51E9-4EBE-9B7B-C1AF954F95CA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0170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6323A-51E9-4EBE-9B7B-C1AF954F95CA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3988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6323A-51E9-4EBE-9B7B-C1AF954F95CA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6414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6323A-51E9-4EBE-9B7B-C1AF954F95CA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406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400767" y="1270000"/>
            <a:ext cx="9102878" cy="5187949"/>
            <a:chOff x="400767" y="1270000"/>
            <a:chExt cx="9102878" cy="5187949"/>
          </a:xfrm>
        </p:grpSpPr>
        <p:sp>
          <p:nvSpPr>
            <p:cNvPr id="4" name="직사각형 3"/>
            <p:cNvSpPr/>
            <p:nvPr userDrawn="1"/>
          </p:nvSpPr>
          <p:spPr>
            <a:xfrm>
              <a:off x="400767" y="1778000"/>
              <a:ext cx="9102878" cy="4679949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dirty="0" smtClean="0"/>
            </a:p>
            <a:p>
              <a:pPr algn="ctr"/>
              <a:endParaRPr lang="en-US" altLang="ko-KR" dirty="0"/>
            </a:p>
            <a:p>
              <a:pPr algn="ctr"/>
              <a:endParaRPr lang="ko-KR" altLang="en-US" dirty="0"/>
            </a:p>
          </p:txBody>
        </p:sp>
        <p:sp>
          <p:nvSpPr>
            <p:cNvPr id="6" name="직사각형 5"/>
            <p:cNvSpPr/>
            <p:nvPr userDrawn="1"/>
          </p:nvSpPr>
          <p:spPr>
            <a:xfrm>
              <a:off x="400767" y="1270000"/>
              <a:ext cx="9102878" cy="5187949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dirty="0" smtClean="0"/>
            </a:p>
            <a:p>
              <a:pPr algn="ctr"/>
              <a:endParaRPr lang="en-US" altLang="ko-KR" dirty="0"/>
            </a:p>
            <a:p>
              <a:pPr algn="ctr"/>
              <a:endParaRPr lang="ko-KR" altLang="en-US" dirty="0"/>
            </a:p>
          </p:txBody>
        </p:sp>
      </p:grpSp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6" y="794"/>
            <a:ext cx="9901801" cy="68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8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68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36.jpeg"/><Relationship Id="rId4" Type="http://schemas.openxmlformats.org/officeDocument/2006/relationships/image" Target="../media/image20.png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" y="0"/>
            <a:ext cx="9896475" cy="6858000"/>
          </a:xfrm>
          <a:prstGeom prst="rect">
            <a:avLst/>
          </a:prstGeom>
        </p:spPr>
      </p:pic>
      <p:sp>
        <p:nvSpPr>
          <p:cNvPr id="4" name="제목 2"/>
          <p:cNvSpPr txBox="1">
            <a:spLocks/>
          </p:cNvSpPr>
          <p:nvPr/>
        </p:nvSpPr>
        <p:spPr>
          <a:xfrm>
            <a:off x="271686" y="980728"/>
            <a:ext cx="8962245" cy="1861161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150000"/>
              </a:lnSpc>
            </a:pPr>
            <a:r>
              <a:rPr lang="ko-KR" altLang="en-US" b="1" spc="-300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머신러닝</a:t>
            </a:r>
            <a:r>
              <a:rPr lang="ko-KR" altLang="en-US" b="1" spc="-3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동향과 </a:t>
            </a:r>
            <a:endParaRPr lang="en-US" altLang="ko-KR" b="1" spc="-300" dirty="0" smtClean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 fontAlgn="base">
              <a:lnSpc>
                <a:spcPct val="150000"/>
              </a:lnSpc>
            </a:pPr>
            <a:r>
              <a:rPr lang="ko-KR" altLang="en-US" b="1" spc="-3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분석솔루션 </a:t>
            </a:r>
            <a:r>
              <a:rPr lang="en-US" altLang="ko-KR" b="1" spc="-300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WISE </a:t>
            </a:r>
            <a:r>
              <a:rPr lang="en-US" altLang="ko-KR" b="1" spc="-300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Advisor</a:t>
            </a:r>
            <a:r>
              <a:rPr lang="en-US" altLang="ko-KR" b="1" spc="-300" baseline="30000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TM</a:t>
            </a:r>
            <a:endParaRPr lang="ko-KR" altLang="en-US" b="1" spc="-300" baseline="30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31726" y="4509120"/>
            <a:ext cx="5345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80" algn="ctr" fontAlgn="base">
              <a:spcBef>
                <a:spcPct val="0"/>
              </a:spcBef>
              <a:buSzPct val="128000"/>
            </a:pPr>
            <a:r>
              <a:rPr lang="ko-KR" altLang="en-US" sz="20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빅데이터</a:t>
            </a:r>
            <a:r>
              <a:rPr lang="ko-KR" altLang="en-US" sz="20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기반의 </a:t>
            </a:r>
            <a:r>
              <a:rPr lang="ko-KR" altLang="en-US" sz="20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머신러닝</a:t>
            </a:r>
            <a:r>
              <a:rPr lang="ko-KR" altLang="en-US" sz="20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활용방안 세미나</a:t>
            </a:r>
            <a:endParaRPr lang="en-US" altLang="ko-KR" sz="2000" b="1" dirty="0" smtClean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82880" algn="ctr" fontAlgn="base">
              <a:spcBef>
                <a:spcPct val="0"/>
              </a:spcBef>
              <a:buSzPct val="128000"/>
            </a:pPr>
            <a:r>
              <a:rPr lang="en-US" altLang="ko-KR" sz="20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2016.</a:t>
            </a:r>
            <a:r>
              <a:rPr lang="ko-KR" altLang="en-US" sz="2000" b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0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9.</a:t>
            </a:r>
            <a:r>
              <a:rPr lang="ko-KR" altLang="en-US" sz="2000" b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0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</a:t>
            </a:r>
            <a:r>
              <a:rPr lang="ko-KR" altLang="en-US" sz="2000" b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20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835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005753" y="606993"/>
            <a:ext cx="74157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+mn-ea"/>
                <a:ea typeface="+mn-ea"/>
              </a:rPr>
              <a:t>추천을 위한 </a:t>
            </a:r>
            <a:r>
              <a:rPr lang="en-US" altLang="ko-KR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+mn-ea"/>
                <a:ea typeface="+mn-ea"/>
              </a:rPr>
              <a:t>CF(Collaborative Filtering)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+mn-ea"/>
              <a:ea typeface="+mn-ea"/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207908" y="296273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적용 알고리즘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Ⅱ</a:t>
            </a:r>
            <a:endParaRPr lang="ko-KR" altLang="en-US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84" y="2022872"/>
            <a:ext cx="6048672" cy="486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 bwMode="auto">
          <a:xfrm flipH="1">
            <a:off x="939427" y="1458559"/>
            <a:ext cx="8208912" cy="24622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추천에 가장 널리 사용되고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가장 성능이 좋은 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알고리즘</a:t>
            </a:r>
            <a:endParaRPr kumimoji="1" lang="en-US" altLang="ko-KR" sz="16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8" y="1463330"/>
            <a:ext cx="237478" cy="237478"/>
          </a:xfrm>
          <a:prstGeom prst="rect">
            <a:avLst/>
          </a:prstGeom>
        </p:spPr>
      </p:pic>
      <p:sp>
        <p:nvSpPr>
          <p:cNvPr id="8" name="AutoShape 61" descr="그림2"/>
          <p:cNvSpPr>
            <a:spLocks noChangeArrowheads="1"/>
          </p:cNvSpPr>
          <p:nvPr/>
        </p:nvSpPr>
        <p:spPr bwMode="auto">
          <a:xfrm>
            <a:off x="6829169" y="4407653"/>
            <a:ext cx="2592289" cy="536417"/>
          </a:xfrm>
          <a:prstGeom prst="roundRect">
            <a:avLst>
              <a:gd name="adj" fmla="val 7694"/>
            </a:avLst>
          </a:prstGeom>
          <a:solidFill>
            <a:schemeClr val="accent3">
              <a:lumMod val="20000"/>
              <a:lumOff val="80000"/>
            </a:schemeClr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최근</a:t>
            </a:r>
            <a:endPara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AutoShape 61" descr="그림2"/>
          <p:cNvSpPr>
            <a:spLocks noChangeArrowheads="1"/>
          </p:cNvSpPr>
          <p:nvPr/>
        </p:nvSpPr>
        <p:spPr bwMode="auto">
          <a:xfrm>
            <a:off x="6829169" y="2022872"/>
            <a:ext cx="2592289" cy="536417"/>
          </a:xfrm>
          <a:prstGeom prst="roundRect">
            <a:avLst>
              <a:gd name="adj" fmla="val 7694"/>
            </a:avLst>
          </a:prstGeom>
          <a:solidFill>
            <a:schemeClr val="accent3">
              <a:lumMod val="20000"/>
              <a:lumOff val="80000"/>
            </a:schemeClr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6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과거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(2000</a:t>
            </a:r>
            <a:r>
              <a:rPr lang="ko-KR" altLang="en-US" sz="16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년대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10" name="직사각형 9"/>
          <p:cNvSpPr/>
          <p:nvPr/>
        </p:nvSpPr>
        <p:spPr bwMode="auto">
          <a:xfrm flipH="1">
            <a:off x="6901177" y="2713563"/>
            <a:ext cx="2803557" cy="1723549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유사도 측정 자체에 중점</a:t>
            </a:r>
            <a:endParaRPr kumimoji="1" lang="en-US" altLang="ko-KR" sz="14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4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Pearson Correlation</a:t>
            </a: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Euclidean Distance</a:t>
            </a: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Spearman Correlation</a:t>
            </a: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4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Tanimoto</a:t>
            </a: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Coefficient</a:t>
            </a: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log-likelihood</a:t>
            </a: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 bwMode="auto">
          <a:xfrm flipH="1">
            <a:off x="6901177" y="5088086"/>
            <a:ext cx="2803557" cy="1077218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중요 특징 중심으로 </a:t>
            </a:r>
            <a:r>
              <a:rPr kumimoji="1" lang="ko-KR" altLang="en-US" sz="14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유사도를</a:t>
            </a:r>
            <a:r>
              <a:rPr kumimoji="1" lang="ko-KR" altLang="en-US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재구성</a:t>
            </a:r>
            <a:endParaRPr kumimoji="1" lang="en-US" altLang="ko-KR" sz="14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SVD </a:t>
            </a:r>
            <a:r>
              <a:rPr kumimoji="1" lang="ko-KR" altLang="en-US" sz="14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기반 </a:t>
            </a: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CF</a:t>
            </a: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Spectral Clustering </a:t>
            </a:r>
            <a:r>
              <a:rPr kumimoji="1" lang="ko-KR" altLang="en-US" sz="14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기반 </a:t>
            </a: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CF</a:t>
            </a: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399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005753" y="606993"/>
            <a:ext cx="74157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en-US" altLang="ko-KR" sz="2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+mn-ea"/>
                <a:ea typeface="+mn-ea"/>
              </a:rPr>
              <a:t>Bayesian </a:t>
            </a:r>
            <a:r>
              <a:rPr lang="en-US" altLang="ko-KR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+mn-ea"/>
                <a:ea typeface="+mn-ea"/>
              </a:rPr>
              <a:t>Network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+mn-ea"/>
              <a:ea typeface="+mn-ea"/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207908" y="296273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적용 알고리즘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Ⅱ</a:t>
            </a:r>
            <a:endParaRPr lang="ko-KR" altLang="en-US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09" y="1948864"/>
            <a:ext cx="3371134" cy="3712384"/>
          </a:xfrm>
          <a:prstGeom prst="rect">
            <a:avLst/>
          </a:prstGeom>
        </p:spPr>
      </p:pic>
      <p:sp>
        <p:nvSpPr>
          <p:cNvPr id="25" name="직사각형 24"/>
          <p:cNvSpPr/>
          <p:nvPr/>
        </p:nvSpPr>
        <p:spPr bwMode="auto">
          <a:xfrm flipH="1">
            <a:off x="1063774" y="5733256"/>
            <a:ext cx="2803557" cy="430887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피로의 원인이 폐암이고</a:t>
            </a: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4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폐암은 약의 복용에 의한 것일 가능성은</a:t>
            </a: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?</a:t>
            </a: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26" name="직사각형 25"/>
          <p:cNvSpPr/>
          <p:nvPr/>
        </p:nvSpPr>
        <p:spPr bwMode="auto">
          <a:xfrm flipH="1">
            <a:off x="939427" y="1458559"/>
            <a:ext cx="8208912" cy="24622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다수의 원인과 결과가 서로 연관되어 있는 관계를 예측 분석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.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의학 진단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환경 예측에 적용</a:t>
            </a:r>
            <a:endParaRPr kumimoji="1" lang="en-US" altLang="ko-KR" sz="16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8" y="1463330"/>
            <a:ext cx="237478" cy="23747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214" y="2149293"/>
            <a:ext cx="4533077" cy="2440280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 bwMode="auto">
          <a:xfrm flipH="1">
            <a:off x="4846065" y="4653136"/>
            <a:ext cx="4714653" cy="1938992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400" kern="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구글의</a:t>
            </a:r>
            <a:r>
              <a:rPr kumimoji="1" lang="ko-KR" altLang="en-US" sz="14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</a:t>
            </a:r>
            <a:r>
              <a:rPr kumimoji="1" lang="ko-KR" altLang="en-US" sz="1400" kern="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애드센스</a:t>
            </a:r>
            <a:r>
              <a:rPr kumimoji="1" lang="ko-KR" altLang="en-US" sz="14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시스템이 </a:t>
            </a:r>
            <a:r>
              <a:rPr kumimoji="1" lang="ko-KR" altLang="en-US" sz="1400" kern="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웹페이지상의</a:t>
            </a:r>
            <a:r>
              <a:rPr kumimoji="1" lang="ko-KR" altLang="en-US" sz="14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광고를 자동선택하기 위해 </a:t>
            </a:r>
            <a:r>
              <a:rPr kumimoji="1" lang="ko-KR" altLang="en-US" sz="14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베이지안</a:t>
            </a:r>
            <a:r>
              <a:rPr kumimoji="1" lang="ko-KR" altLang="en-US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네트워크를 사용</a:t>
            </a:r>
            <a:endParaRPr kumimoji="1" lang="en-US" altLang="ko-KR" sz="14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4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1</a:t>
            </a:r>
            <a:r>
              <a:rPr kumimoji="1" lang="ko-KR" altLang="en-US" sz="14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조개의 문구와 검색문의로 학습한 내용을 기반으로 </a:t>
            </a:r>
            <a:r>
              <a:rPr kumimoji="1" lang="en-US" altLang="ko-KR" sz="14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300</a:t>
            </a:r>
            <a:r>
              <a:rPr kumimoji="1" lang="ko-KR" altLang="en-US" sz="14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만개가 넘는 화살표를 사용하여 </a:t>
            </a:r>
            <a:r>
              <a:rPr kumimoji="1" lang="en-US" altLang="ko-KR" sz="14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100</a:t>
            </a:r>
            <a:r>
              <a:rPr kumimoji="1" lang="ko-KR" altLang="en-US" sz="14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만 가지 변수와 </a:t>
            </a:r>
            <a:r>
              <a:rPr kumimoji="1" lang="en-US" altLang="ko-KR" sz="14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1200</a:t>
            </a:r>
            <a:r>
              <a:rPr kumimoji="1" lang="ko-KR" altLang="en-US" sz="14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만개의 단어와 문장을 연결시켜서 거대한 베이지안 </a:t>
            </a:r>
            <a:r>
              <a:rPr kumimoji="1" lang="ko-KR" altLang="en-US" sz="14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네트워크를 </a:t>
            </a:r>
            <a:r>
              <a:rPr kumimoji="1" lang="ko-KR" altLang="en-US" sz="14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구성</a:t>
            </a:r>
            <a:endParaRPr kumimoji="1" lang="en-US" altLang="ko-KR" sz="14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4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웹페이지</a:t>
            </a:r>
            <a:r>
              <a:rPr kumimoji="1" lang="ko-KR" altLang="en-US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내용 뿐만이 아니라 그전에 어떤 </a:t>
            </a:r>
            <a:r>
              <a:rPr kumimoji="1" lang="ko-KR" altLang="en-US" sz="14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웹페이지를</a:t>
            </a:r>
            <a:r>
              <a:rPr kumimoji="1" lang="ko-KR" altLang="en-US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거쳐왔고 어떤 검색을 했는지에 따라서 광고를 배치</a:t>
            </a: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583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4"/>
          <p:cNvSpPr>
            <a:spLocks noChangeArrowheads="1"/>
          </p:cNvSpPr>
          <p:nvPr/>
        </p:nvSpPr>
        <p:spPr bwMode="auto">
          <a:xfrm>
            <a:off x="2005754" y="606993"/>
            <a:ext cx="496267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금융 분야의 </a:t>
            </a:r>
            <a:r>
              <a:rPr lang="ko-KR" altLang="en-US" sz="27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머신러닝</a:t>
            </a:r>
            <a:r>
              <a:rPr lang="ko-KR" altLang="en-US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 응용 동향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87710" y="1484784"/>
            <a:ext cx="9094788" cy="1577974"/>
          </a:xfrm>
          <a:prstGeom prst="rect">
            <a:avLst/>
          </a:prstGeom>
          <a:solidFill>
            <a:srgbClr val="85C8FF">
              <a:alpha val="2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>
              <a:bevelT w="1270" h="1270"/>
              <a:bevelB w="1270" h="1270"/>
            </a:sp3d>
          </a:bodyPr>
          <a:lstStyle/>
          <a:p>
            <a:pPr algn="ctr" latinLnBrk="0"/>
            <a:endParaRPr lang="ko-KR" altLang="en-US" sz="1300" dirty="0" err="1">
              <a:ln>
                <a:solidFill>
                  <a:srgbClr val="0072BC">
                    <a:alpha val="0"/>
                  </a:srgbClr>
                </a:solidFill>
              </a:ln>
              <a:solidFill>
                <a:srgbClr val="0072BC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654188" y="1597391"/>
            <a:ext cx="470796" cy="459194"/>
            <a:chOff x="19355761" y="3896899"/>
            <a:chExt cx="503608" cy="468390"/>
          </a:xfrm>
        </p:grpSpPr>
        <p:sp>
          <p:nvSpPr>
            <p:cNvPr id="21" name="Freeform 188"/>
            <p:cNvSpPr>
              <a:spLocks noEditPoints="1"/>
            </p:cNvSpPr>
            <p:nvPr/>
          </p:nvSpPr>
          <p:spPr bwMode="auto">
            <a:xfrm>
              <a:off x="19721629" y="4113372"/>
              <a:ext cx="137740" cy="128404"/>
            </a:xfrm>
            <a:custGeom>
              <a:avLst/>
              <a:gdLst>
                <a:gd name="T0" fmla="*/ 45 w 90"/>
                <a:gd name="T1" fmla="*/ 0 h 90"/>
                <a:gd name="T2" fmla="*/ 0 w 90"/>
                <a:gd name="T3" fmla="*/ 45 h 90"/>
                <a:gd name="T4" fmla="*/ 45 w 90"/>
                <a:gd name="T5" fmla="*/ 90 h 90"/>
                <a:gd name="T6" fmla="*/ 90 w 90"/>
                <a:gd name="T7" fmla="*/ 45 h 90"/>
                <a:gd name="T8" fmla="*/ 45 w 90"/>
                <a:gd name="T9" fmla="*/ 0 h 90"/>
                <a:gd name="T10" fmla="*/ 80 w 90"/>
                <a:gd name="T11" fmla="*/ 45 h 90"/>
                <a:gd name="T12" fmla="*/ 72 w 90"/>
                <a:gd name="T13" fmla="*/ 53 h 90"/>
                <a:gd name="T14" fmla="*/ 53 w 90"/>
                <a:gd name="T15" fmla="*/ 53 h 90"/>
                <a:gd name="T16" fmla="*/ 53 w 90"/>
                <a:gd name="T17" fmla="*/ 72 h 90"/>
                <a:gd name="T18" fmla="*/ 45 w 90"/>
                <a:gd name="T19" fmla="*/ 80 h 90"/>
                <a:gd name="T20" fmla="*/ 37 w 90"/>
                <a:gd name="T21" fmla="*/ 72 h 90"/>
                <a:gd name="T22" fmla="*/ 37 w 90"/>
                <a:gd name="T23" fmla="*/ 53 h 90"/>
                <a:gd name="T24" fmla="*/ 18 w 90"/>
                <a:gd name="T25" fmla="*/ 53 h 90"/>
                <a:gd name="T26" fmla="*/ 10 w 90"/>
                <a:gd name="T27" fmla="*/ 45 h 90"/>
                <a:gd name="T28" fmla="*/ 18 w 90"/>
                <a:gd name="T29" fmla="*/ 37 h 90"/>
                <a:gd name="T30" fmla="*/ 37 w 90"/>
                <a:gd name="T31" fmla="*/ 37 h 90"/>
                <a:gd name="T32" fmla="*/ 37 w 90"/>
                <a:gd name="T33" fmla="*/ 18 h 90"/>
                <a:gd name="T34" fmla="*/ 45 w 90"/>
                <a:gd name="T35" fmla="*/ 10 h 90"/>
                <a:gd name="T36" fmla="*/ 53 w 90"/>
                <a:gd name="T37" fmla="*/ 18 h 90"/>
                <a:gd name="T38" fmla="*/ 53 w 90"/>
                <a:gd name="T39" fmla="*/ 37 h 90"/>
                <a:gd name="T40" fmla="*/ 72 w 90"/>
                <a:gd name="T41" fmla="*/ 37 h 90"/>
                <a:gd name="T42" fmla="*/ 80 w 90"/>
                <a:gd name="T43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90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70" y="90"/>
                    <a:pt x="90" y="70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80" y="45"/>
                  </a:moveTo>
                  <a:cubicBezTo>
                    <a:pt x="80" y="50"/>
                    <a:pt x="77" y="53"/>
                    <a:pt x="72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72"/>
                    <a:pt x="53" y="72"/>
                    <a:pt x="53" y="72"/>
                  </a:cubicBezTo>
                  <a:cubicBezTo>
                    <a:pt x="53" y="77"/>
                    <a:pt x="50" y="80"/>
                    <a:pt x="45" y="80"/>
                  </a:cubicBezTo>
                  <a:cubicBezTo>
                    <a:pt x="41" y="80"/>
                    <a:pt x="37" y="77"/>
                    <a:pt x="37" y="72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4" y="53"/>
                    <a:pt x="10" y="50"/>
                    <a:pt x="10" y="45"/>
                  </a:cubicBezTo>
                  <a:cubicBezTo>
                    <a:pt x="10" y="41"/>
                    <a:pt x="14" y="37"/>
                    <a:pt x="18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4"/>
                    <a:pt x="41" y="10"/>
                    <a:pt x="45" y="10"/>
                  </a:cubicBezTo>
                  <a:cubicBezTo>
                    <a:pt x="50" y="10"/>
                    <a:pt x="53" y="14"/>
                    <a:pt x="53" y="1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72" y="37"/>
                    <a:pt x="72" y="37"/>
                    <a:pt x="72" y="37"/>
                  </a:cubicBezTo>
                  <a:cubicBezTo>
                    <a:pt x="77" y="37"/>
                    <a:pt x="80" y="41"/>
                    <a:pt x="80" y="4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indent="-74203" algn="ctr" defTabSz="919830" fontAlgn="ctr" latinLnBrk="0">
                <a:buClr>
                  <a:schemeClr val="bg1">
                    <a:lumMod val="65000"/>
                  </a:schemeClr>
                </a:buClr>
                <a:buSzPct val="80000"/>
                <a:tabLst>
                  <a:tab pos="2374323" algn="l"/>
                  <a:tab pos="4981037" algn="l"/>
                </a:tabLst>
              </a:pPr>
              <a:endParaRPr lang="ko-KR" altLang="en-US" sz="1000" kern="0" dirty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chemeClr val="bg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endParaRPr>
            </a:p>
          </p:txBody>
        </p:sp>
        <p:sp>
          <p:nvSpPr>
            <p:cNvPr id="22" name="Freeform 202"/>
            <p:cNvSpPr>
              <a:spLocks noEditPoints="1"/>
            </p:cNvSpPr>
            <p:nvPr/>
          </p:nvSpPr>
          <p:spPr bwMode="auto">
            <a:xfrm>
              <a:off x="19355761" y="4044298"/>
              <a:ext cx="340230" cy="320991"/>
            </a:xfrm>
            <a:custGeom>
              <a:avLst/>
              <a:gdLst>
                <a:gd name="T0" fmla="*/ 253 w 258"/>
                <a:gd name="T1" fmla="*/ 108 h 258"/>
                <a:gd name="T2" fmla="*/ 218 w 258"/>
                <a:gd name="T3" fmla="*/ 108 h 258"/>
                <a:gd name="T4" fmla="*/ 207 w 258"/>
                <a:gd name="T5" fmla="*/ 81 h 258"/>
                <a:gd name="T6" fmla="*/ 231 w 258"/>
                <a:gd name="T7" fmla="*/ 56 h 258"/>
                <a:gd name="T8" fmla="*/ 231 w 258"/>
                <a:gd name="T9" fmla="*/ 48 h 258"/>
                <a:gd name="T10" fmla="*/ 210 w 258"/>
                <a:gd name="T11" fmla="*/ 27 h 258"/>
                <a:gd name="T12" fmla="*/ 202 w 258"/>
                <a:gd name="T13" fmla="*/ 27 h 258"/>
                <a:gd name="T14" fmla="*/ 177 w 258"/>
                <a:gd name="T15" fmla="*/ 51 h 258"/>
                <a:gd name="T16" fmla="*/ 150 w 258"/>
                <a:gd name="T17" fmla="*/ 40 h 258"/>
                <a:gd name="T18" fmla="*/ 150 w 258"/>
                <a:gd name="T19" fmla="*/ 6 h 258"/>
                <a:gd name="T20" fmla="*/ 144 w 258"/>
                <a:gd name="T21" fmla="*/ 0 h 258"/>
                <a:gd name="T22" fmla="*/ 114 w 258"/>
                <a:gd name="T23" fmla="*/ 0 h 258"/>
                <a:gd name="T24" fmla="*/ 108 w 258"/>
                <a:gd name="T25" fmla="*/ 6 h 258"/>
                <a:gd name="T26" fmla="*/ 108 w 258"/>
                <a:gd name="T27" fmla="*/ 40 h 258"/>
                <a:gd name="T28" fmla="*/ 81 w 258"/>
                <a:gd name="T29" fmla="*/ 51 h 258"/>
                <a:gd name="T30" fmla="*/ 57 w 258"/>
                <a:gd name="T31" fmla="*/ 27 h 258"/>
                <a:gd name="T32" fmla="*/ 48 w 258"/>
                <a:gd name="T33" fmla="*/ 27 h 258"/>
                <a:gd name="T34" fmla="*/ 27 w 258"/>
                <a:gd name="T35" fmla="*/ 48 h 258"/>
                <a:gd name="T36" fmla="*/ 27 w 258"/>
                <a:gd name="T37" fmla="*/ 56 h 258"/>
                <a:gd name="T38" fmla="*/ 52 w 258"/>
                <a:gd name="T39" fmla="*/ 81 h 258"/>
                <a:gd name="T40" fmla="*/ 40 w 258"/>
                <a:gd name="T41" fmla="*/ 108 h 258"/>
                <a:gd name="T42" fmla="*/ 6 w 258"/>
                <a:gd name="T43" fmla="*/ 108 h 258"/>
                <a:gd name="T44" fmla="*/ 0 w 258"/>
                <a:gd name="T45" fmla="*/ 114 h 258"/>
                <a:gd name="T46" fmla="*/ 0 w 258"/>
                <a:gd name="T47" fmla="*/ 144 h 258"/>
                <a:gd name="T48" fmla="*/ 6 w 258"/>
                <a:gd name="T49" fmla="*/ 150 h 258"/>
                <a:gd name="T50" fmla="*/ 40 w 258"/>
                <a:gd name="T51" fmla="*/ 150 h 258"/>
                <a:gd name="T52" fmla="*/ 51 w 258"/>
                <a:gd name="T53" fmla="*/ 177 h 258"/>
                <a:gd name="T54" fmla="*/ 27 w 258"/>
                <a:gd name="T55" fmla="*/ 202 h 258"/>
                <a:gd name="T56" fmla="*/ 27 w 258"/>
                <a:gd name="T57" fmla="*/ 210 h 258"/>
                <a:gd name="T58" fmla="*/ 48 w 258"/>
                <a:gd name="T59" fmla="*/ 231 h 258"/>
                <a:gd name="T60" fmla="*/ 57 w 258"/>
                <a:gd name="T61" fmla="*/ 231 h 258"/>
                <a:gd name="T62" fmla="*/ 81 w 258"/>
                <a:gd name="T63" fmla="*/ 207 h 258"/>
                <a:gd name="T64" fmla="*/ 108 w 258"/>
                <a:gd name="T65" fmla="*/ 218 h 258"/>
                <a:gd name="T66" fmla="*/ 108 w 258"/>
                <a:gd name="T67" fmla="*/ 252 h 258"/>
                <a:gd name="T68" fmla="*/ 114 w 258"/>
                <a:gd name="T69" fmla="*/ 258 h 258"/>
                <a:gd name="T70" fmla="*/ 144 w 258"/>
                <a:gd name="T71" fmla="*/ 258 h 258"/>
                <a:gd name="T72" fmla="*/ 150 w 258"/>
                <a:gd name="T73" fmla="*/ 252 h 258"/>
                <a:gd name="T74" fmla="*/ 150 w 258"/>
                <a:gd name="T75" fmla="*/ 218 h 258"/>
                <a:gd name="T76" fmla="*/ 177 w 258"/>
                <a:gd name="T77" fmla="*/ 207 h 258"/>
                <a:gd name="T78" fmla="*/ 202 w 258"/>
                <a:gd name="T79" fmla="*/ 231 h 258"/>
                <a:gd name="T80" fmla="*/ 210 w 258"/>
                <a:gd name="T81" fmla="*/ 231 h 258"/>
                <a:gd name="T82" fmla="*/ 231 w 258"/>
                <a:gd name="T83" fmla="*/ 210 h 258"/>
                <a:gd name="T84" fmla="*/ 231 w 258"/>
                <a:gd name="T85" fmla="*/ 202 h 258"/>
                <a:gd name="T86" fmla="*/ 207 w 258"/>
                <a:gd name="T87" fmla="*/ 177 h 258"/>
                <a:gd name="T88" fmla="*/ 218 w 258"/>
                <a:gd name="T89" fmla="*/ 150 h 258"/>
                <a:gd name="T90" fmla="*/ 253 w 258"/>
                <a:gd name="T91" fmla="*/ 150 h 258"/>
                <a:gd name="T92" fmla="*/ 258 w 258"/>
                <a:gd name="T93" fmla="*/ 144 h 258"/>
                <a:gd name="T94" fmla="*/ 258 w 258"/>
                <a:gd name="T95" fmla="*/ 114 h 258"/>
                <a:gd name="T96" fmla="*/ 253 w 258"/>
                <a:gd name="T97" fmla="*/ 108 h 258"/>
                <a:gd name="T98" fmla="*/ 129 w 258"/>
                <a:gd name="T99" fmla="*/ 161 h 258"/>
                <a:gd name="T100" fmla="*/ 97 w 258"/>
                <a:gd name="T101" fmla="*/ 129 h 258"/>
                <a:gd name="T102" fmla="*/ 129 w 258"/>
                <a:gd name="T103" fmla="*/ 97 h 258"/>
                <a:gd name="T104" fmla="*/ 161 w 258"/>
                <a:gd name="T105" fmla="*/ 129 h 258"/>
                <a:gd name="T106" fmla="*/ 129 w 258"/>
                <a:gd name="T107" fmla="*/ 16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8" h="258">
                  <a:moveTo>
                    <a:pt x="253" y="108"/>
                  </a:moveTo>
                  <a:cubicBezTo>
                    <a:pt x="218" y="108"/>
                    <a:pt x="218" y="108"/>
                    <a:pt x="218" y="108"/>
                  </a:cubicBezTo>
                  <a:cubicBezTo>
                    <a:pt x="216" y="98"/>
                    <a:pt x="212" y="89"/>
                    <a:pt x="207" y="81"/>
                  </a:cubicBezTo>
                  <a:cubicBezTo>
                    <a:pt x="231" y="56"/>
                    <a:pt x="231" y="56"/>
                    <a:pt x="231" y="56"/>
                  </a:cubicBezTo>
                  <a:cubicBezTo>
                    <a:pt x="233" y="54"/>
                    <a:pt x="233" y="50"/>
                    <a:pt x="231" y="48"/>
                  </a:cubicBezTo>
                  <a:cubicBezTo>
                    <a:pt x="210" y="27"/>
                    <a:pt x="210" y="27"/>
                    <a:pt x="210" y="27"/>
                  </a:cubicBezTo>
                  <a:cubicBezTo>
                    <a:pt x="208" y="25"/>
                    <a:pt x="204" y="25"/>
                    <a:pt x="202" y="27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69" y="46"/>
                    <a:pt x="160" y="42"/>
                    <a:pt x="150" y="40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2"/>
                    <a:pt x="147" y="0"/>
                    <a:pt x="144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1" y="0"/>
                    <a:pt x="108" y="2"/>
                    <a:pt x="108" y="6"/>
                  </a:cubicBezTo>
                  <a:cubicBezTo>
                    <a:pt x="108" y="40"/>
                    <a:pt x="108" y="40"/>
                    <a:pt x="108" y="40"/>
                  </a:cubicBezTo>
                  <a:cubicBezTo>
                    <a:pt x="98" y="42"/>
                    <a:pt x="89" y="46"/>
                    <a:pt x="81" y="51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4" y="25"/>
                    <a:pt x="51" y="25"/>
                    <a:pt x="48" y="27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50"/>
                    <a:pt x="25" y="54"/>
                    <a:pt x="27" y="56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46" y="89"/>
                    <a:pt x="42" y="98"/>
                    <a:pt x="40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2" y="108"/>
                    <a:pt x="0" y="111"/>
                    <a:pt x="0" y="11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47"/>
                    <a:pt x="2" y="150"/>
                    <a:pt x="6" y="150"/>
                  </a:cubicBezTo>
                  <a:cubicBezTo>
                    <a:pt x="40" y="150"/>
                    <a:pt x="40" y="150"/>
                    <a:pt x="40" y="150"/>
                  </a:cubicBezTo>
                  <a:cubicBezTo>
                    <a:pt x="42" y="160"/>
                    <a:pt x="46" y="169"/>
                    <a:pt x="51" y="177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4"/>
                    <a:pt x="25" y="208"/>
                    <a:pt x="27" y="210"/>
                  </a:cubicBezTo>
                  <a:cubicBezTo>
                    <a:pt x="48" y="231"/>
                    <a:pt x="48" y="231"/>
                    <a:pt x="48" y="231"/>
                  </a:cubicBezTo>
                  <a:cubicBezTo>
                    <a:pt x="51" y="233"/>
                    <a:pt x="54" y="233"/>
                    <a:pt x="57" y="231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9" y="212"/>
                    <a:pt x="98" y="216"/>
                    <a:pt x="108" y="218"/>
                  </a:cubicBezTo>
                  <a:cubicBezTo>
                    <a:pt x="108" y="252"/>
                    <a:pt x="108" y="252"/>
                    <a:pt x="108" y="252"/>
                  </a:cubicBezTo>
                  <a:cubicBezTo>
                    <a:pt x="108" y="256"/>
                    <a:pt x="111" y="258"/>
                    <a:pt x="114" y="258"/>
                  </a:cubicBezTo>
                  <a:cubicBezTo>
                    <a:pt x="144" y="258"/>
                    <a:pt x="144" y="258"/>
                    <a:pt x="144" y="258"/>
                  </a:cubicBezTo>
                  <a:cubicBezTo>
                    <a:pt x="147" y="258"/>
                    <a:pt x="150" y="256"/>
                    <a:pt x="150" y="252"/>
                  </a:cubicBezTo>
                  <a:cubicBezTo>
                    <a:pt x="150" y="218"/>
                    <a:pt x="150" y="218"/>
                    <a:pt x="150" y="218"/>
                  </a:cubicBezTo>
                  <a:cubicBezTo>
                    <a:pt x="160" y="216"/>
                    <a:pt x="169" y="212"/>
                    <a:pt x="177" y="207"/>
                  </a:cubicBezTo>
                  <a:cubicBezTo>
                    <a:pt x="202" y="231"/>
                    <a:pt x="202" y="231"/>
                    <a:pt x="202" y="231"/>
                  </a:cubicBezTo>
                  <a:cubicBezTo>
                    <a:pt x="204" y="233"/>
                    <a:pt x="208" y="233"/>
                    <a:pt x="210" y="231"/>
                  </a:cubicBezTo>
                  <a:cubicBezTo>
                    <a:pt x="231" y="210"/>
                    <a:pt x="231" y="210"/>
                    <a:pt x="231" y="210"/>
                  </a:cubicBezTo>
                  <a:cubicBezTo>
                    <a:pt x="233" y="208"/>
                    <a:pt x="233" y="204"/>
                    <a:pt x="231" y="202"/>
                  </a:cubicBezTo>
                  <a:cubicBezTo>
                    <a:pt x="207" y="177"/>
                    <a:pt x="207" y="177"/>
                    <a:pt x="207" y="177"/>
                  </a:cubicBezTo>
                  <a:cubicBezTo>
                    <a:pt x="212" y="169"/>
                    <a:pt x="216" y="160"/>
                    <a:pt x="218" y="150"/>
                  </a:cubicBezTo>
                  <a:cubicBezTo>
                    <a:pt x="253" y="150"/>
                    <a:pt x="253" y="150"/>
                    <a:pt x="253" y="150"/>
                  </a:cubicBezTo>
                  <a:cubicBezTo>
                    <a:pt x="256" y="150"/>
                    <a:pt x="258" y="147"/>
                    <a:pt x="258" y="144"/>
                  </a:cubicBezTo>
                  <a:cubicBezTo>
                    <a:pt x="258" y="114"/>
                    <a:pt x="258" y="114"/>
                    <a:pt x="258" y="114"/>
                  </a:cubicBezTo>
                  <a:cubicBezTo>
                    <a:pt x="258" y="111"/>
                    <a:pt x="256" y="108"/>
                    <a:pt x="253" y="108"/>
                  </a:cubicBezTo>
                  <a:close/>
                  <a:moveTo>
                    <a:pt x="129" y="161"/>
                  </a:moveTo>
                  <a:cubicBezTo>
                    <a:pt x="111" y="161"/>
                    <a:pt x="97" y="147"/>
                    <a:pt x="97" y="129"/>
                  </a:cubicBezTo>
                  <a:cubicBezTo>
                    <a:pt x="97" y="111"/>
                    <a:pt x="111" y="97"/>
                    <a:pt x="129" y="97"/>
                  </a:cubicBezTo>
                  <a:cubicBezTo>
                    <a:pt x="147" y="97"/>
                    <a:pt x="161" y="111"/>
                    <a:pt x="161" y="129"/>
                  </a:cubicBezTo>
                  <a:cubicBezTo>
                    <a:pt x="161" y="147"/>
                    <a:pt x="147" y="161"/>
                    <a:pt x="129" y="161"/>
                  </a:cubicBezTo>
                  <a:close/>
                </a:path>
              </a:pathLst>
            </a:custGeom>
            <a:solidFill>
              <a:srgbClr val="0083CE"/>
            </a:solidFill>
            <a:ln>
              <a:noFill/>
            </a:ln>
            <a:extLst/>
          </p:spPr>
          <p:txBody>
            <a:bodyPr vert="horz" wrap="square" lIns="80645" tIns="40322" rIns="80645" bIns="40322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endParaRPr>
            </a:p>
          </p:txBody>
        </p:sp>
        <p:sp>
          <p:nvSpPr>
            <p:cNvPr id="23" name="Freeform 203"/>
            <p:cNvSpPr>
              <a:spLocks noEditPoints="1"/>
            </p:cNvSpPr>
            <p:nvPr/>
          </p:nvSpPr>
          <p:spPr bwMode="auto">
            <a:xfrm>
              <a:off x="19682813" y="3896899"/>
              <a:ext cx="160697" cy="153157"/>
            </a:xfrm>
            <a:custGeom>
              <a:avLst/>
              <a:gdLst>
                <a:gd name="T0" fmla="*/ 104 w 106"/>
                <a:gd name="T1" fmla="*/ 45 h 107"/>
                <a:gd name="T2" fmla="*/ 90 w 106"/>
                <a:gd name="T3" fmla="*/ 45 h 107"/>
                <a:gd name="T4" fmla="*/ 85 w 106"/>
                <a:gd name="T5" fmla="*/ 33 h 107"/>
                <a:gd name="T6" fmla="*/ 95 w 106"/>
                <a:gd name="T7" fmla="*/ 23 h 107"/>
                <a:gd name="T8" fmla="*/ 95 w 106"/>
                <a:gd name="T9" fmla="*/ 20 h 107"/>
                <a:gd name="T10" fmla="*/ 86 w 106"/>
                <a:gd name="T11" fmla="*/ 11 h 107"/>
                <a:gd name="T12" fmla="*/ 83 w 106"/>
                <a:gd name="T13" fmla="*/ 11 h 107"/>
                <a:gd name="T14" fmla="*/ 73 w 106"/>
                <a:gd name="T15" fmla="*/ 21 h 107"/>
                <a:gd name="T16" fmla="*/ 62 w 106"/>
                <a:gd name="T17" fmla="*/ 17 h 107"/>
                <a:gd name="T18" fmla="*/ 62 w 106"/>
                <a:gd name="T19" fmla="*/ 2 h 107"/>
                <a:gd name="T20" fmla="*/ 59 w 106"/>
                <a:gd name="T21" fmla="*/ 0 h 107"/>
                <a:gd name="T22" fmla="*/ 47 w 106"/>
                <a:gd name="T23" fmla="*/ 0 h 107"/>
                <a:gd name="T24" fmla="*/ 44 w 106"/>
                <a:gd name="T25" fmla="*/ 2 h 107"/>
                <a:gd name="T26" fmla="*/ 44 w 106"/>
                <a:gd name="T27" fmla="*/ 17 h 107"/>
                <a:gd name="T28" fmla="*/ 33 w 106"/>
                <a:gd name="T29" fmla="*/ 21 h 107"/>
                <a:gd name="T30" fmla="*/ 23 w 106"/>
                <a:gd name="T31" fmla="*/ 11 h 107"/>
                <a:gd name="T32" fmla="*/ 20 w 106"/>
                <a:gd name="T33" fmla="*/ 11 h 107"/>
                <a:gd name="T34" fmla="*/ 11 w 106"/>
                <a:gd name="T35" fmla="*/ 20 h 107"/>
                <a:gd name="T36" fmla="*/ 11 w 106"/>
                <a:gd name="T37" fmla="*/ 23 h 107"/>
                <a:gd name="T38" fmla="*/ 21 w 106"/>
                <a:gd name="T39" fmla="*/ 33 h 107"/>
                <a:gd name="T40" fmla="*/ 16 w 106"/>
                <a:gd name="T41" fmla="*/ 45 h 107"/>
                <a:gd name="T42" fmla="*/ 2 w 106"/>
                <a:gd name="T43" fmla="*/ 45 h 107"/>
                <a:gd name="T44" fmla="*/ 0 w 106"/>
                <a:gd name="T45" fmla="*/ 47 h 107"/>
                <a:gd name="T46" fmla="*/ 0 w 106"/>
                <a:gd name="T47" fmla="*/ 59 h 107"/>
                <a:gd name="T48" fmla="*/ 2 w 106"/>
                <a:gd name="T49" fmla="*/ 62 h 107"/>
                <a:gd name="T50" fmla="*/ 16 w 106"/>
                <a:gd name="T51" fmla="*/ 62 h 107"/>
                <a:gd name="T52" fmla="*/ 21 w 106"/>
                <a:gd name="T53" fmla="*/ 73 h 107"/>
                <a:gd name="T54" fmla="*/ 11 w 106"/>
                <a:gd name="T55" fmla="*/ 83 h 107"/>
                <a:gd name="T56" fmla="*/ 11 w 106"/>
                <a:gd name="T57" fmla="*/ 87 h 107"/>
                <a:gd name="T58" fmla="*/ 20 w 106"/>
                <a:gd name="T59" fmla="*/ 95 h 107"/>
                <a:gd name="T60" fmla="*/ 23 w 106"/>
                <a:gd name="T61" fmla="*/ 95 h 107"/>
                <a:gd name="T62" fmla="*/ 33 w 106"/>
                <a:gd name="T63" fmla="*/ 85 h 107"/>
                <a:gd name="T64" fmla="*/ 44 w 106"/>
                <a:gd name="T65" fmla="*/ 90 h 107"/>
                <a:gd name="T66" fmla="*/ 44 w 106"/>
                <a:gd name="T67" fmla="*/ 104 h 107"/>
                <a:gd name="T68" fmla="*/ 47 w 106"/>
                <a:gd name="T69" fmla="*/ 107 h 107"/>
                <a:gd name="T70" fmla="*/ 59 w 106"/>
                <a:gd name="T71" fmla="*/ 107 h 107"/>
                <a:gd name="T72" fmla="*/ 62 w 106"/>
                <a:gd name="T73" fmla="*/ 104 h 107"/>
                <a:gd name="T74" fmla="*/ 62 w 106"/>
                <a:gd name="T75" fmla="*/ 90 h 107"/>
                <a:gd name="T76" fmla="*/ 73 w 106"/>
                <a:gd name="T77" fmla="*/ 85 h 107"/>
                <a:gd name="T78" fmla="*/ 83 w 106"/>
                <a:gd name="T79" fmla="*/ 95 h 107"/>
                <a:gd name="T80" fmla="*/ 86 w 106"/>
                <a:gd name="T81" fmla="*/ 95 h 107"/>
                <a:gd name="T82" fmla="*/ 95 w 106"/>
                <a:gd name="T83" fmla="*/ 87 h 107"/>
                <a:gd name="T84" fmla="*/ 95 w 106"/>
                <a:gd name="T85" fmla="*/ 83 h 107"/>
                <a:gd name="T86" fmla="*/ 85 w 106"/>
                <a:gd name="T87" fmla="*/ 73 h 107"/>
                <a:gd name="T88" fmla="*/ 90 w 106"/>
                <a:gd name="T89" fmla="*/ 62 h 107"/>
                <a:gd name="T90" fmla="*/ 104 w 106"/>
                <a:gd name="T91" fmla="*/ 62 h 107"/>
                <a:gd name="T92" fmla="*/ 106 w 106"/>
                <a:gd name="T93" fmla="*/ 59 h 107"/>
                <a:gd name="T94" fmla="*/ 106 w 106"/>
                <a:gd name="T95" fmla="*/ 47 h 107"/>
                <a:gd name="T96" fmla="*/ 104 w 106"/>
                <a:gd name="T97" fmla="*/ 45 h 107"/>
                <a:gd name="T98" fmla="*/ 53 w 106"/>
                <a:gd name="T99" fmla="*/ 66 h 107"/>
                <a:gd name="T100" fmla="*/ 40 w 106"/>
                <a:gd name="T101" fmla="*/ 53 h 107"/>
                <a:gd name="T102" fmla="*/ 53 w 106"/>
                <a:gd name="T103" fmla="*/ 40 h 107"/>
                <a:gd name="T104" fmla="*/ 66 w 106"/>
                <a:gd name="T105" fmla="*/ 53 h 107"/>
                <a:gd name="T106" fmla="*/ 53 w 106"/>
                <a:gd name="T10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6" h="107">
                  <a:moveTo>
                    <a:pt x="104" y="45"/>
                  </a:moveTo>
                  <a:cubicBezTo>
                    <a:pt x="90" y="45"/>
                    <a:pt x="90" y="45"/>
                    <a:pt x="90" y="45"/>
                  </a:cubicBezTo>
                  <a:cubicBezTo>
                    <a:pt x="89" y="41"/>
                    <a:pt x="87" y="37"/>
                    <a:pt x="85" y="33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6" y="22"/>
                    <a:pt x="96" y="21"/>
                    <a:pt x="95" y="20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0"/>
                    <a:pt x="84" y="10"/>
                    <a:pt x="83" y="11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69" y="19"/>
                    <a:pt x="66" y="18"/>
                    <a:pt x="62" y="17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1"/>
                    <a:pt x="61" y="0"/>
                    <a:pt x="59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0"/>
                    <a:pt x="44" y="1"/>
                    <a:pt x="44" y="2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0" y="18"/>
                    <a:pt x="37" y="19"/>
                    <a:pt x="33" y="2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0"/>
                    <a:pt x="21" y="10"/>
                    <a:pt x="20" y="1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1"/>
                    <a:pt x="10" y="22"/>
                    <a:pt x="11" y="2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19" y="37"/>
                    <a:pt x="17" y="41"/>
                    <a:pt x="16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1" y="45"/>
                    <a:pt x="0" y="46"/>
                    <a:pt x="0" y="4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1"/>
                    <a:pt x="1" y="62"/>
                    <a:pt x="2" y="62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7" y="66"/>
                    <a:pt x="19" y="70"/>
                    <a:pt x="21" y="73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0" y="84"/>
                    <a:pt x="10" y="86"/>
                    <a:pt x="11" y="87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1" y="96"/>
                    <a:pt x="22" y="96"/>
                    <a:pt x="23" y="95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7" y="87"/>
                    <a:pt x="40" y="89"/>
                    <a:pt x="44" y="90"/>
                  </a:cubicBezTo>
                  <a:cubicBezTo>
                    <a:pt x="44" y="104"/>
                    <a:pt x="44" y="104"/>
                    <a:pt x="44" y="104"/>
                  </a:cubicBezTo>
                  <a:cubicBezTo>
                    <a:pt x="44" y="105"/>
                    <a:pt x="46" y="107"/>
                    <a:pt x="47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61" y="107"/>
                    <a:pt x="62" y="105"/>
                    <a:pt x="62" y="104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6" y="89"/>
                    <a:pt x="69" y="87"/>
                    <a:pt x="73" y="85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84" y="96"/>
                    <a:pt x="85" y="96"/>
                    <a:pt x="86" y="95"/>
                  </a:cubicBezTo>
                  <a:cubicBezTo>
                    <a:pt x="95" y="87"/>
                    <a:pt x="95" y="87"/>
                    <a:pt x="95" y="87"/>
                  </a:cubicBezTo>
                  <a:cubicBezTo>
                    <a:pt x="96" y="86"/>
                    <a:pt x="96" y="84"/>
                    <a:pt x="95" y="83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7" y="70"/>
                    <a:pt x="89" y="66"/>
                    <a:pt x="90" y="62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5" y="62"/>
                    <a:pt x="106" y="61"/>
                    <a:pt x="106" y="59"/>
                  </a:cubicBezTo>
                  <a:cubicBezTo>
                    <a:pt x="106" y="47"/>
                    <a:pt x="106" y="47"/>
                    <a:pt x="106" y="47"/>
                  </a:cubicBezTo>
                  <a:cubicBezTo>
                    <a:pt x="106" y="46"/>
                    <a:pt x="105" y="45"/>
                    <a:pt x="104" y="45"/>
                  </a:cubicBezTo>
                  <a:close/>
                  <a:moveTo>
                    <a:pt x="53" y="66"/>
                  </a:moveTo>
                  <a:cubicBezTo>
                    <a:pt x="46" y="66"/>
                    <a:pt x="40" y="61"/>
                    <a:pt x="40" y="53"/>
                  </a:cubicBezTo>
                  <a:cubicBezTo>
                    <a:pt x="40" y="46"/>
                    <a:pt x="46" y="40"/>
                    <a:pt x="53" y="40"/>
                  </a:cubicBezTo>
                  <a:cubicBezTo>
                    <a:pt x="60" y="40"/>
                    <a:pt x="66" y="46"/>
                    <a:pt x="66" y="53"/>
                  </a:cubicBezTo>
                  <a:cubicBezTo>
                    <a:pt x="66" y="61"/>
                    <a:pt x="60" y="66"/>
                    <a:pt x="53" y="6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indent="-74203" algn="ctr" defTabSz="919830" fontAlgn="ctr" latinLnBrk="0">
                <a:buClr>
                  <a:schemeClr val="bg1">
                    <a:lumMod val="65000"/>
                  </a:schemeClr>
                </a:buClr>
                <a:buSzPct val="80000"/>
                <a:tabLst>
                  <a:tab pos="2374323" algn="l"/>
                  <a:tab pos="4981037" algn="l"/>
                </a:tabLst>
              </a:pPr>
              <a:endParaRPr lang="ko-KR" altLang="en-US" sz="1000" kern="0" dirty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chemeClr val="bg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 flipH="1">
            <a:off x="1286652" y="1869697"/>
            <a:ext cx="6230873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latinLnBrk="0">
              <a:spcBef>
                <a:spcPts val="0"/>
              </a:spcBef>
            </a:pPr>
            <a:r>
              <a:rPr lang="ko-KR" altLang="en-US" sz="1800" dirty="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단순 매매에서 운용</a:t>
            </a:r>
            <a:r>
              <a:rPr lang="en-US" altLang="ko-KR" sz="1800" dirty="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lang="ko-KR" altLang="en-US" sz="180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자문</a:t>
            </a:r>
            <a:r>
              <a:rPr lang="en-US" altLang="ko-KR" sz="1800" dirty="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lang="ko-KR" altLang="en-US" sz="180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신용평가</a:t>
            </a:r>
            <a:r>
              <a:rPr lang="en-US" altLang="ko-KR" sz="1800" dirty="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lang="ko-KR" altLang="en-US" sz="180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심사와 같은 전 영역으로 확장</a:t>
            </a:r>
            <a:endParaRPr lang="ko-KR" altLang="en-US" sz="1800" dirty="0">
              <a:ln>
                <a:solidFill>
                  <a:srgbClr val="0072BC">
                    <a:alpha val="0"/>
                  </a:srgbClr>
                </a:solidFill>
              </a:ln>
              <a:solidFill>
                <a:srgbClr val="0072BC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87710" y="3284984"/>
            <a:ext cx="9094788" cy="3096344"/>
          </a:xfrm>
          <a:prstGeom prst="rect">
            <a:avLst/>
          </a:prstGeom>
          <a:solidFill>
            <a:srgbClr val="85C8FF">
              <a:alpha val="2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270" h="1270"/>
            <a:bevelB w="1270" h="127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>
              <a:bevelT w="1270" h="1270"/>
              <a:bevelB w="1270" h="1270"/>
            </a:sp3d>
          </a:bodyPr>
          <a:lstStyle/>
          <a:p>
            <a:pPr algn="ctr" latinLnBrk="0"/>
            <a:endParaRPr lang="ko-KR" altLang="en-US" sz="1300" dirty="0" err="1">
              <a:ln>
                <a:solidFill>
                  <a:srgbClr val="0072BC">
                    <a:alpha val="0"/>
                  </a:srgbClr>
                </a:solidFill>
              </a:ln>
              <a:solidFill>
                <a:srgbClr val="0072BC"/>
              </a:solidFill>
              <a:latin typeface="Rix모던고딕 B" panose="02020603020101020101" pitchFamily="18" charset="-127"/>
              <a:ea typeface="Rix모던고딕 B" panose="02020603020101020101" pitchFamily="18" charset="-127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654188" y="3397591"/>
            <a:ext cx="470796" cy="459194"/>
            <a:chOff x="19355761" y="3896899"/>
            <a:chExt cx="503608" cy="468390"/>
          </a:xfrm>
        </p:grpSpPr>
        <p:sp>
          <p:nvSpPr>
            <p:cNvPr id="27" name="Freeform 188"/>
            <p:cNvSpPr>
              <a:spLocks noEditPoints="1"/>
            </p:cNvSpPr>
            <p:nvPr/>
          </p:nvSpPr>
          <p:spPr bwMode="auto">
            <a:xfrm>
              <a:off x="19721629" y="4113372"/>
              <a:ext cx="137740" cy="128404"/>
            </a:xfrm>
            <a:custGeom>
              <a:avLst/>
              <a:gdLst>
                <a:gd name="T0" fmla="*/ 45 w 90"/>
                <a:gd name="T1" fmla="*/ 0 h 90"/>
                <a:gd name="T2" fmla="*/ 0 w 90"/>
                <a:gd name="T3" fmla="*/ 45 h 90"/>
                <a:gd name="T4" fmla="*/ 45 w 90"/>
                <a:gd name="T5" fmla="*/ 90 h 90"/>
                <a:gd name="T6" fmla="*/ 90 w 90"/>
                <a:gd name="T7" fmla="*/ 45 h 90"/>
                <a:gd name="T8" fmla="*/ 45 w 90"/>
                <a:gd name="T9" fmla="*/ 0 h 90"/>
                <a:gd name="T10" fmla="*/ 80 w 90"/>
                <a:gd name="T11" fmla="*/ 45 h 90"/>
                <a:gd name="T12" fmla="*/ 72 w 90"/>
                <a:gd name="T13" fmla="*/ 53 h 90"/>
                <a:gd name="T14" fmla="*/ 53 w 90"/>
                <a:gd name="T15" fmla="*/ 53 h 90"/>
                <a:gd name="T16" fmla="*/ 53 w 90"/>
                <a:gd name="T17" fmla="*/ 72 h 90"/>
                <a:gd name="T18" fmla="*/ 45 w 90"/>
                <a:gd name="T19" fmla="*/ 80 h 90"/>
                <a:gd name="T20" fmla="*/ 37 w 90"/>
                <a:gd name="T21" fmla="*/ 72 h 90"/>
                <a:gd name="T22" fmla="*/ 37 w 90"/>
                <a:gd name="T23" fmla="*/ 53 h 90"/>
                <a:gd name="T24" fmla="*/ 18 w 90"/>
                <a:gd name="T25" fmla="*/ 53 h 90"/>
                <a:gd name="T26" fmla="*/ 10 w 90"/>
                <a:gd name="T27" fmla="*/ 45 h 90"/>
                <a:gd name="T28" fmla="*/ 18 w 90"/>
                <a:gd name="T29" fmla="*/ 37 h 90"/>
                <a:gd name="T30" fmla="*/ 37 w 90"/>
                <a:gd name="T31" fmla="*/ 37 h 90"/>
                <a:gd name="T32" fmla="*/ 37 w 90"/>
                <a:gd name="T33" fmla="*/ 18 h 90"/>
                <a:gd name="T34" fmla="*/ 45 w 90"/>
                <a:gd name="T35" fmla="*/ 10 h 90"/>
                <a:gd name="T36" fmla="*/ 53 w 90"/>
                <a:gd name="T37" fmla="*/ 18 h 90"/>
                <a:gd name="T38" fmla="*/ 53 w 90"/>
                <a:gd name="T39" fmla="*/ 37 h 90"/>
                <a:gd name="T40" fmla="*/ 72 w 90"/>
                <a:gd name="T41" fmla="*/ 37 h 90"/>
                <a:gd name="T42" fmla="*/ 80 w 90"/>
                <a:gd name="T43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90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70" y="90"/>
                    <a:pt x="90" y="70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80" y="45"/>
                  </a:moveTo>
                  <a:cubicBezTo>
                    <a:pt x="80" y="50"/>
                    <a:pt x="77" y="53"/>
                    <a:pt x="72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72"/>
                    <a:pt x="53" y="72"/>
                    <a:pt x="53" y="72"/>
                  </a:cubicBezTo>
                  <a:cubicBezTo>
                    <a:pt x="53" y="77"/>
                    <a:pt x="50" y="80"/>
                    <a:pt x="45" y="80"/>
                  </a:cubicBezTo>
                  <a:cubicBezTo>
                    <a:pt x="41" y="80"/>
                    <a:pt x="37" y="77"/>
                    <a:pt x="37" y="72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4" y="53"/>
                    <a:pt x="10" y="50"/>
                    <a:pt x="10" y="45"/>
                  </a:cubicBezTo>
                  <a:cubicBezTo>
                    <a:pt x="10" y="41"/>
                    <a:pt x="14" y="37"/>
                    <a:pt x="18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4"/>
                    <a:pt x="41" y="10"/>
                    <a:pt x="45" y="10"/>
                  </a:cubicBezTo>
                  <a:cubicBezTo>
                    <a:pt x="50" y="10"/>
                    <a:pt x="53" y="14"/>
                    <a:pt x="53" y="1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72" y="37"/>
                    <a:pt x="72" y="37"/>
                    <a:pt x="72" y="37"/>
                  </a:cubicBezTo>
                  <a:cubicBezTo>
                    <a:pt x="77" y="37"/>
                    <a:pt x="80" y="41"/>
                    <a:pt x="80" y="4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indent="-74203" algn="ctr" defTabSz="919830" fontAlgn="ctr" latinLnBrk="0">
                <a:buClr>
                  <a:schemeClr val="bg1">
                    <a:lumMod val="65000"/>
                  </a:schemeClr>
                </a:buClr>
                <a:buSzPct val="80000"/>
                <a:tabLst>
                  <a:tab pos="2374323" algn="l"/>
                  <a:tab pos="4981037" algn="l"/>
                </a:tabLst>
              </a:pPr>
              <a:endParaRPr lang="ko-KR" altLang="en-US" sz="1000" kern="0" dirty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chemeClr val="bg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endParaRPr>
            </a:p>
          </p:txBody>
        </p:sp>
        <p:sp>
          <p:nvSpPr>
            <p:cNvPr id="28" name="Freeform 202"/>
            <p:cNvSpPr>
              <a:spLocks noEditPoints="1"/>
            </p:cNvSpPr>
            <p:nvPr/>
          </p:nvSpPr>
          <p:spPr bwMode="auto">
            <a:xfrm>
              <a:off x="19355761" y="4044298"/>
              <a:ext cx="340230" cy="320991"/>
            </a:xfrm>
            <a:custGeom>
              <a:avLst/>
              <a:gdLst>
                <a:gd name="T0" fmla="*/ 253 w 258"/>
                <a:gd name="T1" fmla="*/ 108 h 258"/>
                <a:gd name="T2" fmla="*/ 218 w 258"/>
                <a:gd name="T3" fmla="*/ 108 h 258"/>
                <a:gd name="T4" fmla="*/ 207 w 258"/>
                <a:gd name="T5" fmla="*/ 81 h 258"/>
                <a:gd name="T6" fmla="*/ 231 w 258"/>
                <a:gd name="T7" fmla="*/ 56 h 258"/>
                <a:gd name="T8" fmla="*/ 231 w 258"/>
                <a:gd name="T9" fmla="*/ 48 h 258"/>
                <a:gd name="T10" fmla="*/ 210 w 258"/>
                <a:gd name="T11" fmla="*/ 27 h 258"/>
                <a:gd name="T12" fmla="*/ 202 w 258"/>
                <a:gd name="T13" fmla="*/ 27 h 258"/>
                <a:gd name="T14" fmla="*/ 177 w 258"/>
                <a:gd name="T15" fmla="*/ 51 h 258"/>
                <a:gd name="T16" fmla="*/ 150 w 258"/>
                <a:gd name="T17" fmla="*/ 40 h 258"/>
                <a:gd name="T18" fmla="*/ 150 w 258"/>
                <a:gd name="T19" fmla="*/ 6 h 258"/>
                <a:gd name="T20" fmla="*/ 144 w 258"/>
                <a:gd name="T21" fmla="*/ 0 h 258"/>
                <a:gd name="T22" fmla="*/ 114 w 258"/>
                <a:gd name="T23" fmla="*/ 0 h 258"/>
                <a:gd name="T24" fmla="*/ 108 w 258"/>
                <a:gd name="T25" fmla="*/ 6 h 258"/>
                <a:gd name="T26" fmla="*/ 108 w 258"/>
                <a:gd name="T27" fmla="*/ 40 h 258"/>
                <a:gd name="T28" fmla="*/ 81 w 258"/>
                <a:gd name="T29" fmla="*/ 51 h 258"/>
                <a:gd name="T30" fmla="*/ 57 w 258"/>
                <a:gd name="T31" fmla="*/ 27 h 258"/>
                <a:gd name="T32" fmla="*/ 48 w 258"/>
                <a:gd name="T33" fmla="*/ 27 h 258"/>
                <a:gd name="T34" fmla="*/ 27 w 258"/>
                <a:gd name="T35" fmla="*/ 48 h 258"/>
                <a:gd name="T36" fmla="*/ 27 w 258"/>
                <a:gd name="T37" fmla="*/ 56 h 258"/>
                <a:gd name="T38" fmla="*/ 52 w 258"/>
                <a:gd name="T39" fmla="*/ 81 h 258"/>
                <a:gd name="T40" fmla="*/ 40 w 258"/>
                <a:gd name="T41" fmla="*/ 108 h 258"/>
                <a:gd name="T42" fmla="*/ 6 w 258"/>
                <a:gd name="T43" fmla="*/ 108 h 258"/>
                <a:gd name="T44" fmla="*/ 0 w 258"/>
                <a:gd name="T45" fmla="*/ 114 h 258"/>
                <a:gd name="T46" fmla="*/ 0 w 258"/>
                <a:gd name="T47" fmla="*/ 144 h 258"/>
                <a:gd name="T48" fmla="*/ 6 w 258"/>
                <a:gd name="T49" fmla="*/ 150 h 258"/>
                <a:gd name="T50" fmla="*/ 40 w 258"/>
                <a:gd name="T51" fmla="*/ 150 h 258"/>
                <a:gd name="T52" fmla="*/ 51 w 258"/>
                <a:gd name="T53" fmla="*/ 177 h 258"/>
                <a:gd name="T54" fmla="*/ 27 w 258"/>
                <a:gd name="T55" fmla="*/ 202 h 258"/>
                <a:gd name="T56" fmla="*/ 27 w 258"/>
                <a:gd name="T57" fmla="*/ 210 h 258"/>
                <a:gd name="T58" fmla="*/ 48 w 258"/>
                <a:gd name="T59" fmla="*/ 231 h 258"/>
                <a:gd name="T60" fmla="*/ 57 w 258"/>
                <a:gd name="T61" fmla="*/ 231 h 258"/>
                <a:gd name="T62" fmla="*/ 81 w 258"/>
                <a:gd name="T63" fmla="*/ 207 h 258"/>
                <a:gd name="T64" fmla="*/ 108 w 258"/>
                <a:gd name="T65" fmla="*/ 218 h 258"/>
                <a:gd name="T66" fmla="*/ 108 w 258"/>
                <a:gd name="T67" fmla="*/ 252 h 258"/>
                <a:gd name="T68" fmla="*/ 114 w 258"/>
                <a:gd name="T69" fmla="*/ 258 h 258"/>
                <a:gd name="T70" fmla="*/ 144 w 258"/>
                <a:gd name="T71" fmla="*/ 258 h 258"/>
                <a:gd name="T72" fmla="*/ 150 w 258"/>
                <a:gd name="T73" fmla="*/ 252 h 258"/>
                <a:gd name="T74" fmla="*/ 150 w 258"/>
                <a:gd name="T75" fmla="*/ 218 h 258"/>
                <a:gd name="T76" fmla="*/ 177 w 258"/>
                <a:gd name="T77" fmla="*/ 207 h 258"/>
                <a:gd name="T78" fmla="*/ 202 w 258"/>
                <a:gd name="T79" fmla="*/ 231 h 258"/>
                <a:gd name="T80" fmla="*/ 210 w 258"/>
                <a:gd name="T81" fmla="*/ 231 h 258"/>
                <a:gd name="T82" fmla="*/ 231 w 258"/>
                <a:gd name="T83" fmla="*/ 210 h 258"/>
                <a:gd name="T84" fmla="*/ 231 w 258"/>
                <a:gd name="T85" fmla="*/ 202 h 258"/>
                <a:gd name="T86" fmla="*/ 207 w 258"/>
                <a:gd name="T87" fmla="*/ 177 h 258"/>
                <a:gd name="T88" fmla="*/ 218 w 258"/>
                <a:gd name="T89" fmla="*/ 150 h 258"/>
                <a:gd name="T90" fmla="*/ 253 w 258"/>
                <a:gd name="T91" fmla="*/ 150 h 258"/>
                <a:gd name="T92" fmla="*/ 258 w 258"/>
                <a:gd name="T93" fmla="*/ 144 h 258"/>
                <a:gd name="T94" fmla="*/ 258 w 258"/>
                <a:gd name="T95" fmla="*/ 114 h 258"/>
                <a:gd name="T96" fmla="*/ 253 w 258"/>
                <a:gd name="T97" fmla="*/ 108 h 258"/>
                <a:gd name="T98" fmla="*/ 129 w 258"/>
                <a:gd name="T99" fmla="*/ 161 h 258"/>
                <a:gd name="T100" fmla="*/ 97 w 258"/>
                <a:gd name="T101" fmla="*/ 129 h 258"/>
                <a:gd name="T102" fmla="*/ 129 w 258"/>
                <a:gd name="T103" fmla="*/ 97 h 258"/>
                <a:gd name="T104" fmla="*/ 161 w 258"/>
                <a:gd name="T105" fmla="*/ 129 h 258"/>
                <a:gd name="T106" fmla="*/ 129 w 258"/>
                <a:gd name="T107" fmla="*/ 16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8" h="258">
                  <a:moveTo>
                    <a:pt x="253" y="108"/>
                  </a:moveTo>
                  <a:cubicBezTo>
                    <a:pt x="218" y="108"/>
                    <a:pt x="218" y="108"/>
                    <a:pt x="218" y="108"/>
                  </a:cubicBezTo>
                  <a:cubicBezTo>
                    <a:pt x="216" y="98"/>
                    <a:pt x="212" y="89"/>
                    <a:pt x="207" y="81"/>
                  </a:cubicBezTo>
                  <a:cubicBezTo>
                    <a:pt x="231" y="56"/>
                    <a:pt x="231" y="56"/>
                    <a:pt x="231" y="56"/>
                  </a:cubicBezTo>
                  <a:cubicBezTo>
                    <a:pt x="233" y="54"/>
                    <a:pt x="233" y="50"/>
                    <a:pt x="231" y="48"/>
                  </a:cubicBezTo>
                  <a:cubicBezTo>
                    <a:pt x="210" y="27"/>
                    <a:pt x="210" y="27"/>
                    <a:pt x="210" y="27"/>
                  </a:cubicBezTo>
                  <a:cubicBezTo>
                    <a:pt x="208" y="25"/>
                    <a:pt x="204" y="25"/>
                    <a:pt x="202" y="27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69" y="46"/>
                    <a:pt x="160" y="42"/>
                    <a:pt x="150" y="40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2"/>
                    <a:pt x="147" y="0"/>
                    <a:pt x="144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1" y="0"/>
                    <a:pt x="108" y="2"/>
                    <a:pt x="108" y="6"/>
                  </a:cubicBezTo>
                  <a:cubicBezTo>
                    <a:pt x="108" y="40"/>
                    <a:pt x="108" y="40"/>
                    <a:pt x="108" y="40"/>
                  </a:cubicBezTo>
                  <a:cubicBezTo>
                    <a:pt x="98" y="42"/>
                    <a:pt x="89" y="46"/>
                    <a:pt x="81" y="51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4" y="25"/>
                    <a:pt x="51" y="25"/>
                    <a:pt x="48" y="27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50"/>
                    <a:pt x="25" y="54"/>
                    <a:pt x="27" y="56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46" y="89"/>
                    <a:pt x="42" y="98"/>
                    <a:pt x="40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2" y="108"/>
                    <a:pt x="0" y="111"/>
                    <a:pt x="0" y="11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47"/>
                    <a:pt x="2" y="150"/>
                    <a:pt x="6" y="150"/>
                  </a:cubicBezTo>
                  <a:cubicBezTo>
                    <a:pt x="40" y="150"/>
                    <a:pt x="40" y="150"/>
                    <a:pt x="40" y="150"/>
                  </a:cubicBezTo>
                  <a:cubicBezTo>
                    <a:pt x="42" y="160"/>
                    <a:pt x="46" y="169"/>
                    <a:pt x="51" y="177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4"/>
                    <a:pt x="25" y="208"/>
                    <a:pt x="27" y="210"/>
                  </a:cubicBezTo>
                  <a:cubicBezTo>
                    <a:pt x="48" y="231"/>
                    <a:pt x="48" y="231"/>
                    <a:pt x="48" y="231"/>
                  </a:cubicBezTo>
                  <a:cubicBezTo>
                    <a:pt x="51" y="233"/>
                    <a:pt x="54" y="233"/>
                    <a:pt x="57" y="231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9" y="212"/>
                    <a:pt x="98" y="216"/>
                    <a:pt x="108" y="218"/>
                  </a:cubicBezTo>
                  <a:cubicBezTo>
                    <a:pt x="108" y="252"/>
                    <a:pt x="108" y="252"/>
                    <a:pt x="108" y="252"/>
                  </a:cubicBezTo>
                  <a:cubicBezTo>
                    <a:pt x="108" y="256"/>
                    <a:pt x="111" y="258"/>
                    <a:pt x="114" y="258"/>
                  </a:cubicBezTo>
                  <a:cubicBezTo>
                    <a:pt x="144" y="258"/>
                    <a:pt x="144" y="258"/>
                    <a:pt x="144" y="258"/>
                  </a:cubicBezTo>
                  <a:cubicBezTo>
                    <a:pt x="147" y="258"/>
                    <a:pt x="150" y="256"/>
                    <a:pt x="150" y="252"/>
                  </a:cubicBezTo>
                  <a:cubicBezTo>
                    <a:pt x="150" y="218"/>
                    <a:pt x="150" y="218"/>
                    <a:pt x="150" y="218"/>
                  </a:cubicBezTo>
                  <a:cubicBezTo>
                    <a:pt x="160" y="216"/>
                    <a:pt x="169" y="212"/>
                    <a:pt x="177" y="207"/>
                  </a:cubicBezTo>
                  <a:cubicBezTo>
                    <a:pt x="202" y="231"/>
                    <a:pt x="202" y="231"/>
                    <a:pt x="202" y="231"/>
                  </a:cubicBezTo>
                  <a:cubicBezTo>
                    <a:pt x="204" y="233"/>
                    <a:pt x="208" y="233"/>
                    <a:pt x="210" y="231"/>
                  </a:cubicBezTo>
                  <a:cubicBezTo>
                    <a:pt x="231" y="210"/>
                    <a:pt x="231" y="210"/>
                    <a:pt x="231" y="210"/>
                  </a:cubicBezTo>
                  <a:cubicBezTo>
                    <a:pt x="233" y="208"/>
                    <a:pt x="233" y="204"/>
                    <a:pt x="231" y="202"/>
                  </a:cubicBezTo>
                  <a:cubicBezTo>
                    <a:pt x="207" y="177"/>
                    <a:pt x="207" y="177"/>
                    <a:pt x="207" y="177"/>
                  </a:cubicBezTo>
                  <a:cubicBezTo>
                    <a:pt x="212" y="169"/>
                    <a:pt x="216" y="160"/>
                    <a:pt x="218" y="150"/>
                  </a:cubicBezTo>
                  <a:cubicBezTo>
                    <a:pt x="253" y="150"/>
                    <a:pt x="253" y="150"/>
                    <a:pt x="253" y="150"/>
                  </a:cubicBezTo>
                  <a:cubicBezTo>
                    <a:pt x="256" y="150"/>
                    <a:pt x="258" y="147"/>
                    <a:pt x="258" y="144"/>
                  </a:cubicBezTo>
                  <a:cubicBezTo>
                    <a:pt x="258" y="114"/>
                    <a:pt x="258" y="114"/>
                    <a:pt x="258" y="114"/>
                  </a:cubicBezTo>
                  <a:cubicBezTo>
                    <a:pt x="258" y="111"/>
                    <a:pt x="256" y="108"/>
                    <a:pt x="253" y="108"/>
                  </a:cubicBezTo>
                  <a:close/>
                  <a:moveTo>
                    <a:pt x="129" y="161"/>
                  </a:moveTo>
                  <a:cubicBezTo>
                    <a:pt x="111" y="161"/>
                    <a:pt x="97" y="147"/>
                    <a:pt x="97" y="129"/>
                  </a:cubicBezTo>
                  <a:cubicBezTo>
                    <a:pt x="97" y="111"/>
                    <a:pt x="111" y="97"/>
                    <a:pt x="129" y="97"/>
                  </a:cubicBezTo>
                  <a:cubicBezTo>
                    <a:pt x="147" y="97"/>
                    <a:pt x="161" y="111"/>
                    <a:pt x="161" y="129"/>
                  </a:cubicBezTo>
                  <a:cubicBezTo>
                    <a:pt x="161" y="147"/>
                    <a:pt x="147" y="161"/>
                    <a:pt x="129" y="161"/>
                  </a:cubicBezTo>
                  <a:close/>
                </a:path>
              </a:pathLst>
            </a:custGeom>
            <a:solidFill>
              <a:srgbClr val="0083CE"/>
            </a:solidFill>
            <a:ln>
              <a:noFill/>
            </a:ln>
            <a:extLst/>
          </p:spPr>
          <p:txBody>
            <a:bodyPr vert="horz" wrap="square" lIns="80645" tIns="40322" rIns="80645" bIns="40322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endParaRPr>
            </a:p>
          </p:txBody>
        </p:sp>
        <p:sp>
          <p:nvSpPr>
            <p:cNvPr id="29" name="Freeform 203"/>
            <p:cNvSpPr>
              <a:spLocks noEditPoints="1"/>
            </p:cNvSpPr>
            <p:nvPr/>
          </p:nvSpPr>
          <p:spPr bwMode="auto">
            <a:xfrm>
              <a:off x="19682813" y="3896899"/>
              <a:ext cx="160697" cy="153157"/>
            </a:xfrm>
            <a:custGeom>
              <a:avLst/>
              <a:gdLst>
                <a:gd name="T0" fmla="*/ 104 w 106"/>
                <a:gd name="T1" fmla="*/ 45 h 107"/>
                <a:gd name="T2" fmla="*/ 90 w 106"/>
                <a:gd name="T3" fmla="*/ 45 h 107"/>
                <a:gd name="T4" fmla="*/ 85 w 106"/>
                <a:gd name="T5" fmla="*/ 33 h 107"/>
                <a:gd name="T6" fmla="*/ 95 w 106"/>
                <a:gd name="T7" fmla="*/ 23 h 107"/>
                <a:gd name="T8" fmla="*/ 95 w 106"/>
                <a:gd name="T9" fmla="*/ 20 h 107"/>
                <a:gd name="T10" fmla="*/ 86 w 106"/>
                <a:gd name="T11" fmla="*/ 11 h 107"/>
                <a:gd name="T12" fmla="*/ 83 w 106"/>
                <a:gd name="T13" fmla="*/ 11 h 107"/>
                <a:gd name="T14" fmla="*/ 73 w 106"/>
                <a:gd name="T15" fmla="*/ 21 h 107"/>
                <a:gd name="T16" fmla="*/ 62 w 106"/>
                <a:gd name="T17" fmla="*/ 17 h 107"/>
                <a:gd name="T18" fmla="*/ 62 w 106"/>
                <a:gd name="T19" fmla="*/ 2 h 107"/>
                <a:gd name="T20" fmla="*/ 59 w 106"/>
                <a:gd name="T21" fmla="*/ 0 h 107"/>
                <a:gd name="T22" fmla="*/ 47 w 106"/>
                <a:gd name="T23" fmla="*/ 0 h 107"/>
                <a:gd name="T24" fmla="*/ 44 w 106"/>
                <a:gd name="T25" fmla="*/ 2 h 107"/>
                <a:gd name="T26" fmla="*/ 44 w 106"/>
                <a:gd name="T27" fmla="*/ 17 h 107"/>
                <a:gd name="T28" fmla="*/ 33 w 106"/>
                <a:gd name="T29" fmla="*/ 21 h 107"/>
                <a:gd name="T30" fmla="*/ 23 w 106"/>
                <a:gd name="T31" fmla="*/ 11 h 107"/>
                <a:gd name="T32" fmla="*/ 20 w 106"/>
                <a:gd name="T33" fmla="*/ 11 h 107"/>
                <a:gd name="T34" fmla="*/ 11 w 106"/>
                <a:gd name="T35" fmla="*/ 20 h 107"/>
                <a:gd name="T36" fmla="*/ 11 w 106"/>
                <a:gd name="T37" fmla="*/ 23 h 107"/>
                <a:gd name="T38" fmla="*/ 21 w 106"/>
                <a:gd name="T39" fmla="*/ 33 h 107"/>
                <a:gd name="T40" fmla="*/ 16 w 106"/>
                <a:gd name="T41" fmla="*/ 45 h 107"/>
                <a:gd name="T42" fmla="*/ 2 w 106"/>
                <a:gd name="T43" fmla="*/ 45 h 107"/>
                <a:gd name="T44" fmla="*/ 0 w 106"/>
                <a:gd name="T45" fmla="*/ 47 h 107"/>
                <a:gd name="T46" fmla="*/ 0 w 106"/>
                <a:gd name="T47" fmla="*/ 59 h 107"/>
                <a:gd name="T48" fmla="*/ 2 w 106"/>
                <a:gd name="T49" fmla="*/ 62 h 107"/>
                <a:gd name="T50" fmla="*/ 16 w 106"/>
                <a:gd name="T51" fmla="*/ 62 h 107"/>
                <a:gd name="T52" fmla="*/ 21 w 106"/>
                <a:gd name="T53" fmla="*/ 73 h 107"/>
                <a:gd name="T54" fmla="*/ 11 w 106"/>
                <a:gd name="T55" fmla="*/ 83 h 107"/>
                <a:gd name="T56" fmla="*/ 11 w 106"/>
                <a:gd name="T57" fmla="*/ 87 h 107"/>
                <a:gd name="T58" fmla="*/ 20 w 106"/>
                <a:gd name="T59" fmla="*/ 95 h 107"/>
                <a:gd name="T60" fmla="*/ 23 w 106"/>
                <a:gd name="T61" fmla="*/ 95 h 107"/>
                <a:gd name="T62" fmla="*/ 33 w 106"/>
                <a:gd name="T63" fmla="*/ 85 h 107"/>
                <a:gd name="T64" fmla="*/ 44 w 106"/>
                <a:gd name="T65" fmla="*/ 90 h 107"/>
                <a:gd name="T66" fmla="*/ 44 w 106"/>
                <a:gd name="T67" fmla="*/ 104 h 107"/>
                <a:gd name="T68" fmla="*/ 47 w 106"/>
                <a:gd name="T69" fmla="*/ 107 h 107"/>
                <a:gd name="T70" fmla="*/ 59 w 106"/>
                <a:gd name="T71" fmla="*/ 107 h 107"/>
                <a:gd name="T72" fmla="*/ 62 w 106"/>
                <a:gd name="T73" fmla="*/ 104 h 107"/>
                <a:gd name="T74" fmla="*/ 62 w 106"/>
                <a:gd name="T75" fmla="*/ 90 h 107"/>
                <a:gd name="T76" fmla="*/ 73 w 106"/>
                <a:gd name="T77" fmla="*/ 85 h 107"/>
                <a:gd name="T78" fmla="*/ 83 w 106"/>
                <a:gd name="T79" fmla="*/ 95 h 107"/>
                <a:gd name="T80" fmla="*/ 86 w 106"/>
                <a:gd name="T81" fmla="*/ 95 h 107"/>
                <a:gd name="T82" fmla="*/ 95 w 106"/>
                <a:gd name="T83" fmla="*/ 87 h 107"/>
                <a:gd name="T84" fmla="*/ 95 w 106"/>
                <a:gd name="T85" fmla="*/ 83 h 107"/>
                <a:gd name="T86" fmla="*/ 85 w 106"/>
                <a:gd name="T87" fmla="*/ 73 h 107"/>
                <a:gd name="T88" fmla="*/ 90 w 106"/>
                <a:gd name="T89" fmla="*/ 62 h 107"/>
                <a:gd name="T90" fmla="*/ 104 w 106"/>
                <a:gd name="T91" fmla="*/ 62 h 107"/>
                <a:gd name="T92" fmla="*/ 106 w 106"/>
                <a:gd name="T93" fmla="*/ 59 h 107"/>
                <a:gd name="T94" fmla="*/ 106 w 106"/>
                <a:gd name="T95" fmla="*/ 47 h 107"/>
                <a:gd name="T96" fmla="*/ 104 w 106"/>
                <a:gd name="T97" fmla="*/ 45 h 107"/>
                <a:gd name="T98" fmla="*/ 53 w 106"/>
                <a:gd name="T99" fmla="*/ 66 h 107"/>
                <a:gd name="T100" fmla="*/ 40 w 106"/>
                <a:gd name="T101" fmla="*/ 53 h 107"/>
                <a:gd name="T102" fmla="*/ 53 w 106"/>
                <a:gd name="T103" fmla="*/ 40 h 107"/>
                <a:gd name="T104" fmla="*/ 66 w 106"/>
                <a:gd name="T105" fmla="*/ 53 h 107"/>
                <a:gd name="T106" fmla="*/ 53 w 106"/>
                <a:gd name="T10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6" h="107">
                  <a:moveTo>
                    <a:pt x="104" y="45"/>
                  </a:moveTo>
                  <a:cubicBezTo>
                    <a:pt x="90" y="45"/>
                    <a:pt x="90" y="45"/>
                    <a:pt x="90" y="45"/>
                  </a:cubicBezTo>
                  <a:cubicBezTo>
                    <a:pt x="89" y="41"/>
                    <a:pt x="87" y="37"/>
                    <a:pt x="85" y="33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6" y="22"/>
                    <a:pt x="96" y="21"/>
                    <a:pt x="95" y="20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0"/>
                    <a:pt x="84" y="10"/>
                    <a:pt x="83" y="11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69" y="19"/>
                    <a:pt x="66" y="18"/>
                    <a:pt x="62" y="17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1"/>
                    <a:pt x="61" y="0"/>
                    <a:pt x="59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0"/>
                    <a:pt x="44" y="1"/>
                    <a:pt x="44" y="2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0" y="18"/>
                    <a:pt x="37" y="19"/>
                    <a:pt x="33" y="2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0"/>
                    <a:pt x="21" y="10"/>
                    <a:pt x="20" y="1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1"/>
                    <a:pt x="10" y="22"/>
                    <a:pt x="11" y="2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19" y="37"/>
                    <a:pt x="17" y="41"/>
                    <a:pt x="16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1" y="45"/>
                    <a:pt x="0" y="46"/>
                    <a:pt x="0" y="4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1"/>
                    <a:pt x="1" y="62"/>
                    <a:pt x="2" y="62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7" y="66"/>
                    <a:pt x="19" y="70"/>
                    <a:pt x="21" y="73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0" y="84"/>
                    <a:pt x="10" y="86"/>
                    <a:pt x="11" y="87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1" y="96"/>
                    <a:pt x="22" y="96"/>
                    <a:pt x="23" y="95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7" y="87"/>
                    <a:pt x="40" y="89"/>
                    <a:pt x="44" y="90"/>
                  </a:cubicBezTo>
                  <a:cubicBezTo>
                    <a:pt x="44" y="104"/>
                    <a:pt x="44" y="104"/>
                    <a:pt x="44" y="104"/>
                  </a:cubicBezTo>
                  <a:cubicBezTo>
                    <a:pt x="44" y="105"/>
                    <a:pt x="46" y="107"/>
                    <a:pt x="47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61" y="107"/>
                    <a:pt x="62" y="105"/>
                    <a:pt x="62" y="104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6" y="89"/>
                    <a:pt x="69" y="87"/>
                    <a:pt x="73" y="85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84" y="96"/>
                    <a:pt x="85" y="96"/>
                    <a:pt x="86" y="95"/>
                  </a:cubicBezTo>
                  <a:cubicBezTo>
                    <a:pt x="95" y="87"/>
                    <a:pt x="95" y="87"/>
                    <a:pt x="95" y="87"/>
                  </a:cubicBezTo>
                  <a:cubicBezTo>
                    <a:pt x="96" y="86"/>
                    <a:pt x="96" y="84"/>
                    <a:pt x="95" y="83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7" y="70"/>
                    <a:pt x="89" y="66"/>
                    <a:pt x="90" y="62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5" y="62"/>
                    <a:pt x="106" y="61"/>
                    <a:pt x="106" y="59"/>
                  </a:cubicBezTo>
                  <a:cubicBezTo>
                    <a:pt x="106" y="47"/>
                    <a:pt x="106" y="47"/>
                    <a:pt x="106" y="47"/>
                  </a:cubicBezTo>
                  <a:cubicBezTo>
                    <a:pt x="106" y="46"/>
                    <a:pt x="105" y="45"/>
                    <a:pt x="104" y="45"/>
                  </a:cubicBezTo>
                  <a:close/>
                  <a:moveTo>
                    <a:pt x="53" y="66"/>
                  </a:moveTo>
                  <a:cubicBezTo>
                    <a:pt x="46" y="66"/>
                    <a:pt x="40" y="61"/>
                    <a:pt x="40" y="53"/>
                  </a:cubicBezTo>
                  <a:cubicBezTo>
                    <a:pt x="40" y="46"/>
                    <a:pt x="46" y="40"/>
                    <a:pt x="53" y="40"/>
                  </a:cubicBezTo>
                  <a:cubicBezTo>
                    <a:pt x="60" y="40"/>
                    <a:pt x="66" y="46"/>
                    <a:pt x="66" y="53"/>
                  </a:cubicBezTo>
                  <a:cubicBezTo>
                    <a:pt x="66" y="61"/>
                    <a:pt x="60" y="66"/>
                    <a:pt x="53" y="6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indent="-74203" algn="ctr" defTabSz="919830" fontAlgn="ctr" latinLnBrk="0">
                <a:buClr>
                  <a:schemeClr val="bg1">
                    <a:lumMod val="65000"/>
                  </a:schemeClr>
                </a:buClr>
                <a:buSzPct val="80000"/>
                <a:tabLst>
                  <a:tab pos="2374323" algn="l"/>
                  <a:tab pos="4981037" algn="l"/>
                </a:tabLst>
              </a:pPr>
              <a:endParaRPr lang="ko-KR" altLang="en-US" sz="1000" kern="0" dirty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chemeClr val="bg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 flipH="1">
            <a:off x="1286497" y="3669897"/>
            <a:ext cx="2792431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latinLnBrk="0">
              <a:spcBef>
                <a:spcPts val="0"/>
              </a:spcBef>
            </a:pPr>
            <a:r>
              <a:rPr lang="ko-KR" altLang="en-US" sz="1800" dirty="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온라인 </a:t>
            </a:r>
            <a:r>
              <a:rPr lang="ko-KR" altLang="en-US" sz="1800" dirty="0" err="1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어드바이저</a:t>
            </a:r>
            <a:r>
              <a:rPr lang="ko-KR" altLang="en-US" sz="1800" dirty="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유형</a:t>
            </a:r>
            <a:r>
              <a:rPr lang="en-US" altLang="ko-KR" sz="1800" dirty="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(</a:t>
            </a:r>
            <a:r>
              <a:rPr lang="ko-KR" altLang="en-US" sz="180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미국</a:t>
            </a:r>
            <a:r>
              <a:rPr lang="en-US" altLang="ko-KR" sz="1800" dirty="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)</a:t>
            </a:r>
            <a:endParaRPr lang="ko-KR" altLang="en-US" sz="1800" dirty="0">
              <a:ln>
                <a:solidFill>
                  <a:srgbClr val="0072BC">
                    <a:alpha val="0"/>
                  </a:srgbClr>
                </a:solidFill>
              </a:ln>
              <a:solidFill>
                <a:srgbClr val="0072BC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31" name="직사각형 30"/>
          <p:cNvSpPr/>
          <p:nvPr/>
        </p:nvSpPr>
        <p:spPr bwMode="auto">
          <a:xfrm flipH="1">
            <a:off x="1142454" y="2296750"/>
            <a:ext cx="6556282" cy="24622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none" lIns="0" tIns="0" rIns="0" bIns="0" anchor="ctr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월스트리트에서는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이미 주식매매의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75%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이상이 인공지능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SW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에 의해 이루어짐</a:t>
            </a: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모던고딕 M" pitchFamily="18" charset="-127"/>
              <a:ea typeface="Rix모던고딕 M" pitchFamily="18" charset="-127"/>
            </a:endParaRPr>
          </a:p>
        </p:txBody>
      </p:sp>
      <p:grpSp>
        <p:nvGrpSpPr>
          <p:cNvPr id="32" name="그룹 31"/>
          <p:cNvGrpSpPr/>
          <p:nvPr/>
        </p:nvGrpSpPr>
        <p:grpSpPr>
          <a:xfrm rot="16200000" flipH="1">
            <a:off x="847750" y="2347629"/>
            <a:ext cx="157162" cy="157162"/>
            <a:chOff x="9056987" y="3010961"/>
            <a:chExt cx="240612" cy="262553"/>
          </a:xfrm>
        </p:grpSpPr>
        <p:sp>
          <p:nvSpPr>
            <p:cNvPr id="33" name="타원 32"/>
            <p:cNvSpPr/>
            <p:nvPr/>
          </p:nvSpPr>
          <p:spPr>
            <a:xfrm rot="5400000">
              <a:off x="9046016" y="3021932"/>
              <a:ext cx="262553" cy="24061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white"/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</a:endParaRPr>
            </a:p>
          </p:txBody>
        </p:sp>
        <p:sp>
          <p:nvSpPr>
            <p:cNvPr id="34" name="L 도형 33"/>
            <p:cNvSpPr/>
            <p:nvPr/>
          </p:nvSpPr>
          <p:spPr>
            <a:xfrm rot="18900000">
              <a:off x="9124377" y="3085137"/>
              <a:ext cx="106556" cy="106556"/>
            </a:xfrm>
            <a:prstGeom prst="corner">
              <a:avLst>
                <a:gd name="adj1" fmla="val 31712"/>
                <a:gd name="adj2" fmla="val 317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900">
                <a:ln>
                  <a:solidFill>
                    <a:schemeClr val="accent1">
                      <a:alpha val="0"/>
                    </a:schemeClr>
                  </a:solidFill>
                </a:ln>
              </a:endParaRPr>
            </a:p>
          </p:txBody>
        </p:sp>
      </p:grpSp>
      <p:sp>
        <p:nvSpPr>
          <p:cNvPr id="35" name="직사각형 34"/>
          <p:cNvSpPr/>
          <p:nvPr/>
        </p:nvSpPr>
        <p:spPr bwMode="auto">
          <a:xfrm flipH="1">
            <a:off x="1152182" y="2626593"/>
            <a:ext cx="8297143" cy="24622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none" lIns="0" tIns="0" rIns="0" bIns="0" anchor="ctr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로보어드바이저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(</a:t>
            </a:r>
            <a:r>
              <a:rPr kumimoji="1" lang="en-US" altLang="ko-KR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Robo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-advisor)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회사가 취급하는 자산규모는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5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년 뒤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2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조달러까지 커질 것으로 전망</a:t>
            </a: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모던고딕 M" pitchFamily="18" charset="-127"/>
              <a:ea typeface="Rix모던고딕 M" pitchFamily="18" charset="-127"/>
            </a:endParaRPr>
          </a:p>
        </p:txBody>
      </p:sp>
      <p:grpSp>
        <p:nvGrpSpPr>
          <p:cNvPr id="36" name="그룹 35"/>
          <p:cNvGrpSpPr/>
          <p:nvPr/>
        </p:nvGrpSpPr>
        <p:grpSpPr>
          <a:xfrm rot="16200000" flipH="1">
            <a:off x="857478" y="2677472"/>
            <a:ext cx="157162" cy="157162"/>
            <a:chOff x="9056987" y="3010961"/>
            <a:chExt cx="240612" cy="262553"/>
          </a:xfrm>
        </p:grpSpPr>
        <p:sp>
          <p:nvSpPr>
            <p:cNvPr id="37" name="타원 36"/>
            <p:cNvSpPr/>
            <p:nvPr/>
          </p:nvSpPr>
          <p:spPr>
            <a:xfrm rot="5400000">
              <a:off x="9046016" y="3021932"/>
              <a:ext cx="262553" cy="24061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white"/>
                </a:solidFill>
                <a:latin typeface="Rix모던고딕 M" panose="02020603020101020101" pitchFamily="18" charset="-127"/>
                <a:ea typeface="Rix모던고딕 M" panose="02020603020101020101" pitchFamily="18" charset="-127"/>
              </a:endParaRPr>
            </a:p>
          </p:txBody>
        </p:sp>
        <p:sp>
          <p:nvSpPr>
            <p:cNvPr id="38" name="L 도형 37"/>
            <p:cNvSpPr/>
            <p:nvPr/>
          </p:nvSpPr>
          <p:spPr>
            <a:xfrm rot="18900000">
              <a:off x="9124377" y="3085137"/>
              <a:ext cx="106556" cy="106556"/>
            </a:xfrm>
            <a:prstGeom prst="corner">
              <a:avLst>
                <a:gd name="adj1" fmla="val 31712"/>
                <a:gd name="adj2" fmla="val 317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900">
                <a:ln>
                  <a:solidFill>
                    <a:schemeClr val="accent1">
                      <a:alpha val="0"/>
                    </a:schemeClr>
                  </a:solidFill>
                </a:ln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6896422" y="4149080"/>
            <a:ext cx="1713611" cy="356087"/>
            <a:chOff x="489741" y="3743011"/>
            <a:chExt cx="1890838" cy="771177"/>
          </a:xfrm>
        </p:grpSpPr>
        <p:sp>
          <p:nvSpPr>
            <p:cNvPr id="40" name="양쪽 모서리가 잘린 사각형 39"/>
            <p:cNvSpPr/>
            <p:nvPr/>
          </p:nvSpPr>
          <p:spPr>
            <a:xfrm flipV="1">
              <a:off x="489741" y="3743011"/>
              <a:ext cx="1890838" cy="771177"/>
            </a:xfrm>
            <a:prstGeom prst="snip2SameRect">
              <a:avLst>
                <a:gd name="adj1" fmla="val 0"/>
                <a:gd name="adj2" fmla="val 0"/>
              </a:avLst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5400">
              <a:solidFill>
                <a:srgbClr val="2F99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2000" b="1">
                <a:ln>
                  <a:solidFill>
                    <a:srgbClr val="777777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41" name="TextBox 98"/>
            <p:cNvSpPr txBox="1">
              <a:spLocks noChangeArrowheads="1"/>
            </p:cNvSpPr>
            <p:nvPr/>
          </p:nvSpPr>
          <p:spPr bwMode="auto">
            <a:xfrm>
              <a:off x="666970" y="3947412"/>
              <a:ext cx="1536384" cy="362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lvl="1" indent="-142851" algn="ctr" eaLnBrk="1" latinLnBrk="0" hangingPunct="1">
                <a:buClr>
                  <a:sysClr val="windowText" lastClr="000000"/>
                </a:buClr>
                <a:tabLst>
                  <a:tab pos="5647386" algn="l"/>
                </a:tabLst>
                <a:defRPr/>
              </a:pPr>
              <a:r>
                <a:rPr lang="ko-KR" altLang="en-US" b="1" dirty="0" err="1" smtClean="0">
                  <a:ln>
                    <a:solidFill>
                      <a:srgbClr val="777777">
                        <a:alpha val="0"/>
                      </a:srgbClr>
                    </a:solidFill>
                  </a:ln>
                  <a:solidFill>
                    <a:srgbClr val="4D4D4D"/>
                  </a:solidFill>
                  <a:latin typeface="Rix정고딕 M" panose="02020603020101020101" pitchFamily="18" charset="-127"/>
                  <a:ea typeface="Rix정고딕 M" panose="02020603020101020101" pitchFamily="18" charset="-127"/>
                </a:rPr>
                <a:t>하이브리드형</a:t>
              </a:r>
              <a:endParaRPr lang="en-US" altLang="ko-KR" b="1" baseline="30000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4135552" y="4153033"/>
            <a:ext cx="1713611" cy="356087"/>
            <a:chOff x="489741" y="3743011"/>
            <a:chExt cx="1890838" cy="771177"/>
          </a:xfrm>
        </p:grpSpPr>
        <p:sp>
          <p:nvSpPr>
            <p:cNvPr id="43" name="양쪽 모서리가 잘린 사각형 42"/>
            <p:cNvSpPr/>
            <p:nvPr/>
          </p:nvSpPr>
          <p:spPr>
            <a:xfrm flipV="1">
              <a:off x="489741" y="3743011"/>
              <a:ext cx="1890838" cy="771177"/>
            </a:xfrm>
            <a:prstGeom prst="snip2SameRect">
              <a:avLst>
                <a:gd name="adj1" fmla="val 0"/>
                <a:gd name="adj2" fmla="val 0"/>
              </a:avLst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5400">
              <a:solidFill>
                <a:srgbClr val="2F99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2000" b="1">
                <a:ln>
                  <a:solidFill>
                    <a:srgbClr val="777777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44" name="TextBox 98"/>
            <p:cNvSpPr txBox="1">
              <a:spLocks noChangeArrowheads="1"/>
            </p:cNvSpPr>
            <p:nvPr/>
          </p:nvSpPr>
          <p:spPr bwMode="auto">
            <a:xfrm>
              <a:off x="666970" y="3947412"/>
              <a:ext cx="1536384" cy="362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lvl="1" indent="-142851" algn="ctr" eaLnBrk="1" latinLnBrk="0" hangingPunct="1">
                <a:buClr>
                  <a:sysClr val="windowText" lastClr="000000"/>
                </a:buClr>
                <a:tabLst>
                  <a:tab pos="5647386" algn="l"/>
                </a:tabLst>
                <a:defRPr/>
              </a:pPr>
              <a:r>
                <a:rPr lang="ko-KR" altLang="en-US" b="1" dirty="0" err="1" smtClean="0">
                  <a:ln>
                    <a:solidFill>
                      <a:srgbClr val="777777">
                        <a:alpha val="0"/>
                      </a:srgbClr>
                    </a:solidFill>
                  </a:ln>
                  <a:solidFill>
                    <a:srgbClr val="4D4D4D"/>
                  </a:solidFill>
                  <a:latin typeface="Rix정고딕 M" panose="02020603020101020101" pitchFamily="18" charset="-127"/>
                  <a:ea typeface="Rix정고딕 M" panose="02020603020101020101" pitchFamily="18" charset="-127"/>
                </a:rPr>
                <a:t>자문형</a:t>
              </a:r>
              <a:endParaRPr lang="en-US" altLang="ko-KR" b="1" baseline="30000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1374681" y="4149080"/>
            <a:ext cx="1713611" cy="356087"/>
            <a:chOff x="489741" y="3743011"/>
            <a:chExt cx="1890838" cy="771177"/>
          </a:xfrm>
        </p:grpSpPr>
        <p:sp>
          <p:nvSpPr>
            <p:cNvPr id="46" name="양쪽 모서리가 잘린 사각형 45"/>
            <p:cNvSpPr/>
            <p:nvPr/>
          </p:nvSpPr>
          <p:spPr>
            <a:xfrm flipV="1">
              <a:off x="489741" y="3743011"/>
              <a:ext cx="1890838" cy="771177"/>
            </a:xfrm>
            <a:prstGeom prst="snip2SameRect">
              <a:avLst>
                <a:gd name="adj1" fmla="val 0"/>
                <a:gd name="adj2" fmla="val 0"/>
              </a:avLst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5400">
              <a:solidFill>
                <a:srgbClr val="2F99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2000" b="1">
                <a:ln>
                  <a:solidFill>
                    <a:srgbClr val="777777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47" name="TextBox 98"/>
            <p:cNvSpPr txBox="1">
              <a:spLocks noChangeArrowheads="1"/>
            </p:cNvSpPr>
            <p:nvPr/>
          </p:nvSpPr>
          <p:spPr bwMode="auto">
            <a:xfrm>
              <a:off x="666970" y="3947412"/>
              <a:ext cx="1536384" cy="362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lvl="1" indent="-142851" algn="ctr" eaLnBrk="1" latinLnBrk="0" hangingPunct="1">
                <a:buClr>
                  <a:sysClr val="windowText" lastClr="000000"/>
                </a:buClr>
                <a:tabLst>
                  <a:tab pos="5647386" algn="l"/>
                </a:tabLst>
                <a:defRPr/>
              </a:pPr>
              <a:r>
                <a:rPr lang="ko-KR" altLang="en-US" b="1" dirty="0" err="1" smtClean="0">
                  <a:ln>
                    <a:solidFill>
                      <a:srgbClr val="777777">
                        <a:alpha val="0"/>
                      </a:srgbClr>
                    </a:solidFill>
                  </a:ln>
                  <a:solidFill>
                    <a:srgbClr val="4D4D4D"/>
                  </a:solidFill>
                  <a:latin typeface="Rix정고딕 M" panose="02020603020101020101" pitchFamily="18" charset="-127"/>
                  <a:ea typeface="Rix정고딕 M" panose="02020603020101020101" pitchFamily="18" charset="-127"/>
                </a:rPr>
                <a:t>운용형</a:t>
              </a:r>
              <a:endParaRPr lang="en-US" altLang="ko-KR" b="1" baseline="30000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endParaRPr>
            </a:p>
          </p:txBody>
        </p:sp>
      </p:grpSp>
      <p:sp>
        <p:nvSpPr>
          <p:cNvPr id="48" name="직사각형 47"/>
          <p:cNvSpPr/>
          <p:nvPr/>
        </p:nvSpPr>
        <p:spPr bwMode="auto">
          <a:xfrm flipH="1">
            <a:off x="1063774" y="4653136"/>
            <a:ext cx="2433216" cy="1477328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자산배분을 최적화하여 직접 운용하고 최적 세제 전략 서비스 제공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6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Wealthfront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Betterment, </a:t>
            </a:r>
            <a:r>
              <a:rPr kumimoji="1" lang="en-US" altLang="ko-KR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FutureAdvisor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49" name="직사각형 48"/>
          <p:cNvSpPr/>
          <p:nvPr/>
        </p:nvSpPr>
        <p:spPr bwMode="auto">
          <a:xfrm flipH="1">
            <a:off x="3818496" y="4653136"/>
            <a:ext cx="2433216" cy="1231106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고객 포트폴리오 모니터 및 정기적 투자 자문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6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Jemstep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Market-Riders</a:t>
            </a:r>
          </a:p>
        </p:txBody>
      </p:sp>
      <p:sp>
        <p:nvSpPr>
          <p:cNvPr id="50" name="직사각형 49"/>
          <p:cNvSpPr/>
          <p:nvPr/>
        </p:nvSpPr>
        <p:spPr bwMode="auto">
          <a:xfrm flipH="1">
            <a:off x="6700497" y="4653136"/>
            <a:ext cx="2433216" cy="1477328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자문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운용 수행 시 고객과의 커뮤니케이션으로 온라인 채널 활용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6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Personal Capital, </a:t>
            </a:r>
            <a:r>
              <a:rPr kumimoji="1" lang="en-US" altLang="ko-KR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LearnVest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760518" y="6093296"/>
            <a:ext cx="18790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4D4D4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40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금융투자협회</a:t>
            </a:r>
            <a:r>
              <a:rPr lang="en-US" altLang="ko-KR" sz="14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(2015)</a:t>
            </a:r>
            <a:endParaRPr lang="ko-KR" altLang="en-US" dirty="0"/>
          </a:p>
        </p:txBody>
      </p:sp>
      <p:sp>
        <p:nvSpPr>
          <p:cNvPr id="51" name="직사각형 50"/>
          <p:cNvSpPr/>
          <p:nvPr/>
        </p:nvSpPr>
        <p:spPr>
          <a:xfrm>
            <a:off x="269458" y="302751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금융산업 사례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Ⅲ</a:t>
            </a:r>
            <a:endParaRPr lang="ko-KR" altLang="en-US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249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4"/>
          <p:cNvSpPr>
            <a:spLocks noChangeArrowheads="1"/>
          </p:cNvSpPr>
          <p:nvPr/>
        </p:nvSpPr>
        <p:spPr bwMode="auto">
          <a:xfrm>
            <a:off x="2005754" y="606993"/>
            <a:ext cx="59707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해외 </a:t>
            </a:r>
            <a:r>
              <a:rPr lang="en-US" altLang="ko-KR" sz="2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- </a:t>
            </a:r>
            <a:r>
              <a:rPr lang="ko-KR" altLang="en-US" sz="27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딥러닝을 </a:t>
            </a:r>
            <a:r>
              <a:rPr lang="ko-KR" altLang="en-US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이용한 신용평가 및 심사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grpSp>
        <p:nvGrpSpPr>
          <p:cNvPr id="39" name="그룹 38"/>
          <p:cNvGrpSpPr/>
          <p:nvPr/>
        </p:nvGrpSpPr>
        <p:grpSpPr>
          <a:xfrm>
            <a:off x="6180148" y="1461790"/>
            <a:ext cx="2433691" cy="553998"/>
            <a:chOff x="489741" y="3528706"/>
            <a:chExt cx="1890838" cy="1199793"/>
          </a:xfrm>
        </p:grpSpPr>
        <p:sp>
          <p:nvSpPr>
            <p:cNvPr id="40" name="양쪽 모서리가 잘린 사각형 39"/>
            <p:cNvSpPr/>
            <p:nvPr/>
          </p:nvSpPr>
          <p:spPr>
            <a:xfrm flipV="1">
              <a:off x="489741" y="3743011"/>
              <a:ext cx="1890838" cy="771177"/>
            </a:xfrm>
            <a:prstGeom prst="snip2SameRect">
              <a:avLst>
                <a:gd name="adj1" fmla="val 0"/>
                <a:gd name="adj2" fmla="val 0"/>
              </a:avLst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5400">
              <a:solidFill>
                <a:srgbClr val="2F99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2000" b="1">
                <a:ln>
                  <a:solidFill>
                    <a:srgbClr val="777777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41" name="TextBox 98"/>
            <p:cNvSpPr txBox="1">
              <a:spLocks noChangeArrowheads="1"/>
            </p:cNvSpPr>
            <p:nvPr/>
          </p:nvSpPr>
          <p:spPr bwMode="auto">
            <a:xfrm>
              <a:off x="666970" y="3528706"/>
              <a:ext cx="1536384" cy="1199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lvl="1" indent="-142851" algn="ctr" eaLnBrk="1" latinLnBrk="0" hangingPunct="1">
                <a:buClr>
                  <a:sysClr val="windowText" lastClr="000000"/>
                </a:buClr>
                <a:tabLst>
                  <a:tab pos="5647386" algn="l"/>
                </a:tabLst>
                <a:defRPr/>
              </a:pPr>
              <a:r>
                <a:rPr lang="en-US" altLang="ko-KR" b="1" dirty="0" smtClean="0">
                  <a:ln>
                    <a:solidFill>
                      <a:srgbClr val="777777">
                        <a:alpha val="0"/>
                      </a:srgbClr>
                    </a:solidFill>
                  </a:ln>
                  <a:solidFill>
                    <a:srgbClr val="4D4D4D"/>
                  </a:solidFill>
                  <a:latin typeface="Rix정고딕 M" panose="02020603020101020101" pitchFamily="18" charset="-127"/>
                  <a:ea typeface="Rix정고딕 M" panose="02020603020101020101" pitchFamily="18" charset="-127"/>
                </a:rPr>
                <a:t>Trusting Social</a:t>
              </a:r>
              <a:endParaRPr lang="en-US" altLang="ko-KR" b="1" baseline="30000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1294379" y="1556792"/>
            <a:ext cx="2433691" cy="356087"/>
            <a:chOff x="489741" y="3743011"/>
            <a:chExt cx="1890838" cy="771177"/>
          </a:xfrm>
        </p:grpSpPr>
        <p:sp>
          <p:nvSpPr>
            <p:cNvPr id="43" name="양쪽 모서리가 잘린 사각형 42"/>
            <p:cNvSpPr/>
            <p:nvPr/>
          </p:nvSpPr>
          <p:spPr>
            <a:xfrm flipV="1">
              <a:off x="489741" y="3743011"/>
              <a:ext cx="1890838" cy="771177"/>
            </a:xfrm>
            <a:prstGeom prst="snip2SameRect">
              <a:avLst>
                <a:gd name="adj1" fmla="val 0"/>
                <a:gd name="adj2" fmla="val 0"/>
              </a:avLst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5400">
              <a:solidFill>
                <a:srgbClr val="2F99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2000" b="1">
                <a:ln>
                  <a:solidFill>
                    <a:srgbClr val="777777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44" name="TextBox 98"/>
            <p:cNvSpPr txBox="1">
              <a:spLocks noChangeArrowheads="1"/>
            </p:cNvSpPr>
            <p:nvPr/>
          </p:nvSpPr>
          <p:spPr bwMode="auto">
            <a:xfrm>
              <a:off x="666970" y="3828653"/>
              <a:ext cx="1536384" cy="599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lvl="1" indent="-142851" algn="ctr" eaLnBrk="1" latinLnBrk="0" hangingPunct="1">
                <a:buClr>
                  <a:sysClr val="windowText" lastClr="000000"/>
                </a:buClr>
                <a:tabLst>
                  <a:tab pos="5647386" algn="l"/>
                </a:tabLst>
                <a:defRPr/>
              </a:pPr>
              <a:r>
                <a:rPr lang="en-US" altLang="ko-KR" b="1" dirty="0" smtClean="0">
                  <a:ln>
                    <a:solidFill>
                      <a:srgbClr val="777777">
                        <a:alpha val="0"/>
                      </a:srgbClr>
                    </a:solidFill>
                  </a:ln>
                  <a:solidFill>
                    <a:srgbClr val="4D4D4D"/>
                  </a:solidFill>
                  <a:latin typeface="Rix정고딕 M" panose="02020603020101020101" pitchFamily="18" charset="-127"/>
                  <a:ea typeface="Rix정고딕 M" panose="02020603020101020101" pitchFamily="18" charset="-127"/>
                </a:rPr>
                <a:t>Zest Finance</a:t>
              </a:r>
              <a:endParaRPr lang="en-US" altLang="ko-KR" b="1" baseline="30000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endParaRPr>
            </a:p>
          </p:txBody>
        </p:sp>
      </p:grpSp>
      <p:pic>
        <p:nvPicPr>
          <p:cNvPr id="45" name="그림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0" y="2204864"/>
            <a:ext cx="5004277" cy="3168352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479" y="2249215"/>
            <a:ext cx="4115231" cy="1899865"/>
          </a:xfrm>
          <a:prstGeom prst="rect">
            <a:avLst/>
          </a:prstGeom>
        </p:spPr>
      </p:pic>
      <p:sp>
        <p:nvSpPr>
          <p:cNvPr id="47" name="직사각형 46"/>
          <p:cNvSpPr/>
          <p:nvPr/>
        </p:nvSpPr>
        <p:spPr bwMode="auto">
          <a:xfrm flipH="1">
            <a:off x="576816" y="5570704"/>
            <a:ext cx="4030363" cy="492443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수천개의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변수를 이용하여 여러 모델을 생성 앙상블 기법으로 최적의 신용평가 점수 산출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48" name="직사각형 47"/>
          <p:cNvSpPr/>
          <p:nvPr/>
        </p:nvSpPr>
        <p:spPr bwMode="auto">
          <a:xfrm flipH="1">
            <a:off x="5373479" y="4365104"/>
            <a:ext cx="4187239" cy="1723549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SNS, </a:t>
            </a:r>
            <a:r>
              <a:rPr kumimoji="1" lang="ko-KR" altLang="en-US" sz="16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모바일</a:t>
            </a:r>
            <a:r>
              <a:rPr kumimoji="1" lang="en-US" altLang="ko-KR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인터넷 데이터를 활용한 개인 신용평가 모델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제공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6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Credit Score 2.0</a:t>
            </a:r>
            <a:r>
              <a:rPr kumimoji="1" lang="ko-KR" altLang="en-US" sz="16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이라고 자칭하는 딥 러닝 기술을 이용한 신용평가로 </a:t>
            </a:r>
            <a:r>
              <a:rPr kumimoji="1" lang="en-US" altLang="ko-KR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SWIFT</a:t>
            </a:r>
            <a:r>
              <a:rPr kumimoji="1" lang="ko-KR" altLang="en-US" sz="16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에서</a:t>
            </a: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주관하는 </a:t>
            </a:r>
            <a:r>
              <a:rPr kumimoji="1" lang="en-US" altLang="ko-KR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2015 </a:t>
            </a:r>
            <a:r>
              <a:rPr kumimoji="1" lang="en-US" altLang="ko-KR" sz="1600" kern="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Innotribe</a:t>
            </a:r>
            <a:r>
              <a:rPr kumimoji="1" lang="en-US" altLang="ko-KR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Startup Challenge </a:t>
            </a:r>
            <a:r>
              <a:rPr kumimoji="1" lang="ko-KR" altLang="en-US" sz="16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우승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69458" y="302751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금융산업 사례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Ⅲ</a:t>
            </a:r>
            <a:endParaRPr lang="ko-KR" altLang="en-US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9198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4"/>
          <p:cNvSpPr>
            <a:spLocks noChangeArrowheads="1"/>
          </p:cNvSpPr>
          <p:nvPr/>
        </p:nvSpPr>
        <p:spPr bwMode="auto">
          <a:xfrm>
            <a:off x="2005754" y="606993"/>
            <a:ext cx="59707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해외 </a:t>
            </a:r>
            <a:r>
              <a:rPr lang="en-US" altLang="ko-KR" sz="2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- </a:t>
            </a:r>
            <a:r>
              <a:rPr lang="ko-KR" altLang="en-US" sz="27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딥러닝을 </a:t>
            </a:r>
            <a:r>
              <a:rPr lang="ko-KR" altLang="en-US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이용한 사기 및 부정방지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grpSp>
        <p:nvGrpSpPr>
          <p:cNvPr id="39" name="그룹 38"/>
          <p:cNvGrpSpPr/>
          <p:nvPr/>
        </p:nvGrpSpPr>
        <p:grpSpPr>
          <a:xfrm>
            <a:off x="6180148" y="1560745"/>
            <a:ext cx="2433691" cy="356087"/>
            <a:chOff x="489741" y="3743011"/>
            <a:chExt cx="1890838" cy="771177"/>
          </a:xfrm>
        </p:grpSpPr>
        <p:sp>
          <p:nvSpPr>
            <p:cNvPr id="40" name="양쪽 모서리가 잘린 사각형 39"/>
            <p:cNvSpPr/>
            <p:nvPr/>
          </p:nvSpPr>
          <p:spPr>
            <a:xfrm flipV="1">
              <a:off x="489741" y="3743011"/>
              <a:ext cx="1890838" cy="771177"/>
            </a:xfrm>
            <a:prstGeom prst="snip2SameRect">
              <a:avLst>
                <a:gd name="adj1" fmla="val 0"/>
                <a:gd name="adj2" fmla="val 0"/>
              </a:avLst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5400">
              <a:solidFill>
                <a:srgbClr val="2F99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2000" b="1">
                <a:ln>
                  <a:solidFill>
                    <a:srgbClr val="777777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41" name="TextBox 98"/>
            <p:cNvSpPr txBox="1">
              <a:spLocks noChangeArrowheads="1"/>
            </p:cNvSpPr>
            <p:nvPr/>
          </p:nvSpPr>
          <p:spPr bwMode="auto">
            <a:xfrm>
              <a:off x="666970" y="3828653"/>
              <a:ext cx="1536384" cy="599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lvl="1" indent="-142851" algn="ctr" eaLnBrk="1" latinLnBrk="0" hangingPunct="1">
                <a:buClr>
                  <a:sysClr val="windowText" lastClr="000000"/>
                </a:buClr>
                <a:tabLst>
                  <a:tab pos="5647386" algn="l"/>
                </a:tabLst>
                <a:defRPr/>
              </a:pPr>
              <a:r>
                <a:rPr lang="en-US" altLang="ko-KR" b="1" dirty="0" smtClean="0">
                  <a:ln>
                    <a:solidFill>
                      <a:srgbClr val="777777">
                        <a:alpha val="0"/>
                      </a:srgbClr>
                    </a:solidFill>
                  </a:ln>
                  <a:solidFill>
                    <a:srgbClr val="4D4D4D"/>
                  </a:solidFill>
                  <a:latin typeface="Rix정고딕 M" panose="02020603020101020101" pitchFamily="18" charset="-127"/>
                  <a:ea typeface="Rix정고딕 M" panose="02020603020101020101" pitchFamily="18" charset="-127"/>
                </a:rPr>
                <a:t>Bill Guard</a:t>
              </a:r>
              <a:endParaRPr lang="en-US" altLang="ko-KR" b="1" baseline="30000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endParaRPr>
            </a:p>
          </p:txBody>
        </p:sp>
      </p:grpSp>
      <p:grpSp>
        <p:nvGrpSpPr>
          <p:cNvPr id="42" name="그룹 41"/>
          <p:cNvGrpSpPr/>
          <p:nvPr/>
        </p:nvGrpSpPr>
        <p:grpSpPr>
          <a:xfrm>
            <a:off x="1294379" y="1556792"/>
            <a:ext cx="2433691" cy="356087"/>
            <a:chOff x="489741" y="3743011"/>
            <a:chExt cx="1890838" cy="771177"/>
          </a:xfrm>
        </p:grpSpPr>
        <p:sp>
          <p:nvSpPr>
            <p:cNvPr id="43" name="양쪽 모서리가 잘린 사각형 42"/>
            <p:cNvSpPr/>
            <p:nvPr/>
          </p:nvSpPr>
          <p:spPr>
            <a:xfrm flipV="1">
              <a:off x="489741" y="3743011"/>
              <a:ext cx="1890838" cy="771177"/>
            </a:xfrm>
            <a:prstGeom prst="snip2SameRect">
              <a:avLst>
                <a:gd name="adj1" fmla="val 0"/>
                <a:gd name="adj2" fmla="val 0"/>
              </a:avLst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5400">
              <a:solidFill>
                <a:srgbClr val="2F99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2000" b="1">
                <a:ln>
                  <a:solidFill>
                    <a:srgbClr val="777777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44" name="TextBox 98"/>
            <p:cNvSpPr txBox="1">
              <a:spLocks noChangeArrowheads="1"/>
            </p:cNvSpPr>
            <p:nvPr/>
          </p:nvSpPr>
          <p:spPr bwMode="auto">
            <a:xfrm>
              <a:off x="666970" y="3828653"/>
              <a:ext cx="1536384" cy="599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lvl="1" indent="-142851" algn="ctr" eaLnBrk="1" latinLnBrk="0" hangingPunct="1">
                <a:buClr>
                  <a:sysClr val="windowText" lastClr="000000"/>
                </a:buClr>
                <a:tabLst>
                  <a:tab pos="5647386" algn="l"/>
                </a:tabLst>
                <a:defRPr/>
              </a:pPr>
              <a:r>
                <a:rPr lang="en-US" altLang="ko-KR" b="1" dirty="0" smtClean="0">
                  <a:ln>
                    <a:solidFill>
                      <a:srgbClr val="777777">
                        <a:alpha val="0"/>
                      </a:srgbClr>
                    </a:solidFill>
                  </a:ln>
                  <a:solidFill>
                    <a:srgbClr val="4D4D4D"/>
                  </a:solidFill>
                  <a:latin typeface="Rix정고딕 M" panose="02020603020101020101" pitchFamily="18" charset="-127"/>
                  <a:ea typeface="Rix정고딕 M" panose="02020603020101020101" pitchFamily="18" charset="-127"/>
                </a:rPr>
                <a:t>PayPal</a:t>
              </a:r>
              <a:endParaRPr lang="en-US" altLang="ko-KR" b="1" baseline="30000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endParaRPr>
            </a:p>
          </p:txBody>
        </p:sp>
      </p:grpSp>
      <p:sp>
        <p:nvSpPr>
          <p:cNvPr id="47" name="직사각형 46"/>
          <p:cNvSpPr/>
          <p:nvPr/>
        </p:nvSpPr>
        <p:spPr bwMode="auto">
          <a:xfrm flipH="1">
            <a:off x="631726" y="4627582"/>
            <a:ext cx="4030363" cy="1969770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FDS(Fraud Detection System)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에 딥러닝 </a:t>
            </a:r>
            <a:r>
              <a:rPr kumimoji="1" lang="ko-KR" altLang="en-US" sz="16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기술을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활용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ko-KR" altLang="en-US" sz="16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자사 </a:t>
            </a:r>
            <a:r>
              <a:rPr kumimoji="1" lang="ko-KR" altLang="en-US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이용자 </a:t>
            </a:r>
            <a:r>
              <a:rPr kumimoji="1" lang="en-US" altLang="ko-KR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1</a:t>
            </a:r>
            <a:r>
              <a:rPr kumimoji="1" lang="ko-KR" altLang="en-US" sz="16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억</a:t>
            </a:r>
            <a:r>
              <a:rPr kumimoji="1" lang="en-US" altLang="ko-KR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7</a:t>
            </a:r>
            <a:r>
              <a:rPr kumimoji="1" lang="ko-KR" altLang="en-US" sz="16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천만 명의 </a:t>
            </a:r>
            <a:r>
              <a:rPr kumimoji="1" lang="en-US" altLang="ko-KR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40</a:t>
            </a:r>
            <a:r>
              <a:rPr kumimoji="1" lang="ko-KR" altLang="en-US" sz="16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억 번의 결제를 분석해 피싱에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해당하는 </a:t>
            </a:r>
            <a:r>
              <a:rPr kumimoji="1" lang="ko-KR" altLang="en-US" sz="16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건들을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유형화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6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페이팔의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</a:t>
            </a:r>
            <a:r>
              <a:rPr kumimoji="1" lang="ko-KR" altLang="en-US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사기 </a:t>
            </a:r>
            <a:r>
              <a:rPr kumimoji="1" lang="ko-KR" altLang="en-US" sz="1600" kern="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결제율은</a:t>
            </a:r>
            <a:r>
              <a:rPr kumimoji="1" lang="ko-KR" altLang="en-US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전체 수익의 </a:t>
            </a:r>
            <a:r>
              <a:rPr kumimoji="1" lang="en-US" altLang="ko-KR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0.32%</a:t>
            </a:r>
            <a:r>
              <a:rPr kumimoji="1" lang="ko-KR" altLang="en-US" sz="16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로 평균 </a:t>
            </a:r>
            <a:r>
              <a:rPr kumimoji="1" lang="en-US" altLang="ko-KR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1.32%</a:t>
            </a:r>
            <a:r>
              <a:rPr kumimoji="1" lang="ko-KR" altLang="en-US" sz="16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보다 현저히 낮음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48" name="직사각형 47"/>
          <p:cNvSpPr/>
          <p:nvPr/>
        </p:nvSpPr>
        <p:spPr bwMode="auto">
          <a:xfrm flipH="1">
            <a:off x="5157455" y="4725144"/>
            <a:ext cx="4403263" cy="1477328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신용카드 내역과 은행계좌 이체 내용을 감시하고 의심스러운 청구나 거래 징후가 포착되면 즉시 경고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Bill Guard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앱을 통해 카드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계좌 도용 사기나 개인정보 유출에 대한 보호 외에도 명의도용확인 서비스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신용에 부정적인 문제 상황 안내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214" y="1988840"/>
            <a:ext cx="4400163" cy="257887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80" y="2007259"/>
            <a:ext cx="3514154" cy="2580780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269458" y="302751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금융산업 사례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Ⅲ</a:t>
            </a:r>
            <a:endParaRPr lang="ko-KR" altLang="en-US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4969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직사각형 86"/>
          <p:cNvSpPr/>
          <p:nvPr/>
        </p:nvSpPr>
        <p:spPr>
          <a:xfrm>
            <a:off x="269458" y="302751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금융산업 사례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Ⅲ</a:t>
            </a:r>
            <a:endParaRPr lang="ko-KR" altLang="en-US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651964" y="1888545"/>
            <a:ext cx="2163277" cy="236988"/>
            <a:chOff x="5542648" y="4258633"/>
            <a:chExt cx="2163277" cy="236988"/>
          </a:xfrm>
        </p:grpSpPr>
        <p:sp>
          <p:nvSpPr>
            <p:cNvPr id="16" name="TextBox 15"/>
            <p:cNvSpPr txBox="1"/>
            <p:nvPr/>
          </p:nvSpPr>
          <p:spPr>
            <a:xfrm flipH="1">
              <a:off x="5696818" y="4258633"/>
              <a:ext cx="2009107" cy="2369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marL="0" lvl="1" indent="-162353" latinLnBrk="0">
                <a:lnSpc>
                  <a:spcPct val="110000"/>
                </a:lnSpc>
                <a:buClr>
                  <a:srgbClr val="3271AA"/>
                </a:buClr>
                <a:buSzPct val="140000"/>
                <a:tabLst>
                  <a:tab pos="5067112" algn="l"/>
                </a:tabLst>
                <a:defRPr/>
              </a:pPr>
              <a:r>
                <a:rPr lang="ko-KR" altLang="en-US" sz="14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 서비스 정의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  <a:sym typeface="Monotype Sorts" pitchFamily="2" charset="2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648" y="4298113"/>
              <a:ext cx="138990" cy="138990"/>
            </a:xfrm>
            <a:prstGeom prst="rect">
              <a:avLst/>
            </a:prstGeom>
          </p:spPr>
        </p:pic>
      </p:grpSp>
      <p:cxnSp>
        <p:nvCxnSpPr>
          <p:cNvPr id="18" name="직선 화살표 연결선 17"/>
          <p:cNvCxnSpPr/>
          <p:nvPr/>
        </p:nvCxnSpPr>
        <p:spPr>
          <a:xfrm>
            <a:off x="651964" y="2184142"/>
            <a:ext cx="2760279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flipH="1">
            <a:off x="651964" y="2233355"/>
            <a:ext cx="2760278" cy="141166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lvl="1" indent="-162353" latinLnBrk="0">
              <a:lnSpc>
                <a:spcPct val="110000"/>
              </a:lnSpc>
              <a:buClr>
                <a:srgbClr val="3271AA"/>
              </a:buClr>
              <a:buSzPct val="140000"/>
              <a:tabLst>
                <a:tab pos="5067112" algn="l"/>
              </a:tabLst>
              <a:defRPr/>
            </a:pPr>
            <a:r>
              <a:rPr lang="ko-KR" altLang="en-US" sz="14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금융 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정보와 </a:t>
            </a:r>
            <a:r>
              <a:rPr lang="en-US" altLang="ko-KR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AI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기술을 활용하여 신용평가모형의 적중률을 제고하고 기존 정보만으로는 평가가 불가능 하여 최저 신용도를 부여받던 고객을 재평가하여 보다 실질적인 신용평가 결과를 제공하는 서비스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  <a:sym typeface="Monotype Sorts" pitchFamily="2" charset="2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654304" y="3976777"/>
            <a:ext cx="2163277" cy="236988"/>
            <a:chOff x="5542648" y="4258633"/>
            <a:chExt cx="2163277" cy="236988"/>
          </a:xfrm>
        </p:grpSpPr>
        <p:sp>
          <p:nvSpPr>
            <p:cNvPr id="21" name="TextBox 20"/>
            <p:cNvSpPr txBox="1"/>
            <p:nvPr/>
          </p:nvSpPr>
          <p:spPr>
            <a:xfrm flipH="1">
              <a:off x="5696818" y="4258633"/>
              <a:ext cx="2009107" cy="2369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marL="0" lvl="1" indent="-162353" latinLnBrk="0">
                <a:lnSpc>
                  <a:spcPct val="110000"/>
                </a:lnSpc>
                <a:buClr>
                  <a:srgbClr val="3271AA"/>
                </a:buClr>
                <a:buSzPct val="140000"/>
                <a:tabLst>
                  <a:tab pos="5067112" algn="l"/>
                </a:tabLst>
                <a:defRPr/>
              </a:pPr>
              <a:r>
                <a:rPr lang="ko-KR" altLang="en-US" sz="14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 활용 분야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  <a:sym typeface="Monotype Sorts" pitchFamily="2" charset="2"/>
              </a:endParaRPr>
            </a:p>
          </p:txBody>
        </p:sp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648" y="4298113"/>
              <a:ext cx="138990" cy="138990"/>
            </a:xfrm>
            <a:prstGeom prst="rect">
              <a:avLst/>
            </a:prstGeom>
          </p:spPr>
        </p:pic>
      </p:grpSp>
      <p:cxnSp>
        <p:nvCxnSpPr>
          <p:cNvPr id="23" name="직선 화살표 연결선 22"/>
          <p:cNvCxnSpPr/>
          <p:nvPr/>
        </p:nvCxnSpPr>
        <p:spPr>
          <a:xfrm>
            <a:off x="654304" y="4272374"/>
            <a:ext cx="2760279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flipH="1">
            <a:off x="654304" y="4332292"/>
            <a:ext cx="2760278" cy="118494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lvl="1" indent="-162353" latinLnBrk="0">
              <a:lnSpc>
                <a:spcPct val="110000"/>
              </a:lnSpc>
              <a:buClr>
                <a:srgbClr val="3271AA"/>
              </a:buClr>
              <a:buSzPct val="140000"/>
              <a:tabLst>
                <a:tab pos="5067112" algn="l"/>
              </a:tabLst>
              <a:defRPr/>
            </a:pPr>
            <a:r>
              <a:rPr lang="ko-KR" altLang="en-US" sz="14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인터넷 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전문은행</a:t>
            </a:r>
            <a:r>
              <a:rPr lang="en-US" altLang="ko-KR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, 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핀테크 </a:t>
            </a:r>
            <a:r>
              <a:rPr lang="en-US" altLang="ko-KR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P2P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대출</a:t>
            </a:r>
            <a:r>
              <a:rPr lang="en-US" altLang="ko-KR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, 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크라우드펀딩 대출</a:t>
            </a:r>
            <a:r>
              <a:rPr lang="en-US" altLang="ko-KR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, 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중금리 </a:t>
            </a:r>
            <a:r>
              <a:rPr lang="ko-KR" altLang="en-US" sz="14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신용대출시장</a:t>
            </a:r>
            <a:r>
              <a:rPr lang="en-US" altLang="ko-KR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, 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개인여신업무 등 개인 신용평가가 요구되는 모든 분야에서 활용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  <a:sym typeface="Monotype Sorts" pitchFamily="2" charset="2"/>
            </a:endParaRPr>
          </a:p>
        </p:txBody>
      </p:sp>
      <p:pic>
        <p:nvPicPr>
          <p:cNvPr id="1025" name="_x169646288" descr="EMB0000227c36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838" y="1916832"/>
            <a:ext cx="5350962" cy="20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448" y="3969028"/>
            <a:ext cx="5426957" cy="2238375"/>
          </a:xfrm>
          <a:prstGeom prst="rect">
            <a:avLst/>
          </a:prstGeom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2005754" y="606993"/>
            <a:ext cx="59707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개인 신용평가 분석 </a:t>
            </a:r>
            <a:r>
              <a:rPr lang="ko-KR" altLang="en-US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서비스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496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651964" y="1888545"/>
            <a:ext cx="2163277" cy="236988"/>
            <a:chOff x="5542648" y="4258633"/>
            <a:chExt cx="2163277" cy="236988"/>
          </a:xfrm>
        </p:grpSpPr>
        <p:sp>
          <p:nvSpPr>
            <p:cNvPr id="16" name="TextBox 15"/>
            <p:cNvSpPr txBox="1"/>
            <p:nvPr/>
          </p:nvSpPr>
          <p:spPr>
            <a:xfrm flipH="1">
              <a:off x="5696818" y="4258633"/>
              <a:ext cx="2009107" cy="2369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marL="0" lvl="1" indent="-162353" latinLnBrk="0">
                <a:lnSpc>
                  <a:spcPct val="110000"/>
                </a:lnSpc>
                <a:buClr>
                  <a:srgbClr val="3271AA"/>
                </a:buClr>
                <a:buSzPct val="140000"/>
                <a:tabLst>
                  <a:tab pos="5067112" algn="l"/>
                </a:tabLst>
                <a:defRPr/>
              </a:pPr>
              <a:r>
                <a:rPr lang="ko-KR" altLang="en-US" sz="14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 서비스 정의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  <a:sym typeface="Monotype Sorts" pitchFamily="2" charset="2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648" y="4298113"/>
              <a:ext cx="138990" cy="138990"/>
            </a:xfrm>
            <a:prstGeom prst="rect">
              <a:avLst/>
            </a:prstGeom>
          </p:spPr>
        </p:pic>
      </p:grpSp>
      <p:cxnSp>
        <p:nvCxnSpPr>
          <p:cNvPr id="18" name="직선 화살표 연결선 17"/>
          <p:cNvCxnSpPr/>
          <p:nvPr/>
        </p:nvCxnSpPr>
        <p:spPr>
          <a:xfrm>
            <a:off x="651964" y="2184142"/>
            <a:ext cx="2760279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flipH="1">
            <a:off x="651964" y="2233355"/>
            <a:ext cx="2760278" cy="141166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lvl="1" indent="-162353" latinLnBrk="0">
              <a:lnSpc>
                <a:spcPct val="110000"/>
              </a:lnSpc>
              <a:buClr>
                <a:srgbClr val="3271AA"/>
              </a:buClr>
              <a:buSzPct val="140000"/>
              <a:tabLst>
                <a:tab pos="5067112" algn="l"/>
              </a:tabLst>
              <a:defRPr/>
            </a:pP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다양한 금융거래에 있어 거래의 위험도와 이상거래 발생 가능성을 </a:t>
            </a:r>
            <a:r>
              <a:rPr lang="en-US" altLang="ko-KR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AI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의 기계학습 알고리즘을 통해 스코어링 하고 거래내역을 분석하여 의심거래의 징후를 적시에 포착하는 서비스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  <a:sym typeface="Monotype Sorts" pitchFamily="2" charset="2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654304" y="3976777"/>
            <a:ext cx="2163277" cy="236988"/>
            <a:chOff x="5542648" y="4258633"/>
            <a:chExt cx="2163277" cy="236988"/>
          </a:xfrm>
        </p:grpSpPr>
        <p:sp>
          <p:nvSpPr>
            <p:cNvPr id="21" name="TextBox 20"/>
            <p:cNvSpPr txBox="1"/>
            <p:nvPr/>
          </p:nvSpPr>
          <p:spPr>
            <a:xfrm flipH="1">
              <a:off x="5696818" y="4258633"/>
              <a:ext cx="2009107" cy="2369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marL="0" lvl="1" indent="-162353" latinLnBrk="0">
                <a:lnSpc>
                  <a:spcPct val="110000"/>
                </a:lnSpc>
                <a:buClr>
                  <a:srgbClr val="3271AA"/>
                </a:buClr>
                <a:buSzPct val="140000"/>
                <a:tabLst>
                  <a:tab pos="5067112" algn="l"/>
                </a:tabLst>
                <a:defRPr/>
              </a:pPr>
              <a:r>
                <a:rPr lang="ko-KR" altLang="en-US" sz="14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 활용 분야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  <a:sym typeface="Monotype Sorts" pitchFamily="2" charset="2"/>
              </a:endParaRPr>
            </a:p>
          </p:txBody>
        </p:sp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648" y="4298113"/>
              <a:ext cx="138990" cy="138990"/>
            </a:xfrm>
            <a:prstGeom prst="rect">
              <a:avLst/>
            </a:prstGeom>
          </p:spPr>
        </p:pic>
      </p:grpSp>
      <p:cxnSp>
        <p:nvCxnSpPr>
          <p:cNvPr id="23" name="직선 화살표 연결선 22"/>
          <p:cNvCxnSpPr/>
          <p:nvPr/>
        </p:nvCxnSpPr>
        <p:spPr>
          <a:xfrm>
            <a:off x="654304" y="4272374"/>
            <a:ext cx="2760279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flipH="1">
            <a:off x="654304" y="4321587"/>
            <a:ext cx="2760278" cy="141166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lvl="1" indent="-162353" latinLnBrk="0">
              <a:lnSpc>
                <a:spcPct val="110000"/>
              </a:lnSpc>
              <a:buClr>
                <a:srgbClr val="3271AA"/>
              </a:buClr>
              <a:buSzPct val="140000"/>
              <a:tabLst>
                <a:tab pos="5067112" algn="l"/>
              </a:tabLst>
              <a:defRPr/>
            </a:pP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보험사기 적발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, 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카드부정사용 방지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, 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자금세탁방지 시스템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, 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금융기관 직원에 의한 고의횡령 및 부실발생 가능성을 점검하는 감사정보시스템 등의 분야에서 예측 정확도 제고와 운영효율성 향상을 위해 활용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  <a:sym typeface="Monotype Sorts" pitchFamily="2" charset="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0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63265152" descr="EMB000020240d3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05" y="1916832"/>
            <a:ext cx="5363489" cy="201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593" y="3968581"/>
            <a:ext cx="5371048" cy="2718885"/>
          </a:xfrm>
          <a:prstGeom prst="rect">
            <a:avLst/>
          </a:prstGeom>
        </p:spPr>
      </p:pic>
      <p:sp>
        <p:nvSpPr>
          <p:cNvPr id="26" name="직사각형 25"/>
          <p:cNvSpPr/>
          <p:nvPr/>
        </p:nvSpPr>
        <p:spPr>
          <a:xfrm>
            <a:off x="269458" y="302751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금융산업 사례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Ⅲ</a:t>
            </a:r>
            <a:endParaRPr lang="ko-KR" altLang="en-US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2005754" y="606993"/>
            <a:ext cx="59707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이상 징후 탐지 서비스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18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651964" y="1888545"/>
            <a:ext cx="2163277" cy="236988"/>
            <a:chOff x="5542648" y="4258633"/>
            <a:chExt cx="2163277" cy="236988"/>
          </a:xfrm>
        </p:grpSpPr>
        <p:sp>
          <p:nvSpPr>
            <p:cNvPr id="16" name="TextBox 15"/>
            <p:cNvSpPr txBox="1"/>
            <p:nvPr/>
          </p:nvSpPr>
          <p:spPr>
            <a:xfrm flipH="1">
              <a:off x="5696818" y="4258633"/>
              <a:ext cx="2009107" cy="2369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marL="0" lvl="1" indent="-162353" latinLnBrk="0">
                <a:lnSpc>
                  <a:spcPct val="110000"/>
                </a:lnSpc>
                <a:buClr>
                  <a:srgbClr val="3271AA"/>
                </a:buClr>
                <a:buSzPct val="140000"/>
                <a:tabLst>
                  <a:tab pos="5067112" algn="l"/>
                </a:tabLst>
                <a:defRPr/>
              </a:pPr>
              <a:r>
                <a:rPr lang="ko-KR" altLang="en-US" sz="14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 서비스 정의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  <a:sym typeface="Monotype Sorts" pitchFamily="2" charset="2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648" y="4298113"/>
              <a:ext cx="138990" cy="138990"/>
            </a:xfrm>
            <a:prstGeom prst="rect">
              <a:avLst/>
            </a:prstGeom>
          </p:spPr>
        </p:pic>
      </p:grpSp>
      <p:cxnSp>
        <p:nvCxnSpPr>
          <p:cNvPr id="18" name="직선 화살표 연결선 17"/>
          <p:cNvCxnSpPr/>
          <p:nvPr/>
        </p:nvCxnSpPr>
        <p:spPr>
          <a:xfrm>
            <a:off x="651964" y="2184142"/>
            <a:ext cx="2760279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flipH="1">
            <a:off x="651964" y="2233355"/>
            <a:ext cx="2760278" cy="141166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lvl="1" indent="-162353" latinLnBrk="0">
              <a:lnSpc>
                <a:spcPct val="110000"/>
              </a:lnSpc>
              <a:buClr>
                <a:srgbClr val="3271AA"/>
              </a:buClr>
              <a:buSzPct val="140000"/>
              <a:tabLst>
                <a:tab pos="5067112" algn="l"/>
              </a:tabLst>
              <a:defRPr/>
            </a:pP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개인의 금융성향 프로파일을 기반으로 다양한 금융투자 및 자산관리 서비스와 </a:t>
            </a:r>
            <a:r>
              <a:rPr lang="en-US" altLang="ko-KR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AI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기반의 상황인식</a:t>
            </a:r>
            <a:r>
              <a:rPr lang="en-US" altLang="ko-KR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, 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기계학습 기술을 융합하여 개인의 경제활동에 최적화된 종합추천을 제공하는 서비스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  <a:sym typeface="Monotype Sorts" pitchFamily="2" charset="2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654304" y="3976777"/>
            <a:ext cx="2163277" cy="236988"/>
            <a:chOff x="5542648" y="4258633"/>
            <a:chExt cx="2163277" cy="236988"/>
          </a:xfrm>
        </p:grpSpPr>
        <p:sp>
          <p:nvSpPr>
            <p:cNvPr id="21" name="TextBox 20"/>
            <p:cNvSpPr txBox="1"/>
            <p:nvPr/>
          </p:nvSpPr>
          <p:spPr>
            <a:xfrm flipH="1">
              <a:off x="5696818" y="4258633"/>
              <a:ext cx="2009107" cy="2369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marL="0" lvl="1" indent="-162353" latinLnBrk="0">
                <a:lnSpc>
                  <a:spcPct val="110000"/>
                </a:lnSpc>
                <a:buClr>
                  <a:srgbClr val="3271AA"/>
                </a:buClr>
                <a:buSzPct val="140000"/>
                <a:tabLst>
                  <a:tab pos="5067112" algn="l"/>
                </a:tabLst>
                <a:defRPr/>
              </a:pPr>
              <a:r>
                <a:rPr lang="ko-KR" altLang="en-US" sz="14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 활용 분야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  <a:sym typeface="Monotype Sorts" pitchFamily="2" charset="2"/>
              </a:endParaRPr>
            </a:p>
          </p:txBody>
        </p:sp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648" y="4298113"/>
              <a:ext cx="138990" cy="138990"/>
            </a:xfrm>
            <a:prstGeom prst="rect">
              <a:avLst/>
            </a:prstGeom>
          </p:spPr>
        </p:pic>
      </p:grpSp>
      <p:cxnSp>
        <p:nvCxnSpPr>
          <p:cNvPr id="23" name="직선 화살표 연결선 22"/>
          <p:cNvCxnSpPr/>
          <p:nvPr/>
        </p:nvCxnSpPr>
        <p:spPr>
          <a:xfrm>
            <a:off x="654304" y="4272374"/>
            <a:ext cx="2760279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flipH="1">
            <a:off x="654304" y="4342551"/>
            <a:ext cx="2760278" cy="117468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lvl="1" indent="-162353" latinLnBrk="0">
              <a:lnSpc>
                <a:spcPct val="110000"/>
              </a:lnSpc>
              <a:buClr>
                <a:srgbClr val="3271AA"/>
              </a:buClr>
              <a:buSzPct val="140000"/>
              <a:tabLst>
                <a:tab pos="5067112" algn="l"/>
              </a:tabLst>
              <a:defRPr/>
            </a:pP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개인 투자</a:t>
            </a:r>
            <a:r>
              <a:rPr lang="en-US" altLang="ko-KR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·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자산관리 서비스부터 일상 경제활동의 의사결정지원 및 금융 상담 서비스를 융합하여 개인 사용자 관점에서 통합된 종합 금융 큐레이션 서비스 구성에 활용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  <a:sym typeface="Monotype Sorts" pitchFamily="2" charset="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0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63264992" descr="EMB000020240d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36" y="1916832"/>
            <a:ext cx="5371048" cy="20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380" y="3955081"/>
            <a:ext cx="5401604" cy="2642271"/>
          </a:xfrm>
          <a:prstGeom prst="rect">
            <a:avLst/>
          </a:prstGeom>
        </p:spPr>
      </p:pic>
      <p:sp>
        <p:nvSpPr>
          <p:cNvPr id="26" name="직사각형 25"/>
          <p:cNvSpPr/>
          <p:nvPr/>
        </p:nvSpPr>
        <p:spPr>
          <a:xfrm>
            <a:off x="269458" y="302751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금융산업 사례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Ⅲ</a:t>
            </a:r>
            <a:endParaRPr lang="ko-KR" altLang="en-US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2005754" y="606993"/>
            <a:ext cx="59707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개인 경제활동 맞춤형 금융 </a:t>
            </a:r>
            <a:r>
              <a:rPr lang="ko-KR" altLang="en-US" sz="27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큐레이션</a:t>
            </a:r>
            <a:r>
              <a:rPr lang="ko-KR" altLang="en-US" sz="2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 서비스</a:t>
            </a:r>
          </a:p>
        </p:txBody>
      </p:sp>
    </p:spTree>
    <p:extLst>
      <p:ext uri="{BB962C8B-B14F-4D97-AF65-F5344CB8AC3E}">
        <p14:creationId xmlns:p14="http://schemas.microsoft.com/office/powerpoint/2010/main" val="20214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651964" y="1888545"/>
            <a:ext cx="2163277" cy="236988"/>
            <a:chOff x="5542648" y="4258633"/>
            <a:chExt cx="2163277" cy="236988"/>
          </a:xfrm>
        </p:grpSpPr>
        <p:sp>
          <p:nvSpPr>
            <p:cNvPr id="16" name="TextBox 15"/>
            <p:cNvSpPr txBox="1"/>
            <p:nvPr/>
          </p:nvSpPr>
          <p:spPr>
            <a:xfrm flipH="1">
              <a:off x="5696818" y="4258633"/>
              <a:ext cx="2009107" cy="2369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marL="0" lvl="1" indent="-162353" latinLnBrk="0">
                <a:lnSpc>
                  <a:spcPct val="110000"/>
                </a:lnSpc>
                <a:buClr>
                  <a:srgbClr val="3271AA"/>
                </a:buClr>
                <a:buSzPct val="140000"/>
                <a:tabLst>
                  <a:tab pos="5067112" algn="l"/>
                </a:tabLst>
                <a:defRPr/>
              </a:pPr>
              <a:r>
                <a:rPr lang="ko-KR" altLang="en-US" sz="14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 서비스 정의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  <a:sym typeface="Monotype Sorts" pitchFamily="2" charset="2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648" y="4298113"/>
              <a:ext cx="138990" cy="138990"/>
            </a:xfrm>
            <a:prstGeom prst="rect">
              <a:avLst/>
            </a:prstGeom>
          </p:spPr>
        </p:pic>
      </p:grpSp>
      <p:cxnSp>
        <p:nvCxnSpPr>
          <p:cNvPr id="18" name="직선 화살표 연결선 17"/>
          <p:cNvCxnSpPr/>
          <p:nvPr/>
        </p:nvCxnSpPr>
        <p:spPr>
          <a:xfrm>
            <a:off x="651964" y="2184142"/>
            <a:ext cx="2760279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flipH="1">
            <a:off x="651964" y="2225010"/>
            <a:ext cx="2760278" cy="118494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lvl="1" indent="-162353" latinLnBrk="0">
              <a:lnSpc>
                <a:spcPct val="110000"/>
              </a:lnSpc>
              <a:buClr>
                <a:srgbClr val="3271AA"/>
              </a:buClr>
              <a:buSzPct val="140000"/>
              <a:tabLst>
                <a:tab pos="5067112" algn="l"/>
              </a:tabLst>
              <a:defRPr/>
            </a:pPr>
            <a:r>
              <a:rPr lang="ko-KR" altLang="en-US" sz="14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정형 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시장변수</a:t>
            </a:r>
            <a:r>
              <a:rPr lang="en-US" altLang="ko-KR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, 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비정형 경기동향 데이터를 </a:t>
            </a:r>
            <a:r>
              <a:rPr lang="en-US" altLang="ko-KR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AI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의 딥러닝 모형과 다변량수리계량 모형을 이용하여 산업분야별 경기전망을 </a:t>
            </a:r>
            <a:r>
              <a:rPr lang="ko-KR" altLang="en-US" sz="14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분석하고 조기경보지수를 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제공하는 </a:t>
            </a:r>
            <a:r>
              <a:rPr lang="ko-KR" altLang="en-US" sz="14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서비스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  <a:sym typeface="Monotype Sorts" pitchFamily="2" charset="2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654304" y="3976777"/>
            <a:ext cx="2163277" cy="236988"/>
            <a:chOff x="5542648" y="4258633"/>
            <a:chExt cx="2163277" cy="236988"/>
          </a:xfrm>
        </p:grpSpPr>
        <p:sp>
          <p:nvSpPr>
            <p:cNvPr id="21" name="TextBox 20"/>
            <p:cNvSpPr txBox="1"/>
            <p:nvPr/>
          </p:nvSpPr>
          <p:spPr>
            <a:xfrm flipH="1">
              <a:off x="5696818" y="4258633"/>
              <a:ext cx="2009107" cy="2369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marL="0" lvl="1" indent="-162353" latinLnBrk="0">
                <a:lnSpc>
                  <a:spcPct val="110000"/>
                </a:lnSpc>
                <a:buClr>
                  <a:srgbClr val="3271AA"/>
                </a:buClr>
                <a:buSzPct val="140000"/>
                <a:tabLst>
                  <a:tab pos="5067112" algn="l"/>
                </a:tabLst>
                <a:defRPr/>
              </a:pPr>
              <a:r>
                <a:rPr lang="ko-KR" altLang="en-US" sz="14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 활용 분야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  <a:sym typeface="Monotype Sorts" pitchFamily="2" charset="2"/>
              </a:endParaRPr>
            </a:p>
          </p:txBody>
        </p:sp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648" y="4298113"/>
              <a:ext cx="138990" cy="138990"/>
            </a:xfrm>
            <a:prstGeom prst="rect">
              <a:avLst/>
            </a:prstGeom>
          </p:spPr>
        </p:pic>
      </p:grpSp>
      <p:cxnSp>
        <p:nvCxnSpPr>
          <p:cNvPr id="23" name="직선 화살표 연결선 22"/>
          <p:cNvCxnSpPr/>
          <p:nvPr/>
        </p:nvCxnSpPr>
        <p:spPr>
          <a:xfrm>
            <a:off x="654304" y="4272374"/>
            <a:ext cx="2760279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flipH="1">
            <a:off x="654304" y="4337422"/>
            <a:ext cx="2760278" cy="118494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lvl="1" indent="-162353" latinLnBrk="0">
              <a:lnSpc>
                <a:spcPct val="110000"/>
              </a:lnSpc>
              <a:buClr>
                <a:srgbClr val="3271AA"/>
              </a:buClr>
              <a:buSzPct val="140000"/>
              <a:tabLst>
                <a:tab pos="5067112" algn="l"/>
              </a:tabLst>
              <a:defRPr/>
            </a:pPr>
            <a:r>
              <a: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산업별 부실확률 및 </a:t>
            </a:r>
            <a:r>
              <a:rPr lang="en-US" altLang="ko-KR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Early Warning Index</a:t>
            </a:r>
            <a:r>
              <a:rPr lang="ko-KR" altLang="en-US"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를 제공 하여 산업군별 유동성 위기에 대한 선제적 대응이 가능하고 여신 운용 기관에서는 여신운용의 간극 최소화에 </a:t>
            </a:r>
            <a:r>
              <a:rPr lang="ko-KR" altLang="en-US" sz="14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활용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  <a:sym typeface="Monotype Sorts" pitchFamily="2" charset="2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0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90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69646288" descr="EMB0000227c36d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81" y="1930732"/>
            <a:ext cx="5292105" cy="197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644" y="3945643"/>
            <a:ext cx="5391049" cy="1940265"/>
          </a:xfrm>
          <a:prstGeom prst="rect">
            <a:avLst/>
          </a:prstGeom>
        </p:spPr>
      </p:pic>
      <p:sp>
        <p:nvSpPr>
          <p:cNvPr id="26" name="직사각형 25"/>
          <p:cNvSpPr/>
          <p:nvPr/>
        </p:nvSpPr>
        <p:spPr>
          <a:xfrm>
            <a:off x="269458" y="302751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금융산업 사례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Ⅲ</a:t>
            </a:r>
            <a:endParaRPr lang="ko-KR" altLang="en-US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2005754" y="606993"/>
            <a:ext cx="59707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산업별 경기전망 분석 서비스</a:t>
            </a:r>
          </a:p>
        </p:txBody>
      </p:sp>
    </p:spTree>
    <p:extLst>
      <p:ext uri="{BB962C8B-B14F-4D97-AF65-F5344CB8AC3E}">
        <p14:creationId xmlns:p14="http://schemas.microsoft.com/office/powerpoint/2010/main" val="299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0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90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269458" y="211004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데이터흐름</a:t>
            </a:r>
            <a:endParaRPr lang="en-US" altLang="ko-KR" sz="1400" b="1" dirty="0" smtClean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관리 사례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Ⅳ</a:t>
            </a:r>
            <a:endParaRPr lang="ko-KR" altLang="en-US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2005754" y="606993"/>
            <a:ext cx="59707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데이터흐름 관리의 필요성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sp>
        <p:nvSpPr>
          <p:cNvPr id="29" name="양쪽 모서리가 잘린 사각형 28"/>
          <p:cNvSpPr/>
          <p:nvPr/>
        </p:nvSpPr>
        <p:spPr>
          <a:xfrm flipV="1">
            <a:off x="745263" y="1621161"/>
            <a:ext cx="2808312" cy="356087"/>
          </a:xfrm>
          <a:prstGeom prst="snip2SameRect">
            <a:avLst>
              <a:gd name="adj1" fmla="val 0"/>
              <a:gd name="adj2" fmla="val 0"/>
            </a:avLst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25400">
            <a:solidFill>
              <a:srgbClr val="2F99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2000" b="1">
              <a:ln>
                <a:solidFill>
                  <a:srgbClr val="777777">
                    <a:alpha val="0"/>
                  </a:srgbClr>
                </a:solidFill>
              </a:ln>
            </a:endParaRPr>
          </a:p>
        </p:txBody>
      </p:sp>
      <p:sp>
        <p:nvSpPr>
          <p:cNvPr id="30" name="TextBox 98"/>
          <p:cNvSpPr txBox="1">
            <a:spLocks noChangeArrowheads="1"/>
          </p:cNvSpPr>
          <p:nvPr/>
        </p:nvSpPr>
        <p:spPr bwMode="auto">
          <a:xfrm>
            <a:off x="703734" y="1660707"/>
            <a:ext cx="2913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Precision </a:t>
            </a:r>
            <a:r>
              <a:rPr lang="en-US" altLang="ko-KR" b="1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Data </a:t>
            </a:r>
            <a:r>
              <a:rPr lang="en-US" altLang="ko-KR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Initiative</a:t>
            </a:r>
            <a:endParaRPr lang="en-US" altLang="ko-KR" b="1" dirty="0">
              <a:ln>
                <a:solidFill>
                  <a:srgbClr val="777777">
                    <a:alpha val="0"/>
                  </a:srgb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sp>
        <p:nvSpPr>
          <p:cNvPr id="31" name="직사각형 30"/>
          <p:cNvSpPr/>
          <p:nvPr/>
        </p:nvSpPr>
        <p:spPr bwMode="auto">
          <a:xfrm flipH="1">
            <a:off x="3769598" y="1448050"/>
            <a:ext cx="5746059" cy="702308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추측과 경험에 의존하지 않고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데이터에 근거한 판단을 주로 하는 정밀 데이터 공학을 실현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36" name="AutoShape 61" descr="그림2"/>
          <p:cNvSpPr>
            <a:spLocks noChangeArrowheads="1"/>
          </p:cNvSpPr>
          <p:nvPr/>
        </p:nvSpPr>
        <p:spPr bwMode="auto">
          <a:xfrm>
            <a:off x="487710" y="3303075"/>
            <a:ext cx="1590312" cy="656683"/>
          </a:xfrm>
          <a:prstGeom prst="roundRect">
            <a:avLst>
              <a:gd name="adj" fmla="val 7694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이관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7" name="AutoShape 61" descr="그림2"/>
          <p:cNvSpPr>
            <a:spLocks noChangeArrowheads="1"/>
          </p:cNvSpPr>
          <p:nvPr/>
        </p:nvSpPr>
        <p:spPr bwMode="auto">
          <a:xfrm>
            <a:off x="487710" y="4446592"/>
            <a:ext cx="1590312" cy="656683"/>
          </a:xfrm>
          <a:prstGeom prst="roundRect">
            <a:avLst>
              <a:gd name="adj" fmla="val 7694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데이터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품질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AutoShape 61" descr="그림2"/>
          <p:cNvSpPr>
            <a:spLocks noChangeArrowheads="1"/>
          </p:cNvSpPr>
          <p:nvPr/>
        </p:nvSpPr>
        <p:spPr bwMode="auto">
          <a:xfrm>
            <a:off x="487710" y="5526712"/>
            <a:ext cx="1590312" cy="656683"/>
          </a:xfrm>
          <a:prstGeom prst="roundRect">
            <a:avLst>
              <a:gd name="adj" fmla="val 7694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영향도 분석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9" name="직사각형 38"/>
          <p:cNvSpPr/>
          <p:nvPr/>
        </p:nvSpPr>
        <p:spPr bwMode="auto">
          <a:xfrm flipH="1">
            <a:off x="2431926" y="3238737"/>
            <a:ext cx="2880320" cy="738664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사람이 </a:t>
            </a:r>
            <a:r>
              <a:rPr kumimoji="1" lang="ko-KR" altLang="en-US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매핑정의서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작성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막대한 인적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시간적 비용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현행화 어려움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40" name="직사각형 39"/>
          <p:cNvSpPr/>
          <p:nvPr/>
        </p:nvSpPr>
        <p:spPr bwMode="auto">
          <a:xfrm flipH="1">
            <a:off x="2431926" y="4364611"/>
            <a:ext cx="3312368" cy="738664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전문가가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DB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분석 후 데이터규칙 정의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막대한 인적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시간적 비용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비전문가 수행 어려움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41" name="직사각형 40"/>
          <p:cNvSpPr/>
          <p:nvPr/>
        </p:nvSpPr>
        <p:spPr bwMode="auto">
          <a:xfrm flipH="1">
            <a:off x="2431926" y="5498648"/>
            <a:ext cx="3312368" cy="738664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매핑정의서를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토대로 추적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비현행화로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인한 과거 기준 추적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허용치 이상의 오류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42" name="아래쪽 화살표 41"/>
          <p:cNvSpPr/>
          <p:nvPr/>
        </p:nvSpPr>
        <p:spPr>
          <a:xfrm rot="16200000">
            <a:off x="5408142" y="4518812"/>
            <a:ext cx="1430992" cy="43026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/>
          <p:cNvSpPr txBox="1"/>
          <p:nvPr/>
        </p:nvSpPr>
        <p:spPr>
          <a:xfrm flipH="1">
            <a:off x="806133" y="2641470"/>
            <a:ext cx="2811226" cy="2369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lvl="1" indent="-162353" latinLnBrk="0">
              <a:lnSpc>
                <a:spcPct val="110000"/>
              </a:lnSpc>
              <a:buClr>
                <a:srgbClr val="3271AA"/>
              </a:buClr>
              <a:buSzPct val="140000"/>
              <a:tabLst>
                <a:tab pos="5067112" algn="l"/>
              </a:tabLst>
              <a:defRPr/>
            </a:pPr>
            <a:r>
              <a:rPr lang="ko-KR" altLang="en-US" sz="1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  <a:sym typeface="Monotype Sorts" pitchFamily="2" charset="2"/>
              </a:rPr>
              <a:t> </a:t>
            </a:r>
            <a:r>
              <a:rPr lang="ko-KR" altLang="en-US" sz="1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  <a:sym typeface="Monotype Sorts" pitchFamily="2" charset="2"/>
              </a:rPr>
              <a:t>데이터흐름과 연관된 서비스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  <a:sym typeface="Monotype Sorts" pitchFamily="2" charset="2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4" y="2680950"/>
            <a:ext cx="138990" cy="138990"/>
          </a:xfrm>
          <a:prstGeom prst="rect">
            <a:avLst/>
          </a:prstGeom>
        </p:spPr>
      </p:pic>
      <p:cxnSp>
        <p:nvCxnSpPr>
          <p:cNvPr id="46" name="직선 화살표 연결선 45"/>
          <p:cNvCxnSpPr/>
          <p:nvPr/>
        </p:nvCxnSpPr>
        <p:spPr>
          <a:xfrm>
            <a:off x="651964" y="2996952"/>
            <a:ext cx="2760279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그룹 46"/>
          <p:cNvGrpSpPr/>
          <p:nvPr/>
        </p:nvGrpSpPr>
        <p:grpSpPr>
          <a:xfrm>
            <a:off x="5744294" y="3639063"/>
            <a:ext cx="470796" cy="459194"/>
            <a:chOff x="19355761" y="3896899"/>
            <a:chExt cx="503608" cy="468390"/>
          </a:xfrm>
        </p:grpSpPr>
        <p:sp>
          <p:nvSpPr>
            <p:cNvPr id="48" name="Freeform 188"/>
            <p:cNvSpPr>
              <a:spLocks noEditPoints="1"/>
            </p:cNvSpPr>
            <p:nvPr/>
          </p:nvSpPr>
          <p:spPr bwMode="auto">
            <a:xfrm>
              <a:off x="19721629" y="4113372"/>
              <a:ext cx="137740" cy="128404"/>
            </a:xfrm>
            <a:custGeom>
              <a:avLst/>
              <a:gdLst>
                <a:gd name="T0" fmla="*/ 45 w 90"/>
                <a:gd name="T1" fmla="*/ 0 h 90"/>
                <a:gd name="T2" fmla="*/ 0 w 90"/>
                <a:gd name="T3" fmla="*/ 45 h 90"/>
                <a:gd name="T4" fmla="*/ 45 w 90"/>
                <a:gd name="T5" fmla="*/ 90 h 90"/>
                <a:gd name="T6" fmla="*/ 90 w 90"/>
                <a:gd name="T7" fmla="*/ 45 h 90"/>
                <a:gd name="T8" fmla="*/ 45 w 90"/>
                <a:gd name="T9" fmla="*/ 0 h 90"/>
                <a:gd name="T10" fmla="*/ 80 w 90"/>
                <a:gd name="T11" fmla="*/ 45 h 90"/>
                <a:gd name="T12" fmla="*/ 72 w 90"/>
                <a:gd name="T13" fmla="*/ 53 h 90"/>
                <a:gd name="T14" fmla="*/ 53 w 90"/>
                <a:gd name="T15" fmla="*/ 53 h 90"/>
                <a:gd name="T16" fmla="*/ 53 w 90"/>
                <a:gd name="T17" fmla="*/ 72 h 90"/>
                <a:gd name="T18" fmla="*/ 45 w 90"/>
                <a:gd name="T19" fmla="*/ 80 h 90"/>
                <a:gd name="T20" fmla="*/ 37 w 90"/>
                <a:gd name="T21" fmla="*/ 72 h 90"/>
                <a:gd name="T22" fmla="*/ 37 w 90"/>
                <a:gd name="T23" fmla="*/ 53 h 90"/>
                <a:gd name="T24" fmla="*/ 18 w 90"/>
                <a:gd name="T25" fmla="*/ 53 h 90"/>
                <a:gd name="T26" fmla="*/ 10 w 90"/>
                <a:gd name="T27" fmla="*/ 45 h 90"/>
                <a:gd name="T28" fmla="*/ 18 w 90"/>
                <a:gd name="T29" fmla="*/ 37 h 90"/>
                <a:gd name="T30" fmla="*/ 37 w 90"/>
                <a:gd name="T31" fmla="*/ 37 h 90"/>
                <a:gd name="T32" fmla="*/ 37 w 90"/>
                <a:gd name="T33" fmla="*/ 18 h 90"/>
                <a:gd name="T34" fmla="*/ 45 w 90"/>
                <a:gd name="T35" fmla="*/ 10 h 90"/>
                <a:gd name="T36" fmla="*/ 53 w 90"/>
                <a:gd name="T37" fmla="*/ 18 h 90"/>
                <a:gd name="T38" fmla="*/ 53 w 90"/>
                <a:gd name="T39" fmla="*/ 37 h 90"/>
                <a:gd name="T40" fmla="*/ 72 w 90"/>
                <a:gd name="T41" fmla="*/ 37 h 90"/>
                <a:gd name="T42" fmla="*/ 80 w 90"/>
                <a:gd name="T43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90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70" y="90"/>
                    <a:pt x="90" y="70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80" y="45"/>
                  </a:moveTo>
                  <a:cubicBezTo>
                    <a:pt x="80" y="50"/>
                    <a:pt x="77" y="53"/>
                    <a:pt x="72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72"/>
                    <a:pt x="53" y="72"/>
                    <a:pt x="53" y="72"/>
                  </a:cubicBezTo>
                  <a:cubicBezTo>
                    <a:pt x="53" y="77"/>
                    <a:pt x="50" y="80"/>
                    <a:pt x="45" y="80"/>
                  </a:cubicBezTo>
                  <a:cubicBezTo>
                    <a:pt x="41" y="80"/>
                    <a:pt x="37" y="77"/>
                    <a:pt x="37" y="72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4" y="53"/>
                    <a:pt x="10" y="50"/>
                    <a:pt x="10" y="45"/>
                  </a:cubicBezTo>
                  <a:cubicBezTo>
                    <a:pt x="10" y="41"/>
                    <a:pt x="14" y="37"/>
                    <a:pt x="18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4"/>
                    <a:pt x="41" y="10"/>
                    <a:pt x="45" y="10"/>
                  </a:cubicBezTo>
                  <a:cubicBezTo>
                    <a:pt x="50" y="10"/>
                    <a:pt x="53" y="14"/>
                    <a:pt x="53" y="1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72" y="37"/>
                    <a:pt x="72" y="37"/>
                    <a:pt x="72" y="37"/>
                  </a:cubicBezTo>
                  <a:cubicBezTo>
                    <a:pt x="77" y="37"/>
                    <a:pt x="80" y="41"/>
                    <a:pt x="80" y="4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indent="-74203" algn="ctr" defTabSz="919830" fontAlgn="ctr" latinLnBrk="0">
                <a:buClr>
                  <a:schemeClr val="bg1">
                    <a:lumMod val="65000"/>
                  </a:schemeClr>
                </a:buClr>
                <a:buSzPct val="80000"/>
                <a:tabLst>
                  <a:tab pos="2374323" algn="l"/>
                  <a:tab pos="4981037" algn="l"/>
                </a:tabLst>
              </a:pPr>
              <a:endParaRPr lang="ko-KR" altLang="en-US" sz="1000" kern="0" dirty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chemeClr val="bg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endParaRPr>
            </a:p>
          </p:txBody>
        </p:sp>
        <p:sp>
          <p:nvSpPr>
            <p:cNvPr id="49" name="Freeform 202"/>
            <p:cNvSpPr>
              <a:spLocks noEditPoints="1"/>
            </p:cNvSpPr>
            <p:nvPr/>
          </p:nvSpPr>
          <p:spPr bwMode="auto">
            <a:xfrm>
              <a:off x="19355761" y="4044298"/>
              <a:ext cx="340230" cy="320991"/>
            </a:xfrm>
            <a:custGeom>
              <a:avLst/>
              <a:gdLst>
                <a:gd name="T0" fmla="*/ 253 w 258"/>
                <a:gd name="T1" fmla="*/ 108 h 258"/>
                <a:gd name="T2" fmla="*/ 218 w 258"/>
                <a:gd name="T3" fmla="*/ 108 h 258"/>
                <a:gd name="T4" fmla="*/ 207 w 258"/>
                <a:gd name="T5" fmla="*/ 81 h 258"/>
                <a:gd name="T6" fmla="*/ 231 w 258"/>
                <a:gd name="T7" fmla="*/ 56 h 258"/>
                <a:gd name="T8" fmla="*/ 231 w 258"/>
                <a:gd name="T9" fmla="*/ 48 h 258"/>
                <a:gd name="T10" fmla="*/ 210 w 258"/>
                <a:gd name="T11" fmla="*/ 27 h 258"/>
                <a:gd name="T12" fmla="*/ 202 w 258"/>
                <a:gd name="T13" fmla="*/ 27 h 258"/>
                <a:gd name="T14" fmla="*/ 177 w 258"/>
                <a:gd name="T15" fmla="*/ 51 h 258"/>
                <a:gd name="T16" fmla="*/ 150 w 258"/>
                <a:gd name="T17" fmla="*/ 40 h 258"/>
                <a:gd name="T18" fmla="*/ 150 w 258"/>
                <a:gd name="T19" fmla="*/ 6 h 258"/>
                <a:gd name="T20" fmla="*/ 144 w 258"/>
                <a:gd name="T21" fmla="*/ 0 h 258"/>
                <a:gd name="T22" fmla="*/ 114 w 258"/>
                <a:gd name="T23" fmla="*/ 0 h 258"/>
                <a:gd name="T24" fmla="*/ 108 w 258"/>
                <a:gd name="T25" fmla="*/ 6 h 258"/>
                <a:gd name="T26" fmla="*/ 108 w 258"/>
                <a:gd name="T27" fmla="*/ 40 h 258"/>
                <a:gd name="T28" fmla="*/ 81 w 258"/>
                <a:gd name="T29" fmla="*/ 51 h 258"/>
                <a:gd name="T30" fmla="*/ 57 w 258"/>
                <a:gd name="T31" fmla="*/ 27 h 258"/>
                <a:gd name="T32" fmla="*/ 48 w 258"/>
                <a:gd name="T33" fmla="*/ 27 h 258"/>
                <a:gd name="T34" fmla="*/ 27 w 258"/>
                <a:gd name="T35" fmla="*/ 48 h 258"/>
                <a:gd name="T36" fmla="*/ 27 w 258"/>
                <a:gd name="T37" fmla="*/ 56 h 258"/>
                <a:gd name="T38" fmla="*/ 52 w 258"/>
                <a:gd name="T39" fmla="*/ 81 h 258"/>
                <a:gd name="T40" fmla="*/ 40 w 258"/>
                <a:gd name="T41" fmla="*/ 108 h 258"/>
                <a:gd name="T42" fmla="*/ 6 w 258"/>
                <a:gd name="T43" fmla="*/ 108 h 258"/>
                <a:gd name="T44" fmla="*/ 0 w 258"/>
                <a:gd name="T45" fmla="*/ 114 h 258"/>
                <a:gd name="T46" fmla="*/ 0 w 258"/>
                <a:gd name="T47" fmla="*/ 144 h 258"/>
                <a:gd name="T48" fmla="*/ 6 w 258"/>
                <a:gd name="T49" fmla="*/ 150 h 258"/>
                <a:gd name="T50" fmla="*/ 40 w 258"/>
                <a:gd name="T51" fmla="*/ 150 h 258"/>
                <a:gd name="T52" fmla="*/ 51 w 258"/>
                <a:gd name="T53" fmla="*/ 177 h 258"/>
                <a:gd name="T54" fmla="*/ 27 w 258"/>
                <a:gd name="T55" fmla="*/ 202 h 258"/>
                <a:gd name="T56" fmla="*/ 27 w 258"/>
                <a:gd name="T57" fmla="*/ 210 h 258"/>
                <a:gd name="T58" fmla="*/ 48 w 258"/>
                <a:gd name="T59" fmla="*/ 231 h 258"/>
                <a:gd name="T60" fmla="*/ 57 w 258"/>
                <a:gd name="T61" fmla="*/ 231 h 258"/>
                <a:gd name="T62" fmla="*/ 81 w 258"/>
                <a:gd name="T63" fmla="*/ 207 h 258"/>
                <a:gd name="T64" fmla="*/ 108 w 258"/>
                <a:gd name="T65" fmla="*/ 218 h 258"/>
                <a:gd name="T66" fmla="*/ 108 w 258"/>
                <a:gd name="T67" fmla="*/ 252 h 258"/>
                <a:gd name="T68" fmla="*/ 114 w 258"/>
                <a:gd name="T69" fmla="*/ 258 h 258"/>
                <a:gd name="T70" fmla="*/ 144 w 258"/>
                <a:gd name="T71" fmla="*/ 258 h 258"/>
                <a:gd name="T72" fmla="*/ 150 w 258"/>
                <a:gd name="T73" fmla="*/ 252 h 258"/>
                <a:gd name="T74" fmla="*/ 150 w 258"/>
                <a:gd name="T75" fmla="*/ 218 h 258"/>
                <a:gd name="T76" fmla="*/ 177 w 258"/>
                <a:gd name="T77" fmla="*/ 207 h 258"/>
                <a:gd name="T78" fmla="*/ 202 w 258"/>
                <a:gd name="T79" fmla="*/ 231 h 258"/>
                <a:gd name="T80" fmla="*/ 210 w 258"/>
                <a:gd name="T81" fmla="*/ 231 h 258"/>
                <a:gd name="T82" fmla="*/ 231 w 258"/>
                <a:gd name="T83" fmla="*/ 210 h 258"/>
                <a:gd name="T84" fmla="*/ 231 w 258"/>
                <a:gd name="T85" fmla="*/ 202 h 258"/>
                <a:gd name="T86" fmla="*/ 207 w 258"/>
                <a:gd name="T87" fmla="*/ 177 h 258"/>
                <a:gd name="T88" fmla="*/ 218 w 258"/>
                <a:gd name="T89" fmla="*/ 150 h 258"/>
                <a:gd name="T90" fmla="*/ 253 w 258"/>
                <a:gd name="T91" fmla="*/ 150 h 258"/>
                <a:gd name="T92" fmla="*/ 258 w 258"/>
                <a:gd name="T93" fmla="*/ 144 h 258"/>
                <a:gd name="T94" fmla="*/ 258 w 258"/>
                <a:gd name="T95" fmla="*/ 114 h 258"/>
                <a:gd name="T96" fmla="*/ 253 w 258"/>
                <a:gd name="T97" fmla="*/ 108 h 258"/>
                <a:gd name="T98" fmla="*/ 129 w 258"/>
                <a:gd name="T99" fmla="*/ 161 h 258"/>
                <a:gd name="T100" fmla="*/ 97 w 258"/>
                <a:gd name="T101" fmla="*/ 129 h 258"/>
                <a:gd name="T102" fmla="*/ 129 w 258"/>
                <a:gd name="T103" fmla="*/ 97 h 258"/>
                <a:gd name="T104" fmla="*/ 161 w 258"/>
                <a:gd name="T105" fmla="*/ 129 h 258"/>
                <a:gd name="T106" fmla="*/ 129 w 258"/>
                <a:gd name="T107" fmla="*/ 16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8" h="258">
                  <a:moveTo>
                    <a:pt x="253" y="108"/>
                  </a:moveTo>
                  <a:cubicBezTo>
                    <a:pt x="218" y="108"/>
                    <a:pt x="218" y="108"/>
                    <a:pt x="218" y="108"/>
                  </a:cubicBezTo>
                  <a:cubicBezTo>
                    <a:pt x="216" y="98"/>
                    <a:pt x="212" y="89"/>
                    <a:pt x="207" y="81"/>
                  </a:cubicBezTo>
                  <a:cubicBezTo>
                    <a:pt x="231" y="56"/>
                    <a:pt x="231" y="56"/>
                    <a:pt x="231" y="56"/>
                  </a:cubicBezTo>
                  <a:cubicBezTo>
                    <a:pt x="233" y="54"/>
                    <a:pt x="233" y="50"/>
                    <a:pt x="231" y="48"/>
                  </a:cubicBezTo>
                  <a:cubicBezTo>
                    <a:pt x="210" y="27"/>
                    <a:pt x="210" y="27"/>
                    <a:pt x="210" y="27"/>
                  </a:cubicBezTo>
                  <a:cubicBezTo>
                    <a:pt x="208" y="25"/>
                    <a:pt x="204" y="25"/>
                    <a:pt x="202" y="27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69" y="46"/>
                    <a:pt x="160" y="42"/>
                    <a:pt x="150" y="40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2"/>
                    <a:pt x="147" y="0"/>
                    <a:pt x="144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1" y="0"/>
                    <a:pt x="108" y="2"/>
                    <a:pt x="108" y="6"/>
                  </a:cubicBezTo>
                  <a:cubicBezTo>
                    <a:pt x="108" y="40"/>
                    <a:pt x="108" y="40"/>
                    <a:pt x="108" y="40"/>
                  </a:cubicBezTo>
                  <a:cubicBezTo>
                    <a:pt x="98" y="42"/>
                    <a:pt x="89" y="46"/>
                    <a:pt x="81" y="51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4" y="25"/>
                    <a:pt x="51" y="25"/>
                    <a:pt x="48" y="27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50"/>
                    <a:pt x="25" y="54"/>
                    <a:pt x="27" y="56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46" y="89"/>
                    <a:pt x="42" y="98"/>
                    <a:pt x="40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2" y="108"/>
                    <a:pt x="0" y="111"/>
                    <a:pt x="0" y="11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47"/>
                    <a:pt x="2" y="150"/>
                    <a:pt x="6" y="150"/>
                  </a:cubicBezTo>
                  <a:cubicBezTo>
                    <a:pt x="40" y="150"/>
                    <a:pt x="40" y="150"/>
                    <a:pt x="40" y="150"/>
                  </a:cubicBezTo>
                  <a:cubicBezTo>
                    <a:pt x="42" y="160"/>
                    <a:pt x="46" y="169"/>
                    <a:pt x="51" y="177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4"/>
                    <a:pt x="25" y="208"/>
                    <a:pt x="27" y="210"/>
                  </a:cubicBezTo>
                  <a:cubicBezTo>
                    <a:pt x="48" y="231"/>
                    <a:pt x="48" y="231"/>
                    <a:pt x="48" y="231"/>
                  </a:cubicBezTo>
                  <a:cubicBezTo>
                    <a:pt x="51" y="233"/>
                    <a:pt x="54" y="233"/>
                    <a:pt x="57" y="231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9" y="212"/>
                    <a:pt x="98" y="216"/>
                    <a:pt x="108" y="218"/>
                  </a:cubicBezTo>
                  <a:cubicBezTo>
                    <a:pt x="108" y="252"/>
                    <a:pt x="108" y="252"/>
                    <a:pt x="108" y="252"/>
                  </a:cubicBezTo>
                  <a:cubicBezTo>
                    <a:pt x="108" y="256"/>
                    <a:pt x="111" y="258"/>
                    <a:pt x="114" y="258"/>
                  </a:cubicBezTo>
                  <a:cubicBezTo>
                    <a:pt x="144" y="258"/>
                    <a:pt x="144" y="258"/>
                    <a:pt x="144" y="258"/>
                  </a:cubicBezTo>
                  <a:cubicBezTo>
                    <a:pt x="147" y="258"/>
                    <a:pt x="150" y="256"/>
                    <a:pt x="150" y="252"/>
                  </a:cubicBezTo>
                  <a:cubicBezTo>
                    <a:pt x="150" y="218"/>
                    <a:pt x="150" y="218"/>
                    <a:pt x="150" y="218"/>
                  </a:cubicBezTo>
                  <a:cubicBezTo>
                    <a:pt x="160" y="216"/>
                    <a:pt x="169" y="212"/>
                    <a:pt x="177" y="207"/>
                  </a:cubicBezTo>
                  <a:cubicBezTo>
                    <a:pt x="202" y="231"/>
                    <a:pt x="202" y="231"/>
                    <a:pt x="202" y="231"/>
                  </a:cubicBezTo>
                  <a:cubicBezTo>
                    <a:pt x="204" y="233"/>
                    <a:pt x="208" y="233"/>
                    <a:pt x="210" y="231"/>
                  </a:cubicBezTo>
                  <a:cubicBezTo>
                    <a:pt x="231" y="210"/>
                    <a:pt x="231" y="210"/>
                    <a:pt x="231" y="210"/>
                  </a:cubicBezTo>
                  <a:cubicBezTo>
                    <a:pt x="233" y="208"/>
                    <a:pt x="233" y="204"/>
                    <a:pt x="231" y="202"/>
                  </a:cubicBezTo>
                  <a:cubicBezTo>
                    <a:pt x="207" y="177"/>
                    <a:pt x="207" y="177"/>
                    <a:pt x="207" y="177"/>
                  </a:cubicBezTo>
                  <a:cubicBezTo>
                    <a:pt x="212" y="169"/>
                    <a:pt x="216" y="160"/>
                    <a:pt x="218" y="150"/>
                  </a:cubicBezTo>
                  <a:cubicBezTo>
                    <a:pt x="253" y="150"/>
                    <a:pt x="253" y="150"/>
                    <a:pt x="253" y="150"/>
                  </a:cubicBezTo>
                  <a:cubicBezTo>
                    <a:pt x="256" y="150"/>
                    <a:pt x="258" y="147"/>
                    <a:pt x="258" y="144"/>
                  </a:cubicBezTo>
                  <a:cubicBezTo>
                    <a:pt x="258" y="114"/>
                    <a:pt x="258" y="114"/>
                    <a:pt x="258" y="114"/>
                  </a:cubicBezTo>
                  <a:cubicBezTo>
                    <a:pt x="258" y="111"/>
                    <a:pt x="256" y="108"/>
                    <a:pt x="253" y="108"/>
                  </a:cubicBezTo>
                  <a:close/>
                  <a:moveTo>
                    <a:pt x="129" y="161"/>
                  </a:moveTo>
                  <a:cubicBezTo>
                    <a:pt x="111" y="161"/>
                    <a:pt x="97" y="147"/>
                    <a:pt x="97" y="129"/>
                  </a:cubicBezTo>
                  <a:cubicBezTo>
                    <a:pt x="97" y="111"/>
                    <a:pt x="111" y="97"/>
                    <a:pt x="129" y="97"/>
                  </a:cubicBezTo>
                  <a:cubicBezTo>
                    <a:pt x="147" y="97"/>
                    <a:pt x="161" y="111"/>
                    <a:pt x="161" y="129"/>
                  </a:cubicBezTo>
                  <a:cubicBezTo>
                    <a:pt x="161" y="147"/>
                    <a:pt x="147" y="161"/>
                    <a:pt x="129" y="161"/>
                  </a:cubicBezTo>
                  <a:close/>
                </a:path>
              </a:pathLst>
            </a:custGeom>
            <a:solidFill>
              <a:srgbClr val="0083CE"/>
            </a:solidFill>
            <a:ln>
              <a:noFill/>
            </a:ln>
            <a:extLst/>
          </p:spPr>
          <p:txBody>
            <a:bodyPr vert="horz" wrap="square" lIns="80645" tIns="40322" rIns="80645" bIns="40322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dirty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endParaRPr>
            </a:p>
          </p:txBody>
        </p:sp>
        <p:sp>
          <p:nvSpPr>
            <p:cNvPr id="50" name="Freeform 203"/>
            <p:cNvSpPr>
              <a:spLocks noEditPoints="1"/>
            </p:cNvSpPr>
            <p:nvPr/>
          </p:nvSpPr>
          <p:spPr bwMode="auto">
            <a:xfrm>
              <a:off x="19682813" y="3896899"/>
              <a:ext cx="160697" cy="153157"/>
            </a:xfrm>
            <a:custGeom>
              <a:avLst/>
              <a:gdLst>
                <a:gd name="T0" fmla="*/ 104 w 106"/>
                <a:gd name="T1" fmla="*/ 45 h 107"/>
                <a:gd name="T2" fmla="*/ 90 w 106"/>
                <a:gd name="T3" fmla="*/ 45 h 107"/>
                <a:gd name="T4" fmla="*/ 85 w 106"/>
                <a:gd name="T5" fmla="*/ 33 h 107"/>
                <a:gd name="T6" fmla="*/ 95 w 106"/>
                <a:gd name="T7" fmla="*/ 23 h 107"/>
                <a:gd name="T8" fmla="*/ 95 w 106"/>
                <a:gd name="T9" fmla="*/ 20 h 107"/>
                <a:gd name="T10" fmla="*/ 86 w 106"/>
                <a:gd name="T11" fmla="*/ 11 h 107"/>
                <a:gd name="T12" fmla="*/ 83 w 106"/>
                <a:gd name="T13" fmla="*/ 11 h 107"/>
                <a:gd name="T14" fmla="*/ 73 w 106"/>
                <a:gd name="T15" fmla="*/ 21 h 107"/>
                <a:gd name="T16" fmla="*/ 62 w 106"/>
                <a:gd name="T17" fmla="*/ 17 h 107"/>
                <a:gd name="T18" fmla="*/ 62 w 106"/>
                <a:gd name="T19" fmla="*/ 2 h 107"/>
                <a:gd name="T20" fmla="*/ 59 w 106"/>
                <a:gd name="T21" fmla="*/ 0 h 107"/>
                <a:gd name="T22" fmla="*/ 47 w 106"/>
                <a:gd name="T23" fmla="*/ 0 h 107"/>
                <a:gd name="T24" fmla="*/ 44 w 106"/>
                <a:gd name="T25" fmla="*/ 2 h 107"/>
                <a:gd name="T26" fmla="*/ 44 w 106"/>
                <a:gd name="T27" fmla="*/ 17 h 107"/>
                <a:gd name="T28" fmla="*/ 33 w 106"/>
                <a:gd name="T29" fmla="*/ 21 h 107"/>
                <a:gd name="T30" fmla="*/ 23 w 106"/>
                <a:gd name="T31" fmla="*/ 11 h 107"/>
                <a:gd name="T32" fmla="*/ 20 w 106"/>
                <a:gd name="T33" fmla="*/ 11 h 107"/>
                <a:gd name="T34" fmla="*/ 11 w 106"/>
                <a:gd name="T35" fmla="*/ 20 h 107"/>
                <a:gd name="T36" fmla="*/ 11 w 106"/>
                <a:gd name="T37" fmla="*/ 23 h 107"/>
                <a:gd name="T38" fmla="*/ 21 w 106"/>
                <a:gd name="T39" fmla="*/ 33 h 107"/>
                <a:gd name="T40" fmla="*/ 16 w 106"/>
                <a:gd name="T41" fmla="*/ 45 h 107"/>
                <a:gd name="T42" fmla="*/ 2 w 106"/>
                <a:gd name="T43" fmla="*/ 45 h 107"/>
                <a:gd name="T44" fmla="*/ 0 w 106"/>
                <a:gd name="T45" fmla="*/ 47 h 107"/>
                <a:gd name="T46" fmla="*/ 0 w 106"/>
                <a:gd name="T47" fmla="*/ 59 h 107"/>
                <a:gd name="T48" fmla="*/ 2 w 106"/>
                <a:gd name="T49" fmla="*/ 62 h 107"/>
                <a:gd name="T50" fmla="*/ 16 w 106"/>
                <a:gd name="T51" fmla="*/ 62 h 107"/>
                <a:gd name="T52" fmla="*/ 21 w 106"/>
                <a:gd name="T53" fmla="*/ 73 h 107"/>
                <a:gd name="T54" fmla="*/ 11 w 106"/>
                <a:gd name="T55" fmla="*/ 83 h 107"/>
                <a:gd name="T56" fmla="*/ 11 w 106"/>
                <a:gd name="T57" fmla="*/ 87 h 107"/>
                <a:gd name="T58" fmla="*/ 20 w 106"/>
                <a:gd name="T59" fmla="*/ 95 h 107"/>
                <a:gd name="T60" fmla="*/ 23 w 106"/>
                <a:gd name="T61" fmla="*/ 95 h 107"/>
                <a:gd name="T62" fmla="*/ 33 w 106"/>
                <a:gd name="T63" fmla="*/ 85 h 107"/>
                <a:gd name="T64" fmla="*/ 44 w 106"/>
                <a:gd name="T65" fmla="*/ 90 h 107"/>
                <a:gd name="T66" fmla="*/ 44 w 106"/>
                <a:gd name="T67" fmla="*/ 104 h 107"/>
                <a:gd name="T68" fmla="*/ 47 w 106"/>
                <a:gd name="T69" fmla="*/ 107 h 107"/>
                <a:gd name="T70" fmla="*/ 59 w 106"/>
                <a:gd name="T71" fmla="*/ 107 h 107"/>
                <a:gd name="T72" fmla="*/ 62 w 106"/>
                <a:gd name="T73" fmla="*/ 104 h 107"/>
                <a:gd name="T74" fmla="*/ 62 w 106"/>
                <a:gd name="T75" fmla="*/ 90 h 107"/>
                <a:gd name="T76" fmla="*/ 73 w 106"/>
                <a:gd name="T77" fmla="*/ 85 h 107"/>
                <a:gd name="T78" fmla="*/ 83 w 106"/>
                <a:gd name="T79" fmla="*/ 95 h 107"/>
                <a:gd name="T80" fmla="*/ 86 w 106"/>
                <a:gd name="T81" fmla="*/ 95 h 107"/>
                <a:gd name="T82" fmla="*/ 95 w 106"/>
                <a:gd name="T83" fmla="*/ 87 h 107"/>
                <a:gd name="T84" fmla="*/ 95 w 106"/>
                <a:gd name="T85" fmla="*/ 83 h 107"/>
                <a:gd name="T86" fmla="*/ 85 w 106"/>
                <a:gd name="T87" fmla="*/ 73 h 107"/>
                <a:gd name="T88" fmla="*/ 90 w 106"/>
                <a:gd name="T89" fmla="*/ 62 h 107"/>
                <a:gd name="T90" fmla="*/ 104 w 106"/>
                <a:gd name="T91" fmla="*/ 62 h 107"/>
                <a:gd name="T92" fmla="*/ 106 w 106"/>
                <a:gd name="T93" fmla="*/ 59 h 107"/>
                <a:gd name="T94" fmla="*/ 106 w 106"/>
                <a:gd name="T95" fmla="*/ 47 h 107"/>
                <a:gd name="T96" fmla="*/ 104 w 106"/>
                <a:gd name="T97" fmla="*/ 45 h 107"/>
                <a:gd name="T98" fmla="*/ 53 w 106"/>
                <a:gd name="T99" fmla="*/ 66 h 107"/>
                <a:gd name="T100" fmla="*/ 40 w 106"/>
                <a:gd name="T101" fmla="*/ 53 h 107"/>
                <a:gd name="T102" fmla="*/ 53 w 106"/>
                <a:gd name="T103" fmla="*/ 40 h 107"/>
                <a:gd name="T104" fmla="*/ 66 w 106"/>
                <a:gd name="T105" fmla="*/ 53 h 107"/>
                <a:gd name="T106" fmla="*/ 53 w 106"/>
                <a:gd name="T10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6" h="107">
                  <a:moveTo>
                    <a:pt x="104" y="45"/>
                  </a:moveTo>
                  <a:cubicBezTo>
                    <a:pt x="90" y="45"/>
                    <a:pt x="90" y="45"/>
                    <a:pt x="90" y="45"/>
                  </a:cubicBezTo>
                  <a:cubicBezTo>
                    <a:pt x="89" y="41"/>
                    <a:pt x="87" y="37"/>
                    <a:pt x="85" y="33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6" y="22"/>
                    <a:pt x="96" y="21"/>
                    <a:pt x="95" y="20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0"/>
                    <a:pt x="84" y="10"/>
                    <a:pt x="83" y="11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69" y="19"/>
                    <a:pt x="66" y="18"/>
                    <a:pt x="62" y="17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1"/>
                    <a:pt x="61" y="0"/>
                    <a:pt x="59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0"/>
                    <a:pt x="44" y="1"/>
                    <a:pt x="44" y="2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0" y="18"/>
                    <a:pt x="37" y="19"/>
                    <a:pt x="33" y="2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0"/>
                    <a:pt x="21" y="10"/>
                    <a:pt x="20" y="1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1"/>
                    <a:pt x="10" y="22"/>
                    <a:pt x="11" y="2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19" y="37"/>
                    <a:pt x="17" y="41"/>
                    <a:pt x="16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1" y="45"/>
                    <a:pt x="0" y="46"/>
                    <a:pt x="0" y="4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1"/>
                    <a:pt x="1" y="62"/>
                    <a:pt x="2" y="62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7" y="66"/>
                    <a:pt x="19" y="70"/>
                    <a:pt x="21" y="73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0" y="84"/>
                    <a:pt x="10" y="86"/>
                    <a:pt x="11" y="87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1" y="96"/>
                    <a:pt x="22" y="96"/>
                    <a:pt x="23" y="95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7" y="87"/>
                    <a:pt x="40" y="89"/>
                    <a:pt x="44" y="90"/>
                  </a:cubicBezTo>
                  <a:cubicBezTo>
                    <a:pt x="44" y="104"/>
                    <a:pt x="44" y="104"/>
                    <a:pt x="44" y="104"/>
                  </a:cubicBezTo>
                  <a:cubicBezTo>
                    <a:pt x="44" y="105"/>
                    <a:pt x="46" y="107"/>
                    <a:pt x="47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61" y="107"/>
                    <a:pt x="62" y="105"/>
                    <a:pt x="62" y="104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6" y="89"/>
                    <a:pt x="69" y="87"/>
                    <a:pt x="73" y="85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84" y="96"/>
                    <a:pt x="85" y="96"/>
                    <a:pt x="86" y="95"/>
                  </a:cubicBezTo>
                  <a:cubicBezTo>
                    <a:pt x="95" y="87"/>
                    <a:pt x="95" y="87"/>
                    <a:pt x="95" y="87"/>
                  </a:cubicBezTo>
                  <a:cubicBezTo>
                    <a:pt x="96" y="86"/>
                    <a:pt x="96" y="84"/>
                    <a:pt x="95" y="83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87" y="70"/>
                    <a:pt x="89" y="66"/>
                    <a:pt x="90" y="62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5" y="62"/>
                    <a:pt x="106" y="61"/>
                    <a:pt x="106" y="59"/>
                  </a:cubicBezTo>
                  <a:cubicBezTo>
                    <a:pt x="106" y="47"/>
                    <a:pt x="106" y="47"/>
                    <a:pt x="106" y="47"/>
                  </a:cubicBezTo>
                  <a:cubicBezTo>
                    <a:pt x="106" y="46"/>
                    <a:pt x="105" y="45"/>
                    <a:pt x="104" y="45"/>
                  </a:cubicBezTo>
                  <a:close/>
                  <a:moveTo>
                    <a:pt x="53" y="66"/>
                  </a:moveTo>
                  <a:cubicBezTo>
                    <a:pt x="46" y="66"/>
                    <a:pt x="40" y="61"/>
                    <a:pt x="40" y="53"/>
                  </a:cubicBezTo>
                  <a:cubicBezTo>
                    <a:pt x="40" y="46"/>
                    <a:pt x="46" y="40"/>
                    <a:pt x="53" y="40"/>
                  </a:cubicBezTo>
                  <a:cubicBezTo>
                    <a:pt x="60" y="40"/>
                    <a:pt x="66" y="46"/>
                    <a:pt x="66" y="53"/>
                  </a:cubicBezTo>
                  <a:cubicBezTo>
                    <a:pt x="66" y="61"/>
                    <a:pt x="60" y="66"/>
                    <a:pt x="53" y="6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indent="-74203" algn="ctr" defTabSz="919830" fontAlgn="ctr" latinLnBrk="0">
                <a:buClr>
                  <a:schemeClr val="bg1">
                    <a:lumMod val="65000"/>
                  </a:schemeClr>
                </a:buClr>
                <a:buSzPct val="80000"/>
                <a:tabLst>
                  <a:tab pos="2374323" algn="l"/>
                  <a:tab pos="4981037" algn="l"/>
                </a:tabLst>
              </a:pPr>
              <a:endParaRPr lang="ko-KR" altLang="en-US" sz="1000" kern="0" dirty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chemeClr val="bg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 flipH="1">
            <a:off x="6656580" y="3943937"/>
            <a:ext cx="1596591" cy="166199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latinLnBrk="0">
              <a:lnSpc>
                <a:spcPct val="150000"/>
              </a:lnSpc>
              <a:spcBef>
                <a:spcPts val="0"/>
              </a:spcBef>
            </a:pPr>
            <a:r>
              <a:rPr lang="ko-KR" altLang="en-US" sz="1800" dirty="0" err="1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매핑</a:t>
            </a:r>
            <a:r>
              <a:rPr lang="ko-KR" altLang="en-US" sz="1800" dirty="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정확도 향상</a:t>
            </a:r>
            <a:endParaRPr lang="en-US" altLang="ko-KR" sz="1800" dirty="0" smtClean="0">
              <a:ln>
                <a:solidFill>
                  <a:srgbClr val="0072BC">
                    <a:alpha val="0"/>
                  </a:srgbClr>
                </a:solidFill>
              </a:ln>
              <a:solidFill>
                <a:srgbClr val="0072BC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latinLnBrk="0">
              <a:lnSpc>
                <a:spcPct val="150000"/>
              </a:lnSpc>
              <a:spcBef>
                <a:spcPts val="0"/>
              </a:spcBef>
            </a:pPr>
            <a:r>
              <a:rPr lang="ko-KR" altLang="en-US" sz="1800" dirty="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검증의 근거</a:t>
            </a:r>
            <a:endParaRPr lang="en-US" altLang="ko-KR" sz="1800" dirty="0" smtClean="0">
              <a:ln>
                <a:solidFill>
                  <a:srgbClr val="0072BC">
                    <a:alpha val="0"/>
                  </a:srgbClr>
                </a:solidFill>
              </a:ln>
              <a:solidFill>
                <a:srgbClr val="0072BC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latinLnBrk="0">
              <a:lnSpc>
                <a:spcPct val="150000"/>
              </a:lnSpc>
              <a:spcBef>
                <a:spcPts val="0"/>
              </a:spcBef>
            </a:pPr>
            <a:r>
              <a:rPr lang="ko-KR" altLang="en-US" sz="180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데이터 </a:t>
            </a:r>
            <a:r>
              <a:rPr lang="ko-KR" altLang="en-US" sz="1800" dirty="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품질 향상</a:t>
            </a:r>
            <a:endParaRPr lang="en-US" altLang="ko-KR" sz="1800" dirty="0" smtClean="0">
              <a:ln>
                <a:solidFill>
                  <a:srgbClr val="0072BC">
                    <a:alpha val="0"/>
                  </a:srgbClr>
                </a:solidFill>
              </a:ln>
              <a:solidFill>
                <a:srgbClr val="0072BC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latinLnBrk="0">
              <a:lnSpc>
                <a:spcPct val="150000"/>
              </a:lnSpc>
              <a:spcBef>
                <a:spcPts val="0"/>
              </a:spcBef>
            </a:pPr>
            <a:r>
              <a:rPr lang="ko-KR" altLang="en-US" dirty="0" smtClean="0">
                <a:ln>
                  <a:solidFill>
                    <a:srgbClr val="0072BC">
                      <a:alpha val="0"/>
                    </a:srgbClr>
                  </a:solidFill>
                </a:ln>
                <a:solidFill>
                  <a:srgbClr val="0072BC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관리 비용 감소</a:t>
            </a:r>
            <a:endParaRPr lang="ko-KR" altLang="en-US" sz="1800" dirty="0">
              <a:ln>
                <a:solidFill>
                  <a:srgbClr val="0072BC">
                    <a:alpha val="0"/>
                  </a:srgbClr>
                </a:solidFill>
              </a:ln>
              <a:solidFill>
                <a:srgbClr val="0072BC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44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" y="0"/>
            <a:ext cx="9904095" cy="6858000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2840808" y="2852936"/>
            <a:ext cx="3262115" cy="430889"/>
            <a:chOff x="3344679" y="2785932"/>
            <a:chExt cx="3262115" cy="430889"/>
          </a:xfrm>
        </p:grpSpPr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4381773" y="2862876"/>
              <a:ext cx="2225021" cy="27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marL="457200" indent="-457200" latinLnBrk="1">
                <a:spcBef>
                  <a:spcPct val="20000"/>
                </a:spcBef>
                <a:buFont typeface="Wingdings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Char char="•"/>
                <a:defRPr kumimoji="1" sz="1600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SzPct val="35000"/>
                <a:buFont typeface="Wingdings" pitchFamily="2" charset="2"/>
                <a:buChar char="q"/>
                <a:defRPr kumimoji="1" sz="1400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ko-KR" altLang="en-US" sz="1800" dirty="0" err="1" smtClean="0">
                  <a:ln>
                    <a:solidFill>
                      <a:srgbClr val="EC4226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  <a:ea typeface="+mn-ea"/>
                </a:rPr>
                <a:t>머신러닝</a:t>
              </a:r>
              <a:r>
                <a:rPr lang="ko-KR" altLang="en-US" sz="1800" dirty="0" smtClean="0">
                  <a:ln>
                    <a:solidFill>
                      <a:srgbClr val="EC4226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  <a:ea typeface="+mn-ea"/>
                </a:rPr>
                <a:t> 동향</a:t>
              </a:r>
              <a:endParaRPr lang="ko-KR" altLang="en-US" sz="1800" dirty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344679" y="2785932"/>
              <a:ext cx="975870" cy="43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marL="457200" indent="-457200" latinLnBrk="1">
                <a:spcBef>
                  <a:spcPct val="20000"/>
                </a:spcBef>
                <a:buFont typeface="Wingdings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Char char="•"/>
                <a:defRPr kumimoji="1" sz="1600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SzPct val="35000"/>
                <a:buFont typeface="Wingdings" pitchFamily="2" charset="2"/>
                <a:buChar char="q"/>
                <a:defRPr kumimoji="1" sz="1400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ko-KR" sz="2800" dirty="0" smtClean="0">
                  <a:ln>
                    <a:solidFill>
                      <a:srgbClr val="EC4226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  <a:ea typeface="+mn-ea"/>
                </a:rPr>
                <a:t>Ⅰ</a:t>
              </a:r>
              <a:endParaRPr lang="ko-KR" altLang="en-US" sz="2800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>
            <a:xfrm>
              <a:off x="4086514" y="2796581"/>
              <a:ext cx="0" cy="409591"/>
            </a:xfrm>
            <a:prstGeom prst="line">
              <a:avLst/>
            </a:prstGeom>
            <a:ln w="254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>
              <a:off x="3582458" y="2796581"/>
              <a:ext cx="0" cy="409591"/>
            </a:xfrm>
            <a:prstGeom prst="line">
              <a:avLst/>
            </a:prstGeom>
            <a:ln w="254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직선 연결선 34"/>
          <p:cNvCxnSpPr/>
          <p:nvPr/>
        </p:nvCxnSpPr>
        <p:spPr>
          <a:xfrm>
            <a:off x="3582643" y="3454255"/>
            <a:ext cx="0" cy="409591"/>
          </a:xfrm>
          <a:prstGeom prst="line">
            <a:avLst/>
          </a:prstGeom>
          <a:ln w="254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3078587" y="3454255"/>
            <a:ext cx="0" cy="409591"/>
          </a:xfrm>
          <a:prstGeom prst="line">
            <a:avLst/>
          </a:prstGeom>
          <a:ln w="254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4"/>
          <p:cNvSpPr>
            <a:spLocks noChangeArrowheads="1"/>
          </p:cNvSpPr>
          <p:nvPr/>
        </p:nvSpPr>
        <p:spPr bwMode="auto">
          <a:xfrm>
            <a:off x="3877901" y="3520551"/>
            <a:ext cx="24575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ko-KR" altLang="en-US" sz="1800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  <a:ea typeface="+mn-ea"/>
              </a:rPr>
              <a:t>적용 알고리즘</a:t>
            </a:r>
            <a:endParaRPr lang="ko-KR" altLang="en-US" sz="1800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79" name="Rectangle 4"/>
          <p:cNvSpPr>
            <a:spLocks noChangeArrowheads="1"/>
          </p:cNvSpPr>
          <p:nvPr/>
        </p:nvSpPr>
        <p:spPr bwMode="auto">
          <a:xfrm>
            <a:off x="2791966" y="3443607"/>
            <a:ext cx="10735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ko-KR" sz="2800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Ⅱ</a:t>
            </a:r>
            <a:endParaRPr lang="ko-KR" altLang="en-US" sz="4400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89" name="그림 8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868" y="691409"/>
            <a:ext cx="1388792" cy="348627"/>
          </a:xfrm>
          <a:prstGeom prst="rect">
            <a:avLst/>
          </a:prstGeom>
        </p:spPr>
      </p:pic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295837" y="3475315"/>
            <a:ext cx="107355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ko-KR" altLang="en-US" sz="4400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3056874" y="3985714"/>
            <a:ext cx="4055572" cy="523220"/>
            <a:chOff x="3560745" y="3793974"/>
            <a:chExt cx="4055572" cy="523220"/>
          </a:xfrm>
        </p:grpSpPr>
        <p:cxnSp>
          <p:nvCxnSpPr>
            <p:cNvPr id="39" name="직선 연결선 38"/>
            <p:cNvCxnSpPr/>
            <p:nvPr/>
          </p:nvCxnSpPr>
          <p:spPr>
            <a:xfrm>
              <a:off x="4086514" y="3850789"/>
              <a:ext cx="0" cy="409591"/>
            </a:xfrm>
            <a:prstGeom prst="line">
              <a:avLst/>
            </a:prstGeom>
            <a:ln w="254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>
              <a:off x="3582458" y="3850789"/>
              <a:ext cx="0" cy="409591"/>
            </a:xfrm>
            <a:prstGeom prst="line">
              <a:avLst/>
            </a:prstGeom>
            <a:ln w="254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"/>
            <p:cNvSpPr>
              <a:spLocks noChangeArrowheads="1"/>
            </p:cNvSpPr>
            <p:nvPr/>
          </p:nvSpPr>
          <p:spPr bwMode="auto">
            <a:xfrm>
              <a:off x="4381772" y="3917085"/>
              <a:ext cx="323454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marL="457200" indent="-457200" latinLnBrk="1">
                <a:spcBef>
                  <a:spcPct val="20000"/>
                </a:spcBef>
                <a:buFont typeface="Wingdings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Char char="•"/>
                <a:defRPr kumimoji="1" sz="1600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SzPct val="35000"/>
                <a:buFont typeface="Wingdings" pitchFamily="2" charset="2"/>
                <a:buChar char="q"/>
                <a:defRPr kumimoji="1" sz="1400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ko-KR" altLang="en-US" sz="1800" dirty="0" smtClean="0">
                  <a:ln>
                    <a:solidFill>
                      <a:srgbClr val="EC4226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  <a:ea typeface="+mn-ea"/>
                </a:rPr>
                <a:t>금융산업 사례</a:t>
              </a:r>
              <a:endParaRPr lang="ko-KR" altLang="en-US" sz="1800" dirty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3560745" y="379397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ko-KR" sz="2800" b="1" dirty="0">
                  <a:ln>
                    <a:solidFill>
                      <a:srgbClr val="EC4226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Ⅲ</a:t>
              </a:r>
              <a:endParaRPr lang="ko-KR" altLang="en-US" sz="2800" b="1" dirty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3302057" y="4051379"/>
            <a:ext cx="107355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ko-KR" altLang="en-US" sz="4400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3763767" y="4207467"/>
            <a:ext cx="184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endParaRPr lang="ko-KR" altLang="en-US" sz="28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3293738" y="4627443"/>
            <a:ext cx="107355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ko-KR" altLang="en-US" sz="4400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3056874" y="4608279"/>
            <a:ext cx="3278531" cy="523220"/>
            <a:chOff x="3560745" y="4365104"/>
            <a:chExt cx="3278531" cy="523220"/>
          </a:xfrm>
        </p:grpSpPr>
        <p:cxnSp>
          <p:nvCxnSpPr>
            <p:cNvPr id="45" name="직선 연결선 44"/>
            <p:cNvCxnSpPr/>
            <p:nvPr/>
          </p:nvCxnSpPr>
          <p:spPr>
            <a:xfrm>
              <a:off x="4086514" y="4421919"/>
              <a:ext cx="0" cy="409591"/>
            </a:xfrm>
            <a:prstGeom prst="line">
              <a:avLst/>
            </a:prstGeom>
            <a:ln w="254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/>
          </p:nvCxnSpPr>
          <p:spPr>
            <a:xfrm>
              <a:off x="3582458" y="4421919"/>
              <a:ext cx="0" cy="409591"/>
            </a:xfrm>
            <a:prstGeom prst="line">
              <a:avLst/>
            </a:prstGeom>
            <a:ln w="254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"/>
            <p:cNvSpPr>
              <a:spLocks noChangeArrowheads="1"/>
            </p:cNvSpPr>
            <p:nvPr/>
          </p:nvSpPr>
          <p:spPr bwMode="auto">
            <a:xfrm>
              <a:off x="4381773" y="4488215"/>
              <a:ext cx="245750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marL="457200" indent="-457200" latinLnBrk="1">
                <a:spcBef>
                  <a:spcPct val="20000"/>
                </a:spcBef>
                <a:buFont typeface="Wingdings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Char char="•"/>
                <a:defRPr kumimoji="1" sz="1600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SzPct val="35000"/>
                <a:buFont typeface="Wingdings" pitchFamily="2" charset="2"/>
                <a:buChar char="q"/>
                <a:defRPr kumimoji="1" sz="1400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ko-KR" altLang="en-US" sz="1800" dirty="0" smtClean="0">
                  <a:ln>
                    <a:solidFill>
                      <a:srgbClr val="EC4226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  <a:ea typeface="+mn-ea"/>
                </a:rPr>
                <a:t>데이터흐름 관리 사례</a:t>
              </a:r>
              <a:endParaRPr lang="ko-KR" altLang="en-US" sz="1800" dirty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3560745" y="436510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800" b="1" dirty="0">
                  <a:ln>
                    <a:solidFill>
                      <a:srgbClr val="EC4226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Ⅳ</a:t>
              </a:r>
              <a:endParaRPr lang="ko-KR" altLang="en-US" sz="2800" dirty="0"/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12" y="2216411"/>
            <a:ext cx="3362325" cy="295275"/>
          </a:xfrm>
          <a:prstGeom prst="rect">
            <a:avLst/>
          </a:prstGeom>
        </p:spPr>
      </p:pic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3299899" y="5284519"/>
            <a:ext cx="107355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endParaRPr lang="ko-KR" altLang="en-US" sz="4400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3063035" y="5265355"/>
            <a:ext cx="3278531" cy="523220"/>
            <a:chOff x="3560745" y="4365104"/>
            <a:chExt cx="3278531" cy="523220"/>
          </a:xfrm>
        </p:grpSpPr>
        <p:cxnSp>
          <p:nvCxnSpPr>
            <p:cNvPr id="32" name="직선 연결선 31"/>
            <p:cNvCxnSpPr/>
            <p:nvPr/>
          </p:nvCxnSpPr>
          <p:spPr>
            <a:xfrm>
              <a:off x="4086514" y="4421919"/>
              <a:ext cx="0" cy="409591"/>
            </a:xfrm>
            <a:prstGeom prst="line">
              <a:avLst/>
            </a:prstGeom>
            <a:ln w="254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3582458" y="4421919"/>
              <a:ext cx="0" cy="409591"/>
            </a:xfrm>
            <a:prstGeom prst="line">
              <a:avLst/>
            </a:prstGeom>
            <a:ln w="254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>
              <a:off x="4381773" y="4488215"/>
              <a:ext cx="245750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marL="457200" indent="-457200" latinLnBrk="1">
                <a:spcBef>
                  <a:spcPct val="20000"/>
                </a:spcBef>
                <a:buFont typeface="Wingdings" pitchFamily="2" charset="2"/>
                <a:buChar char="§"/>
                <a:defRPr kumimoji="1" sz="2000" b="1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Char char="•"/>
                <a:defRPr kumimoji="1" sz="1600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SzPct val="35000"/>
                <a:buFont typeface="Wingdings" pitchFamily="2" charset="2"/>
                <a:buChar char="q"/>
                <a:defRPr kumimoji="1" sz="1400">
                  <a:solidFill>
                    <a:schemeClr val="tx1"/>
                  </a:solidFill>
                  <a:latin typeface="Arial" charset="0"/>
                  <a:ea typeface="돋움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en-US" altLang="ko-KR" sz="1800" dirty="0" smtClean="0">
                  <a:ln>
                    <a:solidFill>
                      <a:srgbClr val="EC4226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  <a:ea typeface="+mn-ea"/>
                </a:rPr>
                <a:t>WISE </a:t>
              </a:r>
              <a:r>
                <a:rPr lang="en-US" altLang="ko-KR" sz="1800" dirty="0" err="1" smtClean="0">
                  <a:ln>
                    <a:solidFill>
                      <a:srgbClr val="EC4226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  <a:ea typeface="+mn-ea"/>
                </a:rPr>
                <a:t>Advisor</a:t>
              </a:r>
              <a:r>
                <a:rPr lang="en-US" altLang="ko-KR" sz="1800" baseline="30000" dirty="0" err="1" smtClean="0">
                  <a:ln>
                    <a:solidFill>
                      <a:srgbClr val="EC4226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  <a:ea typeface="+mn-ea"/>
                </a:rPr>
                <a:t>TM</a:t>
              </a:r>
              <a:endParaRPr lang="ko-KR" altLang="en-US" sz="1800" baseline="3000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3560745" y="436510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800" b="1" dirty="0" smtClean="0">
                  <a:ln>
                    <a:solidFill>
                      <a:srgbClr val="EC4226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Ⅴ</a:t>
              </a:r>
              <a:endParaRPr lang="ko-KR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2855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0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90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269458" y="211004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데이터흐름</a:t>
            </a:r>
            <a:endParaRPr lang="en-US" altLang="ko-KR" sz="1400" b="1" dirty="0" smtClean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관리 사례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Ⅳ</a:t>
            </a:r>
            <a:endParaRPr lang="ko-KR" altLang="en-US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2005754" y="606993"/>
            <a:ext cx="59707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데이터흐름 관리 구조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sp>
        <p:nvSpPr>
          <p:cNvPr id="9" name="AutoShape 61" descr="그림2"/>
          <p:cNvSpPr>
            <a:spLocks noChangeArrowheads="1"/>
          </p:cNvSpPr>
          <p:nvPr/>
        </p:nvSpPr>
        <p:spPr bwMode="auto">
          <a:xfrm>
            <a:off x="1361235" y="5175893"/>
            <a:ext cx="5615174" cy="1277443"/>
          </a:xfrm>
          <a:prstGeom prst="roundRect">
            <a:avLst>
              <a:gd name="adj" fmla="val 7694"/>
            </a:avLst>
          </a:prstGeom>
          <a:solidFill>
            <a:srgbClr val="FFC000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t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lang="ko-KR" altLang="en-US" sz="14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AutoShape 61" descr="그림2"/>
          <p:cNvSpPr>
            <a:spLocks noChangeArrowheads="1"/>
          </p:cNvSpPr>
          <p:nvPr/>
        </p:nvSpPr>
        <p:spPr bwMode="auto">
          <a:xfrm>
            <a:off x="7306621" y="1628800"/>
            <a:ext cx="1534017" cy="2615733"/>
          </a:xfrm>
          <a:prstGeom prst="roundRect">
            <a:avLst>
              <a:gd name="adj" fmla="val 7694"/>
            </a:avLst>
          </a:prstGeom>
          <a:solidFill>
            <a:srgbClr val="92D050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t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defRPr/>
            </a:pPr>
            <a:endParaRPr lang="en-US" altLang="ko-KR" sz="1400" dirty="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AutoShape 61" descr="그림2"/>
          <p:cNvSpPr>
            <a:spLocks noChangeArrowheads="1"/>
          </p:cNvSpPr>
          <p:nvPr/>
        </p:nvSpPr>
        <p:spPr bwMode="auto">
          <a:xfrm>
            <a:off x="1361235" y="1628800"/>
            <a:ext cx="5615174" cy="1798387"/>
          </a:xfrm>
          <a:prstGeom prst="roundRect">
            <a:avLst>
              <a:gd name="adj" fmla="val 7694"/>
            </a:avLst>
          </a:prstGeom>
          <a:solidFill>
            <a:schemeClr val="accent2">
              <a:lumMod val="20000"/>
              <a:lumOff val="80000"/>
            </a:schemeClr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t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endParaRPr lang="ko-KR" altLang="en-US" sz="14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AutoShape 61" descr="그림2"/>
          <p:cNvSpPr>
            <a:spLocks noChangeArrowheads="1"/>
          </p:cNvSpPr>
          <p:nvPr/>
        </p:nvSpPr>
        <p:spPr bwMode="auto">
          <a:xfrm>
            <a:off x="1556217" y="1949372"/>
            <a:ext cx="1543374" cy="668325"/>
          </a:xfrm>
          <a:prstGeom prst="roundRect">
            <a:avLst>
              <a:gd name="adj" fmla="val 7694"/>
            </a:avLst>
          </a:prstGeom>
          <a:solidFill>
            <a:schemeClr val="bg1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As-Is </a:t>
            </a:r>
            <a:r>
              <a:rPr lang="ko-KR" altLang="en-US" sz="16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</a:t>
            </a:r>
            <a:endParaRPr lang="en-US" altLang="ko-KR" sz="1600" dirty="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AutoShape 61" descr="그림2"/>
          <p:cNvSpPr>
            <a:spLocks noChangeArrowheads="1"/>
          </p:cNvSpPr>
          <p:nvPr/>
        </p:nvSpPr>
        <p:spPr bwMode="auto">
          <a:xfrm>
            <a:off x="3405687" y="1949371"/>
            <a:ext cx="1543374" cy="668325"/>
          </a:xfrm>
          <a:prstGeom prst="roundRect">
            <a:avLst>
              <a:gd name="adj" fmla="val 7694"/>
            </a:avLst>
          </a:prstGeom>
          <a:solidFill>
            <a:schemeClr val="bg1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Data </a:t>
            </a:r>
          </a:p>
          <a:p>
            <a:pPr algn="ctr">
              <a:defRPr/>
            </a:pPr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Mapping</a:t>
            </a:r>
            <a:endParaRPr lang="en-US" altLang="ko-KR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AutoShape 61" descr="그림2"/>
          <p:cNvSpPr>
            <a:spLocks noChangeArrowheads="1"/>
          </p:cNvSpPr>
          <p:nvPr/>
        </p:nvSpPr>
        <p:spPr bwMode="auto">
          <a:xfrm>
            <a:off x="5255158" y="1933358"/>
            <a:ext cx="1543374" cy="668325"/>
          </a:xfrm>
          <a:prstGeom prst="roundRect">
            <a:avLst>
              <a:gd name="adj" fmla="val 7694"/>
            </a:avLst>
          </a:prstGeom>
          <a:solidFill>
            <a:schemeClr val="bg1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Data </a:t>
            </a:r>
          </a:p>
          <a:p>
            <a:pPr algn="ctr">
              <a:defRPr/>
            </a:pPr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Mapping </a:t>
            </a:r>
            <a:r>
              <a:rPr lang="ko-KR" altLang="en-US" sz="16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검증</a:t>
            </a:r>
            <a:endParaRPr lang="en-US" altLang="ko-KR" sz="1600" dirty="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1746164" y="2761386"/>
            <a:ext cx="1163479" cy="47397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lvl="1" indent="-162353" algn="ctr" latinLnBrk="0">
              <a:lnSpc>
                <a:spcPct val="110000"/>
              </a:lnSpc>
              <a:buClr>
                <a:srgbClr val="3271AA"/>
              </a:buClr>
              <a:buSzPct val="140000"/>
              <a:tabLst>
                <a:tab pos="5067112" algn="l"/>
              </a:tabLst>
              <a:defRPr/>
            </a:pPr>
            <a:r>
              <a:rPr lang="ko-KR" altLang="en-US" sz="1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유사 </a:t>
            </a:r>
            <a:r>
              <a:rPr lang="ko-KR" altLang="en-US" sz="14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컬럼</a:t>
            </a:r>
            <a:r>
              <a:rPr lang="ko-KR" altLang="en-US" sz="1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 정의</a:t>
            </a:r>
            <a:endParaRPr lang="en-US" altLang="ko-KR" sz="14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  <a:sym typeface="Monotype Sorts" pitchFamily="2" charset="2"/>
            </a:endParaRPr>
          </a:p>
          <a:p>
            <a:pPr marL="0" lvl="1" indent="-162353" algn="ctr" latinLnBrk="0">
              <a:lnSpc>
                <a:spcPct val="110000"/>
              </a:lnSpc>
              <a:buClr>
                <a:srgbClr val="3271AA"/>
              </a:buClr>
              <a:buSzPct val="140000"/>
              <a:tabLst>
                <a:tab pos="5067112" algn="l"/>
              </a:tabLst>
              <a:defRPr/>
            </a:pPr>
            <a:r>
              <a:rPr lang="ko-KR" altLang="en-US" sz="1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업무규칙 도출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  <a:sym typeface="Monotype Sorts" pitchFamily="2" charset="2"/>
            </a:endParaRPr>
          </a:p>
        </p:txBody>
      </p:sp>
      <p:sp>
        <p:nvSpPr>
          <p:cNvPr id="49" name="TextBox 48"/>
          <p:cNvSpPr txBox="1"/>
          <p:nvPr/>
        </p:nvSpPr>
        <p:spPr>
          <a:xfrm flipH="1">
            <a:off x="3601051" y="2761386"/>
            <a:ext cx="1163479" cy="47397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lvl="1" indent="-162353" algn="ctr" latinLnBrk="0">
              <a:lnSpc>
                <a:spcPct val="110000"/>
              </a:lnSpc>
              <a:buClr>
                <a:srgbClr val="3271AA"/>
              </a:buClr>
              <a:buSzPct val="140000"/>
              <a:tabLst>
                <a:tab pos="5067112" algn="l"/>
              </a:tabLst>
              <a:defRPr/>
            </a:pPr>
            <a:r>
              <a:rPr lang="en-US" altLang="ko-KR" sz="1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To-Be</a:t>
            </a:r>
            <a:r>
              <a:rPr lang="ko-KR" altLang="en-US" sz="14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 </a:t>
            </a:r>
            <a:r>
              <a:rPr lang="ko-KR" altLang="en-US" sz="140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컬럼</a:t>
            </a:r>
            <a:r>
              <a:rPr lang="ko-KR" altLang="en-US" sz="14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 가이드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  <a:sym typeface="Monotype Sorts" pitchFamily="2" charset="2"/>
            </a:endParaRPr>
          </a:p>
        </p:txBody>
      </p:sp>
      <p:sp>
        <p:nvSpPr>
          <p:cNvPr id="50" name="TextBox 49"/>
          <p:cNvSpPr txBox="1"/>
          <p:nvPr/>
        </p:nvSpPr>
        <p:spPr>
          <a:xfrm flipH="1">
            <a:off x="5384254" y="2761386"/>
            <a:ext cx="1163479" cy="47397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lvl="1" indent="-162353" algn="ctr" latinLnBrk="0">
              <a:lnSpc>
                <a:spcPct val="110000"/>
              </a:lnSpc>
              <a:buClr>
                <a:srgbClr val="3271AA"/>
              </a:buClr>
              <a:buSzPct val="140000"/>
              <a:tabLst>
                <a:tab pos="5067112" algn="l"/>
              </a:tabLst>
              <a:defRPr/>
            </a:pPr>
            <a:r>
              <a:rPr lang="en-US" altLang="ko-KR" sz="14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To-Be</a:t>
            </a:r>
            <a:r>
              <a:rPr lang="ko-KR" altLang="en-US" sz="14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  <a:sym typeface="Monotype Sorts" pitchFamily="2" charset="2"/>
              </a:rPr>
              <a:t> 컬럼의 데이터값 검증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  <a:sym typeface="Monotype Sorts" pitchFamily="2" charset="2"/>
            </a:endParaRPr>
          </a:p>
        </p:txBody>
      </p:sp>
      <p:sp>
        <p:nvSpPr>
          <p:cNvPr id="3" name="원통 2"/>
          <p:cNvSpPr/>
          <p:nvPr/>
        </p:nvSpPr>
        <p:spPr>
          <a:xfrm>
            <a:off x="1492499" y="5445224"/>
            <a:ext cx="1129131" cy="771934"/>
          </a:xfrm>
          <a:prstGeom prst="can">
            <a:avLst/>
          </a:prstGeom>
          <a:solidFill>
            <a:schemeClr val="bg1">
              <a:lumMod val="8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chemeClr val="tx2"/>
                </a:solidFill>
              </a:rPr>
              <a:t>Source Meta Data</a:t>
            </a:r>
            <a:endParaRPr lang="ko-KR" altLang="en-US" sz="1400" b="1">
              <a:solidFill>
                <a:schemeClr val="tx2"/>
              </a:solidFill>
            </a:endParaRPr>
          </a:p>
        </p:txBody>
      </p:sp>
      <p:sp>
        <p:nvSpPr>
          <p:cNvPr id="51" name="원통 50"/>
          <p:cNvSpPr/>
          <p:nvPr/>
        </p:nvSpPr>
        <p:spPr>
          <a:xfrm>
            <a:off x="2902479" y="5445224"/>
            <a:ext cx="1129131" cy="771934"/>
          </a:xfrm>
          <a:prstGeom prst="can">
            <a:avLst/>
          </a:prstGeom>
          <a:solidFill>
            <a:schemeClr val="bg1">
              <a:lumMod val="8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chemeClr val="tx2"/>
                </a:solidFill>
              </a:rPr>
              <a:t>Source Table</a:t>
            </a:r>
            <a:endParaRPr lang="ko-KR" altLang="en-US" sz="1400" b="1">
              <a:solidFill>
                <a:schemeClr val="tx2"/>
              </a:solidFill>
            </a:endParaRPr>
          </a:p>
        </p:txBody>
      </p:sp>
      <p:sp>
        <p:nvSpPr>
          <p:cNvPr id="52" name="원통 51"/>
          <p:cNvSpPr/>
          <p:nvPr/>
        </p:nvSpPr>
        <p:spPr>
          <a:xfrm>
            <a:off x="4312459" y="5445224"/>
            <a:ext cx="1129131" cy="771934"/>
          </a:xfrm>
          <a:prstGeom prst="can">
            <a:avLst/>
          </a:prstGeom>
          <a:solidFill>
            <a:schemeClr val="bg1">
              <a:lumMod val="8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chemeClr val="tx2"/>
                </a:solidFill>
              </a:rPr>
              <a:t>Target Meta Data</a:t>
            </a:r>
            <a:endParaRPr lang="ko-KR" altLang="en-US" sz="1400" b="1">
              <a:solidFill>
                <a:schemeClr val="tx2"/>
              </a:solidFill>
            </a:endParaRPr>
          </a:p>
        </p:txBody>
      </p:sp>
      <p:sp>
        <p:nvSpPr>
          <p:cNvPr id="53" name="원통 52"/>
          <p:cNvSpPr/>
          <p:nvPr/>
        </p:nvSpPr>
        <p:spPr>
          <a:xfrm>
            <a:off x="5722440" y="5428647"/>
            <a:ext cx="1129131" cy="771934"/>
          </a:xfrm>
          <a:prstGeom prst="can">
            <a:avLst/>
          </a:prstGeom>
          <a:solidFill>
            <a:schemeClr val="bg1">
              <a:lumMod val="8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chemeClr val="tx2"/>
                </a:solidFill>
              </a:rPr>
              <a:t>Target Table</a:t>
            </a:r>
            <a:endParaRPr lang="ko-KR" altLang="en-US" sz="1400" b="1">
              <a:solidFill>
                <a:schemeClr val="tx2"/>
              </a:solidFill>
            </a:endParaRPr>
          </a:p>
        </p:txBody>
      </p:sp>
      <p:sp>
        <p:nvSpPr>
          <p:cNvPr id="54" name="원통 53"/>
          <p:cNvSpPr/>
          <p:nvPr/>
        </p:nvSpPr>
        <p:spPr>
          <a:xfrm>
            <a:off x="7509063" y="3226629"/>
            <a:ext cx="1129131" cy="771934"/>
          </a:xfrm>
          <a:prstGeom prst="can">
            <a:avLst/>
          </a:prstGeom>
          <a:solidFill>
            <a:schemeClr val="bg1">
              <a:lumMod val="8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err="1" smtClean="0">
                <a:solidFill>
                  <a:schemeClr val="tx2"/>
                </a:solidFill>
              </a:rPr>
              <a:t>매핑</a:t>
            </a:r>
            <a:r>
              <a:rPr lang="ko-KR" altLang="en-US" sz="1400" b="1" dirty="0" smtClean="0">
                <a:solidFill>
                  <a:schemeClr val="tx2"/>
                </a:solidFill>
              </a:rPr>
              <a:t> </a:t>
            </a:r>
            <a:endParaRPr lang="en-US" altLang="ko-KR" sz="1400" b="1" dirty="0" smtClean="0">
              <a:solidFill>
                <a:schemeClr val="tx2"/>
              </a:solidFill>
            </a:endParaRPr>
          </a:p>
          <a:p>
            <a:pPr algn="ctr"/>
            <a:r>
              <a:rPr lang="ko-KR" altLang="en-US" sz="1400" b="1" smtClean="0">
                <a:solidFill>
                  <a:schemeClr val="tx2"/>
                </a:solidFill>
              </a:rPr>
              <a:t>정의서</a:t>
            </a:r>
            <a:endParaRPr lang="ko-KR" altLang="en-US" sz="1400" b="1">
              <a:solidFill>
                <a:schemeClr val="tx2"/>
              </a:solidFill>
            </a:endParaRPr>
          </a:p>
        </p:txBody>
      </p:sp>
      <p:sp>
        <p:nvSpPr>
          <p:cNvPr id="55" name="원통 54"/>
          <p:cNvSpPr/>
          <p:nvPr/>
        </p:nvSpPr>
        <p:spPr>
          <a:xfrm>
            <a:off x="7514898" y="2029359"/>
            <a:ext cx="1129131" cy="771934"/>
          </a:xfrm>
          <a:prstGeom prst="can">
            <a:avLst/>
          </a:prstGeom>
          <a:solidFill>
            <a:schemeClr val="bg1">
              <a:lumMod val="8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tx2"/>
                </a:solidFill>
              </a:rPr>
              <a:t>업무 규칙</a:t>
            </a:r>
            <a:endParaRPr lang="ko-KR" altLang="en-US" sz="1400" b="1" dirty="0">
              <a:solidFill>
                <a:schemeClr val="tx2"/>
              </a:solidFill>
            </a:endParaRPr>
          </a:p>
        </p:txBody>
      </p:sp>
      <p:sp>
        <p:nvSpPr>
          <p:cNvPr id="5" name="왼쪽/오른쪽 화살표 4"/>
          <p:cNvSpPr/>
          <p:nvPr/>
        </p:nvSpPr>
        <p:spPr>
          <a:xfrm>
            <a:off x="6897136" y="2130959"/>
            <a:ext cx="508050" cy="1027786"/>
          </a:xfrm>
          <a:prstGeom prst="leftRightArrow">
            <a:avLst>
              <a:gd name="adj1" fmla="val 46046"/>
              <a:gd name="adj2" fmla="val 28250"/>
            </a:avLst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위쪽 화살표 5"/>
          <p:cNvSpPr/>
          <p:nvPr/>
        </p:nvSpPr>
        <p:spPr>
          <a:xfrm>
            <a:off x="2215902" y="3270017"/>
            <a:ext cx="1077784" cy="2031192"/>
          </a:xfrm>
          <a:prstGeom prst="upArrow">
            <a:avLst>
              <a:gd name="adj1" fmla="val 50000"/>
              <a:gd name="adj2" fmla="val 24548"/>
            </a:avLst>
          </a:prstGeom>
          <a:solidFill>
            <a:srgbClr val="558ED5">
              <a:alpha val="52157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위쪽 화살표 55"/>
          <p:cNvSpPr/>
          <p:nvPr/>
        </p:nvSpPr>
        <p:spPr>
          <a:xfrm>
            <a:off x="4880198" y="3226630"/>
            <a:ext cx="1077784" cy="2031192"/>
          </a:xfrm>
          <a:prstGeom prst="upArrow">
            <a:avLst>
              <a:gd name="adj1" fmla="val 50000"/>
              <a:gd name="adj2" fmla="val 28318"/>
            </a:avLst>
          </a:prstGeom>
          <a:solidFill>
            <a:srgbClr val="558ED5">
              <a:alpha val="52157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AutoShape 61" descr="그림2"/>
          <p:cNvSpPr>
            <a:spLocks noChangeArrowheads="1"/>
          </p:cNvSpPr>
          <p:nvPr/>
        </p:nvSpPr>
        <p:spPr bwMode="auto">
          <a:xfrm>
            <a:off x="1340028" y="3684045"/>
            <a:ext cx="5652591" cy="1277443"/>
          </a:xfrm>
          <a:prstGeom prst="roundRect">
            <a:avLst>
              <a:gd name="adj" fmla="val 7694"/>
            </a:avLst>
          </a:prstGeom>
          <a:solidFill>
            <a:srgbClr val="9999FF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t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1400" dirty="0" err="1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머신러닝</a:t>
            </a:r>
            <a:endParaRPr lang="ko-KR" altLang="en-US" sz="14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AutoShape 61" descr="그림2"/>
          <p:cNvSpPr>
            <a:spLocks noChangeArrowheads="1"/>
          </p:cNvSpPr>
          <p:nvPr/>
        </p:nvSpPr>
        <p:spPr bwMode="auto">
          <a:xfrm>
            <a:off x="1783854" y="4067448"/>
            <a:ext cx="1417671" cy="656683"/>
          </a:xfrm>
          <a:prstGeom prst="roundRect">
            <a:avLst>
              <a:gd name="adj" fmla="val 7694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의미 기반</a:t>
            </a:r>
            <a:endParaRPr lang="en-US" altLang="ko-KR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연관관계 분석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AutoShape 61" descr="그림2"/>
          <p:cNvSpPr>
            <a:spLocks noChangeArrowheads="1"/>
          </p:cNvSpPr>
          <p:nvPr/>
        </p:nvSpPr>
        <p:spPr bwMode="auto">
          <a:xfrm>
            <a:off x="5118711" y="4079528"/>
            <a:ext cx="1417671" cy="656683"/>
          </a:xfrm>
          <a:prstGeom prst="roundRect">
            <a:avLst>
              <a:gd name="adj" fmla="val 7694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흐름 탐색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AutoShape 61" descr="그림2"/>
          <p:cNvSpPr>
            <a:spLocks noChangeArrowheads="1"/>
          </p:cNvSpPr>
          <p:nvPr/>
        </p:nvSpPr>
        <p:spPr bwMode="auto">
          <a:xfrm>
            <a:off x="3433489" y="4079528"/>
            <a:ext cx="1417671" cy="656683"/>
          </a:xfrm>
          <a:prstGeom prst="roundRect">
            <a:avLst>
              <a:gd name="adj" fmla="val 7694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프로파일 기반</a:t>
            </a:r>
            <a:endParaRPr lang="en-US" altLang="ko-KR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유사도 계산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88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0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90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269458" y="211004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데이터흐름</a:t>
            </a:r>
            <a:endParaRPr lang="en-US" altLang="ko-KR" sz="1400" b="1" dirty="0" smtClean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관리 사례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Ⅳ</a:t>
            </a:r>
            <a:endParaRPr lang="ko-KR" altLang="en-US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2005754" y="606993"/>
            <a:ext cx="59707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머신러닝을</a:t>
            </a:r>
            <a:r>
              <a:rPr lang="ko-KR" altLang="en-US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 적용한 데이터흐름 관리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422" y="3128320"/>
            <a:ext cx="2241575" cy="1092768"/>
          </a:xfrm>
          <a:prstGeom prst="rect">
            <a:avLst/>
          </a:prstGeom>
        </p:spPr>
      </p:pic>
      <p:sp>
        <p:nvSpPr>
          <p:cNvPr id="10" name="AutoShape 61" descr="그림2"/>
          <p:cNvSpPr>
            <a:spLocks noChangeArrowheads="1"/>
          </p:cNvSpPr>
          <p:nvPr/>
        </p:nvSpPr>
        <p:spPr bwMode="auto">
          <a:xfrm>
            <a:off x="847750" y="3060349"/>
            <a:ext cx="1417671" cy="656683"/>
          </a:xfrm>
          <a:prstGeom prst="roundRect">
            <a:avLst>
              <a:gd name="adj" fmla="val 7694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Name</a:t>
            </a:r>
          </a:p>
          <a:p>
            <a:pPr algn="ctr"/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Relevance</a:t>
            </a:r>
            <a:endParaRPr lang="en-US" altLang="ko-KR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AutoShape 61" descr="그림2"/>
          <p:cNvSpPr>
            <a:spLocks noChangeArrowheads="1"/>
          </p:cNvSpPr>
          <p:nvPr/>
        </p:nvSpPr>
        <p:spPr bwMode="auto">
          <a:xfrm>
            <a:off x="5766783" y="3060349"/>
            <a:ext cx="1417671" cy="656683"/>
          </a:xfrm>
          <a:prstGeom prst="roundRect">
            <a:avLst>
              <a:gd name="adj" fmla="val 7694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Distribution</a:t>
            </a:r>
          </a:p>
          <a:p>
            <a:pPr algn="ctr"/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Pattern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AutoShape 61" descr="그림2"/>
          <p:cNvSpPr>
            <a:spLocks noChangeArrowheads="1"/>
          </p:cNvSpPr>
          <p:nvPr/>
        </p:nvSpPr>
        <p:spPr bwMode="auto">
          <a:xfrm>
            <a:off x="2886463" y="3060349"/>
            <a:ext cx="1417671" cy="656683"/>
          </a:xfrm>
          <a:prstGeom prst="roundRect">
            <a:avLst>
              <a:gd name="adj" fmla="val 7694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Metadata</a:t>
            </a:r>
          </a:p>
          <a:p>
            <a:pPr algn="ctr"/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Similarity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088470"/>
              </p:ext>
            </p:extLst>
          </p:nvPr>
        </p:nvGraphicFramePr>
        <p:xfrm>
          <a:off x="374876" y="1582743"/>
          <a:ext cx="799289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9"/>
                <a:gridCol w="799289"/>
                <a:gridCol w="799289"/>
                <a:gridCol w="799289"/>
                <a:gridCol w="799289"/>
                <a:gridCol w="799289"/>
                <a:gridCol w="799289"/>
                <a:gridCol w="799289"/>
                <a:gridCol w="799289"/>
                <a:gridCol w="799289"/>
              </a:tblGrid>
              <a:tr h="2457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column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Name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Type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Length</a:t>
                      </a:r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Null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PK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Max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Min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Mode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2457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</a:t>
                      </a:r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2457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</a:t>
                      </a:r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2457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</a:t>
                      </a:r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660857"/>
              </p:ext>
            </p:extLst>
          </p:nvPr>
        </p:nvGraphicFramePr>
        <p:xfrm>
          <a:off x="1171785" y="5077357"/>
          <a:ext cx="3996445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9"/>
                <a:gridCol w="799289"/>
                <a:gridCol w="799289"/>
                <a:gridCol w="799289"/>
                <a:gridCol w="799289"/>
              </a:tblGrid>
              <a:tr h="2457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S-T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라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2457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</a:t>
                      </a:r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0.2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0.3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2457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</a:t>
                      </a:r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</a:t>
                      </a:r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0.9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2457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</a:t>
                      </a:r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0.2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</a:t>
                      </a:r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0.3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  <a:tr h="24578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</a:t>
                      </a:r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0.2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</a:t>
                      </a:r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0.8</a:t>
                      </a:r>
                      <a:endParaRPr lang="ko-KR" altLang="en-US" sz="1100" b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</a:t>
                      </a:r>
                      <a:endParaRPr lang="ko-KR" altLang="en-US" sz="11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오른쪽 중괄호 16"/>
          <p:cNvSpPr/>
          <p:nvPr/>
        </p:nvSpPr>
        <p:spPr>
          <a:xfrm rot="5400000">
            <a:off x="6578710" y="1298440"/>
            <a:ext cx="347392" cy="30243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오른쪽 중괄호 17"/>
          <p:cNvSpPr/>
          <p:nvPr/>
        </p:nvSpPr>
        <p:spPr>
          <a:xfrm rot="5400000">
            <a:off x="3427492" y="1300629"/>
            <a:ext cx="347392" cy="30243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오른쪽 중괄호 18"/>
          <p:cNvSpPr/>
          <p:nvPr/>
        </p:nvSpPr>
        <p:spPr>
          <a:xfrm rot="5400000">
            <a:off x="1373721" y="2470981"/>
            <a:ext cx="347392" cy="6792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꺾인 연결선 12"/>
          <p:cNvCxnSpPr>
            <a:stCxn id="10" idx="2"/>
            <a:endCxn id="14" idx="0"/>
          </p:cNvCxnSpPr>
          <p:nvPr/>
        </p:nvCxnSpPr>
        <p:spPr>
          <a:xfrm rot="16200000" flipH="1">
            <a:off x="1683134" y="3590483"/>
            <a:ext cx="1360325" cy="161342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꺾인 연결선 19"/>
          <p:cNvCxnSpPr>
            <a:stCxn id="12" idx="2"/>
            <a:endCxn id="14" idx="0"/>
          </p:cNvCxnSpPr>
          <p:nvPr/>
        </p:nvCxnSpPr>
        <p:spPr>
          <a:xfrm rot="5400000">
            <a:off x="2702491" y="4184548"/>
            <a:ext cx="1360325" cy="42529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꺾인 연결선 21"/>
          <p:cNvCxnSpPr>
            <a:stCxn id="11" idx="2"/>
            <a:endCxn id="14" idx="0"/>
          </p:cNvCxnSpPr>
          <p:nvPr/>
        </p:nvCxnSpPr>
        <p:spPr>
          <a:xfrm rot="5400000">
            <a:off x="4142651" y="2744388"/>
            <a:ext cx="1360325" cy="330561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타원 28"/>
          <p:cNvSpPr/>
          <p:nvPr/>
        </p:nvSpPr>
        <p:spPr>
          <a:xfrm>
            <a:off x="6072816" y="4815000"/>
            <a:ext cx="413916" cy="37381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6072816" y="5334252"/>
            <a:ext cx="413916" cy="37381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6072816" y="5853504"/>
            <a:ext cx="413916" cy="37381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6072816" y="6372757"/>
            <a:ext cx="413916" cy="37381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7645746" y="4815000"/>
            <a:ext cx="413916" cy="3738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가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7645746" y="5334252"/>
            <a:ext cx="413916" cy="3738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나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7645746" y="5853504"/>
            <a:ext cx="413916" cy="3738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다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7645746" y="6372757"/>
            <a:ext cx="413916" cy="3738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라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4" name="직선 화살표 연결선 23"/>
          <p:cNvCxnSpPr>
            <a:stCxn id="29" idx="6"/>
            <a:endCxn id="33" idx="2"/>
          </p:cNvCxnSpPr>
          <p:nvPr/>
        </p:nvCxnSpPr>
        <p:spPr>
          <a:xfrm>
            <a:off x="6486732" y="5001907"/>
            <a:ext cx="11590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/>
          <p:cNvCxnSpPr>
            <a:stCxn id="30" idx="6"/>
            <a:endCxn id="35" idx="2"/>
          </p:cNvCxnSpPr>
          <p:nvPr/>
        </p:nvCxnSpPr>
        <p:spPr>
          <a:xfrm>
            <a:off x="6486732" y="5521159"/>
            <a:ext cx="1159014" cy="519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>
            <a:stCxn id="32" idx="6"/>
            <a:endCxn id="34" idx="2"/>
          </p:cNvCxnSpPr>
          <p:nvPr/>
        </p:nvCxnSpPr>
        <p:spPr>
          <a:xfrm flipV="1">
            <a:off x="6486732" y="5521159"/>
            <a:ext cx="1159014" cy="1038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/>
          <p:cNvCxnSpPr>
            <a:stCxn id="32" idx="6"/>
            <a:endCxn id="35" idx="2"/>
          </p:cNvCxnSpPr>
          <p:nvPr/>
        </p:nvCxnSpPr>
        <p:spPr>
          <a:xfrm flipV="1">
            <a:off x="6486732" y="6040411"/>
            <a:ext cx="1159014" cy="519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97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0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90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Ⅴ</a:t>
            </a:r>
            <a:endParaRPr lang="ko-KR" altLang="en-US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2005754" y="606993"/>
            <a:ext cx="59707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en-US" altLang="ko-KR" sz="2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WISE </a:t>
            </a:r>
            <a:r>
              <a:rPr lang="en-US" altLang="ko-KR" sz="27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Advisor</a:t>
            </a:r>
            <a:r>
              <a:rPr lang="en-US" altLang="ko-KR" sz="2700" baseline="300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TM</a:t>
            </a:r>
            <a:r>
              <a:rPr lang="en-US" altLang="ko-KR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 </a:t>
            </a:r>
            <a:r>
              <a:rPr lang="ko-KR" altLang="en-US" sz="27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구성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sp>
        <p:nvSpPr>
          <p:cNvPr id="7" name="AutoShape 61" descr="그림2"/>
          <p:cNvSpPr>
            <a:spLocks noChangeArrowheads="1"/>
          </p:cNvSpPr>
          <p:nvPr/>
        </p:nvSpPr>
        <p:spPr bwMode="auto">
          <a:xfrm>
            <a:off x="2575941" y="5066088"/>
            <a:ext cx="5093389" cy="513340"/>
          </a:xfrm>
          <a:prstGeom prst="roundRect">
            <a:avLst>
              <a:gd name="adj" fmla="val 7694"/>
            </a:avLst>
          </a:prstGeom>
          <a:solidFill>
            <a:schemeClr val="accent6">
              <a:lumMod val="20000"/>
              <a:lumOff val="80000"/>
            </a:schemeClr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defRPr/>
            </a:pPr>
            <a:r>
              <a:rPr lang="ko-KR" altLang="en-US" sz="14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분산 병렬처리 인프라</a:t>
            </a:r>
          </a:p>
        </p:txBody>
      </p:sp>
      <p:sp>
        <p:nvSpPr>
          <p:cNvPr id="8" name="AutoShape 61" descr="그림2"/>
          <p:cNvSpPr>
            <a:spLocks noChangeArrowheads="1"/>
          </p:cNvSpPr>
          <p:nvPr/>
        </p:nvSpPr>
        <p:spPr bwMode="auto">
          <a:xfrm>
            <a:off x="703734" y="2059175"/>
            <a:ext cx="1584354" cy="1893698"/>
          </a:xfrm>
          <a:prstGeom prst="roundRect">
            <a:avLst>
              <a:gd name="adj" fmla="val 7694"/>
            </a:avLst>
          </a:prstGeom>
          <a:solidFill>
            <a:schemeClr val="accent2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t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14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비즈니스</a:t>
            </a:r>
            <a:endParaRPr lang="en-US" altLang="ko-KR" sz="140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eaLnBrk="1" hangingPunct="1"/>
            <a:r>
              <a:rPr lang="ko-KR" altLang="en-US" sz="14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 업무</a:t>
            </a:r>
            <a:endParaRPr lang="en-US" altLang="ko-KR" sz="140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AutoShape 61" descr="그림2"/>
          <p:cNvSpPr>
            <a:spLocks noChangeArrowheads="1"/>
          </p:cNvSpPr>
          <p:nvPr/>
        </p:nvSpPr>
        <p:spPr bwMode="auto">
          <a:xfrm>
            <a:off x="2575942" y="4055190"/>
            <a:ext cx="5093389" cy="920471"/>
          </a:xfrm>
          <a:prstGeom prst="roundRect">
            <a:avLst>
              <a:gd name="adj" fmla="val 7694"/>
            </a:avLst>
          </a:prstGeom>
          <a:solidFill>
            <a:srgbClr val="FFC000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t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14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머신러닝 알고리즘 라이브러리</a:t>
            </a:r>
            <a:endParaRPr lang="ko-KR" altLang="en-US" sz="140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AutoShape 61" descr="그림2"/>
          <p:cNvSpPr>
            <a:spLocks noChangeArrowheads="1"/>
          </p:cNvSpPr>
          <p:nvPr/>
        </p:nvSpPr>
        <p:spPr bwMode="auto">
          <a:xfrm>
            <a:off x="7943819" y="2037403"/>
            <a:ext cx="1534017" cy="1633350"/>
          </a:xfrm>
          <a:prstGeom prst="roundRect">
            <a:avLst>
              <a:gd name="adj" fmla="val 7694"/>
            </a:avLst>
          </a:prstGeom>
          <a:solidFill>
            <a:srgbClr val="92D050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t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defRPr/>
            </a:pPr>
            <a:r>
              <a:rPr lang="ko-KR" altLang="en-US" sz="14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클라우드 플랫폼</a:t>
            </a:r>
            <a:endParaRPr lang="en-US" altLang="ko-KR" sz="140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1" name="직선 화살표 연결선 10"/>
          <p:cNvCxnSpPr/>
          <p:nvPr/>
        </p:nvCxnSpPr>
        <p:spPr>
          <a:xfrm flipV="1">
            <a:off x="7685542" y="3363581"/>
            <a:ext cx="252000" cy="1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61" descr="그림2"/>
          <p:cNvSpPr>
            <a:spLocks noChangeArrowheads="1"/>
          </p:cNvSpPr>
          <p:nvPr/>
        </p:nvSpPr>
        <p:spPr bwMode="auto">
          <a:xfrm>
            <a:off x="2729331" y="4436395"/>
            <a:ext cx="1111326" cy="434204"/>
          </a:xfrm>
          <a:prstGeom prst="roundRect">
            <a:avLst>
              <a:gd name="adj" fmla="val 7694"/>
            </a:avLst>
          </a:prstGeom>
          <a:solidFill>
            <a:schemeClr val="bg1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endParaRPr lang="en-US" altLang="ko-KR" sz="120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AutoShape 61" descr="그림2"/>
          <p:cNvSpPr>
            <a:spLocks noChangeArrowheads="1"/>
          </p:cNvSpPr>
          <p:nvPr/>
        </p:nvSpPr>
        <p:spPr bwMode="auto">
          <a:xfrm>
            <a:off x="3953161" y="4436395"/>
            <a:ext cx="1111326" cy="434204"/>
          </a:xfrm>
          <a:prstGeom prst="roundRect">
            <a:avLst>
              <a:gd name="adj" fmla="val 7694"/>
            </a:avLst>
          </a:prstGeom>
          <a:solidFill>
            <a:schemeClr val="bg1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endParaRPr lang="en-US" altLang="ko-KR" sz="120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AutoShape 61" descr="그림2"/>
          <p:cNvSpPr>
            <a:spLocks noChangeArrowheads="1"/>
          </p:cNvSpPr>
          <p:nvPr/>
        </p:nvSpPr>
        <p:spPr bwMode="auto">
          <a:xfrm>
            <a:off x="5176991" y="4436395"/>
            <a:ext cx="1111326" cy="434204"/>
          </a:xfrm>
          <a:prstGeom prst="roundRect">
            <a:avLst>
              <a:gd name="adj" fmla="val 7694"/>
            </a:avLst>
          </a:prstGeom>
          <a:solidFill>
            <a:schemeClr val="bg1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endParaRPr lang="en-US" altLang="ko-KR" sz="120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AutoShape 61" descr="그림2"/>
          <p:cNvSpPr>
            <a:spLocks noChangeArrowheads="1"/>
          </p:cNvSpPr>
          <p:nvPr/>
        </p:nvSpPr>
        <p:spPr bwMode="auto">
          <a:xfrm>
            <a:off x="6400822" y="4436395"/>
            <a:ext cx="1111326" cy="434204"/>
          </a:xfrm>
          <a:prstGeom prst="roundRect">
            <a:avLst>
              <a:gd name="adj" fmla="val 7694"/>
            </a:avLst>
          </a:prstGeom>
          <a:solidFill>
            <a:schemeClr val="bg1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endParaRPr lang="en-US" altLang="ko-KR" sz="120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AutoShape 61" descr="그림2"/>
          <p:cNvSpPr>
            <a:spLocks noChangeArrowheads="1"/>
          </p:cNvSpPr>
          <p:nvPr/>
        </p:nvSpPr>
        <p:spPr bwMode="auto">
          <a:xfrm>
            <a:off x="8040010" y="2537601"/>
            <a:ext cx="1331550" cy="434204"/>
          </a:xfrm>
          <a:prstGeom prst="roundRect">
            <a:avLst>
              <a:gd name="adj" fmla="val 7694"/>
            </a:avLst>
          </a:prstGeom>
          <a:solidFill>
            <a:schemeClr val="bg1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endParaRPr lang="en-US" altLang="ko-KR" sz="120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7" name="직선 화살표 연결선 16"/>
          <p:cNvCxnSpPr/>
          <p:nvPr/>
        </p:nvCxnSpPr>
        <p:spPr>
          <a:xfrm flipV="1">
            <a:off x="7687060" y="2368554"/>
            <a:ext cx="252000" cy="1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61" descr="그림2"/>
          <p:cNvSpPr>
            <a:spLocks noChangeArrowheads="1"/>
          </p:cNvSpPr>
          <p:nvPr/>
        </p:nvSpPr>
        <p:spPr bwMode="auto">
          <a:xfrm>
            <a:off x="2575942" y="2057780"/>
            <a:ext cx="5093389" cy="920471"/>
          </a:xfrm>
          <a:prstGeom prst="roundRect">
            <a:avLst>
              <a:gd name="adj" fmla="val 7694"/>
            </a:avLst>
          </a:prstGeom>
          <a:solidFill>
            <a:schemeClr val="accent2">
              <a:lumMod val="20000"/>
              <a:lumOff val="80000"/>
            </a:schemeClr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t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14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사용자 </a:t>
            </a:r>
            <a:r>
              <a:rPr lang="en-US" altLang="ko-KR" sz="14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UI</a:t>
            </a:r>
            <a:endParaRPr lang="ko-KR" altLang="en-US" sz="140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AutoShape 61" descr="그림2"/>
          <p:cNvSpPr>
            <a:spLocks noChangeArrowheads="1"/>
          </p:cNvSpPr>
          <p:nvPr/>
        </p:nvSpPr>
        <p:spPr bwMode="auto">
          <a:xfrm>
            <a:off x="2729331" y="2438985"/>
            <a:ext cx="1111326" cy="434204"/>
          </a:xfrm>
          <a:prstGeom prst="roundRect">
            <a:avLst>
              <a:gd name="adj" fmla="val 7694"/>
            </a:avLst>
          </a:prstGeom>
          <a:solidFill>
            <a:schemeClr val="bg1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r>
              <a:rPr lang="ko-KR" altLang="en-US" sz="12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</a:t>
            </a:r>
            <a:endParaRPr lang="en-US" altLang="ko-KR" sz="120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defRPr/>
            </a:pPr>
            <a:r>
              <a:rPr lang="ko-KR" altLang="en-US" sz="12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환경변수 설정</a:t>
            </a:r>
            <a:endParaRPr lang="en-US" altLang="ko-KR" sz="120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AutoShape 61" descr="그림2"/>
          <p:cNvSpPr>
            <a:spLocks noChangeArrowheads="1"/>
          </p:cNvSpPr>
          <p:nvPr/>
        </p:nvSpPr>
        <p:spPr bwMode="auto">
          <a:xfrm>
            <a:off x="3953161" y="2438985"/>
            <a:ext cx="1111326" cy="434204"/>
          </a:xfrm>
          <a:prstGeom prst="roundRect">
            <a:avLst>
              <a:gd name="adj" fmla="val 7694"/>
            </a:avLst>
          </a:prstGeom>
          <a:solidFill>
            <a:schemeClr val="bg1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r>
              <a:rPr lang="ko-KR" altLang="en-US" sz="12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분석모</a:t>
            </a:r>
            <a:r>
              <a:rPr lang="ko-KR" altLang="en-US" sz="120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델</a:t>
            </a:r>
            <a:endParaRPr lang="en-US" altLang="ko-KR" sz="120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defRPr/>
            </a:pPr>
            <a:r>
              <a:rPr lang="ko-KR" altLang="en-US" sz="12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파라미터 설정</a:t>
            </a:r>
            <a:endParaRPr lang="en-US" altLang="ko-KR" sz="120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AutoShape 61" descr="그림2"/>
          <p:cNvSpPr>
            <a:spLocks noChangeArrowheads="1"/>
          </p:cNvSpPr>
          <p:nvPr/>
        </p:nvSpPr>
        <p:spPr bwMode="auto">
          <a:xfrm>
            <a:off x="5176991" y="2438985"/>
            <a:ext cx="1111326" cy="434204"/>
          </a:xfrm>
          <a:prstGeom prst="roundRect">
            <a:avLst>
              <a:gd name="adj" fmla="val 7694"/>
            </a:avLst>
          </a:prstGeom>
          <a:solidFill>
            <a:schemeClr val="bg1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r>
              <a:rPr lang="ko-KR" altLang="en-US" sz="12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분석모델</a:t>
            </a:r>
            <a:endParaRPr lang="en-US" altLang="ko-KR" sz="120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defRPr/>
            </a:pPr>
            <a:r>
              <a:rPr lang="ko-KR" altLang="en-US" sz="12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시뮬레이션</a:t>
            </a:r>
            <a:endParaRPr lang="en-US" altLang="ko-KR" sz="120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AutoShape 61" descr="그림2"/>
          <p:cNvSpPr>
            <a:spLocks noChangeArrowheads="1"/>
          </p:cNvSpPr>
          <p:nvPr/>
        </p:nvSpPr>
        <p:spPr bwMode="auto">
          <a:xfrm>
            <a:off x="6400822" y="2438985"/>
            <a:ext cx="1111326" cy="434204"/>
          </a:xfrm>
          <a:prstGeom prst="roundRect">
            <a:avLst>
              <a:gd name="adj" fmla="val 7694"/>
            </a:avLst>
          </a:prstGeom>
          <a:solidFill>
            <a:schemeClr val="bg1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r>
              <a:rPr lang="ko-KR" altLang="en-US" sz="12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분석모델</a:t>
            </a:r>
            <a:endParaRPr lang="en-US" altLang="ko-KR" sz="120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defRPr/>
            </a:pPr>
            <a:r>
              <a:rPr lang="ko-KR" altLang="en-US" sz="12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성능평가</a:t>
            </a:r>
            <a:endParaRPr lang="en-US" altLang="ko-KR" sz="120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AutoShape 61" descr="그림2"/>
          <p:cNvSpPr>
            <a:spLocks noChangeArrowheads="1"/>
          </p:cNvSpPr>
          <p:nvPr/>
        </p:nvSpPr>
        <p:spPr bwMode="auto">
          <a:xfrm>
            <a:off x="837157" y="3096720"/>
            <a:ext cx="1331361" cy="308913"/>
          </a:xfrm>
          <a:prstGeom prst="roundRect">
            <a:avLst>
              <a:gd name="adj" fmla="val 7694"/>
            </a:avLst>
          </a:prstGeom>
          <a:solidFill>
            <a:schemeClr val="bg1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r>
              <a:rPr lang="ko-KR" altLang="en-US" sz="12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 데이터</a:t>
            </a:r>
            <a:endParaRPr lang="en-US" altLang="ko-KR" sz="120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AutoShape 61" descr="그림2"/>
          <p:cNvSpPr>
            <a:spLocks noChangeArrowheads="1"/>
          </p:cNvSpPr>
          <p:nvPr/>
        </p:nvSpPr>
        <p:spPr bwMode="auto">
          <a:xfrm>
            <a:off x="828662" y="3499195"/>
            <a:ext cx="1331361" cy="308913"/>
          </a:xfrm>
          <a:prstGeom prst="roundRect">
            <a:avLst>
              <a:gd name="adj" fmla="val 7694"/>
            </a:avLst>
          </a:prstGeom>
          <a:solidFill>
            <a:schemeClr val="bg1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r>
              <a:rPr lang="ko-KR" altLang="en-US" sz="120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 </a:t>
            </a:r>
            <a:r>
              <a:rPr lang="ko-KR" altLang="en-US" sz="12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지표</a:t>
            </a:r>
            <a:endParaRPr lang="en-US" altLang="ko-KR" sz="120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AutoShape 61" descr="그림2"/>
          <p:cNvSpPr>
            <a:spLocks noChangeArrowheads="1"/>
          </p:cNvSpPr>
          <p:nvPr/>
        </p:nvSpPr>
        <p:spPr bwMode="auto">
          <a:xfrm>
            <a:off x="837248" y="2694244"/>
            <a:ext cx="1331361" cy="308913"/>
          </a:xfrm>
          <a:prstGeom prst="roundRect">
            <a:avLst>
              <a:gd name="adj" fmla="val 7694"/>
            </a:avLst>
          </a:prstGeom>
          <a:solidFill>
            <a:schemeClr val="bg1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r>
              <a:rPr lang="ko-KR" altLang="en-US" sz="12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분석 요건</a:t>
            </a:r>
            <a:endParaRPr lang="en-US" altLang="ko-KR" sz="120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02" y="4472778"/>
            <a:ext cx="757171" cy="384194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95" y="4468372"/>
            <a:ext cx="901117" cy="376548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700" y="4506780"/>
            <a:ext cx="1021650" cy="322510"/>
          </a:xfrm>
          <a:prstGeom prst="rect">
            <a:avLst/>
          </a:prstGeom>
        </p:spPr>
      </p:pic>
      <p:pic>
        <p:nvPicPr>
          <p:cNvPr id="32" name="Picture 8" descr="http://cdnau.idigitaltimes.com/sites/au.idigitaltimes.com/files/2015/11/10/tensorflow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0" t="68597" r="12769" b="7284"/>
          <a:stretch/>
        </p:blipFill>
        <p:spPr bwMode="auto">
          <a:xfrm>
            <a:off x="6725125" y="4597622"/>
            <a:ext cx="727240" cy="15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https://avatars0.githubusercontent.com/u/15658638?v=3&amp;s=4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304" y="4529701"/>
            <a:ext cx="238485" cy="23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그룹 33"/>
          <p:cNvGrpSpPr/>
          <p:nvPr/>
        </p:nvGrpSpPr>
        <p:grpSpPr>
          <a:xfrm>
            <a:off x="8111207" y="2568860"/>
            <a:ext cx="1215354" cy="369541"/>
            <a:chOff x="5842358" y="1790387"/>
            <a:chExt cx="3083528" cy="992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" name="Picture 6" descr="http://payload216.cargocollective.com/1/10/340909/6638615/prt_320x212_1383106644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01" r="22111" b="24388"/>
            <a:stretch/>
          </p:blipFill>
          <p:spPr bwMode="auto">
            <a:xfrm>
              <a:off x="5842358" y="1791039"/>
              <a:ext cx="1136899" cy="99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직사각형 35"/>
            <p:cNvSpPr/>
            <p:nvPr/>
          </p:nvSpPr>
          <p:spPr bwMode="auto">
            <a:xfrm>
              <a:off x="6979257" y="1790387"/>
              <a:ext cx="1946629" cy="99253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4283" tIns="37142" rIns="74283" bIns="3714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42859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462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37" name="Picture 6" descr="http://payload216.cargocollective.com/1/10/340909/6638615/prt_320x212_1383106644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5" t="70673" r="18534"/>
            <a:stretch/>
          </p:blipFill>
          <p:spPr bwMode="auto">
            <a:xfrm>
              <a:off x="7001948" y="2038519"/>
              <a:ext cx="1849120" cy="568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8" name="직선 화살표 연결선 37"/>
          <p:cNvCxnSpPr/>
          <p:nvPr/>
        </p:nvCxnSpPr>
        <p:spPr>
          <a:xfrm flipV="1">
            <a:off x="2306213" y="2432476"/>
            <a:ext cx="252000" cy="1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utoShape 61" descr="그림2"/>
          <p:cNvSpPr>
            <a:spLocks noChangeArrowheads="1"/>
          </p:cNvSpPr>
          <p:nvPr/>
        </p:nvSpPr>
        <p:spPr bwMode="auto">
          <a:xfrm>
            <a:off x="2558213" y="3061148"/>
            <a:ext cx="5127329" cy="920471"/>
          </a:xfrm>
          <a:prstGeom prst="roundRect">
            <a:avLst>
              <a:gd name="adj" fmla="val 7694"/>
            </a:avLst>
          </a:prstGeom>
          <a:solidFill>
            <a:srgbClr val="9999FF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t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14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비지니스 분석 모델</a:t>
            </a:r>
            <a:endParaRPr lang="ko-KR" altLang="en-US" sz="140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AutoShape 61" descr="그림2"/>
          <p:cNvSpPr>
            <a:spLocks noChangeArrowheads="1"/>
          </p:cNvSpPr>
          <p:nvPr/>
        </p:nvSpPr>
        <p:spPr bwMode="auto">
          <a:xfrm>
            <a:off x="2742955" y="3422417"/>
            <a:ext cx="1023104" cy="447664"/>
          </a:xfrm>
          <a:prstGeom prst="roundRect">
            <a:avLst>
              <a:gd name="adj" fmla="val 7694"/>
            </a:avLst>
          </a:prstGeom>
          <a:blipFill dpi="0" rotWithShape="1">
            <a:blip r:embed="rId10"/>
            <a:srcRect/>
            <a:stretch>
              <a:fillRect/>
            </a:stretch>
          </a:blip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4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금융</a:t>
            </a:r>
            <a:endParaRPr lang="ko-KR" altLang="en-US" sz="140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AutoShape 61" descr="그림2"/>
          <p:cNvSpPr>
            <a:spLocks noChangeArrowheads="1"/>
          </p:cNvSpPr>
          <p:nvPr/>
        </p:nvSpPr>
        <p:spPr bwMode="auto">
          <a:xfrm>
            <a:off x="5261911" y="3422417"/>
            <a:ext cx="1023104" cy="447664"/>
          </a:xfrm>
          <a:prstGeom prst="roundRect">
            <a:avLst>
              <a:gd name="adj" fmla="val 7694"/>
            </a:avLst>
          </a:prstGeom>
          <a:blipFill dpi="0" rotWithShape="1">
            <a:blip r:embed="rId10"/>
            <a:srcRect/>
            <a:stretch>
              <a:fillRect/>
            </a:stretch>
          </a:blip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4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미디어</a:t>
            </a:r>
            <a:endParaRPr lang="ko-KR" altLang="en-US" sz="140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AutoShape 61" descr="그림2"/>
          <p:cNvSpPr>
            <a:spLocks noChangeArrowheads="1"/>
          </p:cNvSpPr>
          <p:nvPr/>
        </p:nvSpPr>
        <p:spPr bwMode="auto">
          <a:xfrm>
            <a:off x="4002433" y="3422417"/>
            <a:ext cx="1023104" cy="447664"/>
          </a:xfrm>
          <a:prstGeom prst="roundRect">
            <a:avLst>
              <a:gd name="adj" fmla="val 7694"/>
            </a:avLst>
          </a:prstGeom>
          <a:blipFill dpi="0" rotWithShape="1">
            <a:blip r:embed="rId10"/>
            <a:srcRect/>
            <a:stretch>
              <a:fillRect/>
            </a:stretch>
          </a:blip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4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유통</a:t>
            </a:r>
            <a:endParaRPr lang="ko-KR" altLang="en-US" sz="140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3" name="AutoShape 61" descr="그림2"/>
          <p:cNvSpPr>
            <a:spLocks noChangeArrowheads="1"/>
          </p:cNvSpPr>
          <p:nvPr/>
        </p:nvSpPr>
        <p:spPr bwMode="auto">
          <a:xfrm>
            <a:off x="6521390" y="3422417"/>
            <a:ext cx="1023104" cy="447664"/>
          </a:xfrm>
          <a:prstGeom prst="roundRect">
            <a:avLst>
              <a:gd name="adj" fmla="val 7694"/>
            </a:avLst>
          </a:prstGeom>
          <a:blipFill dpi="0" rotWithShape="1">
            <a:blip r:embed="rId10"/>
            <a:srcRect/>
            <a:stretch>
              <a:fillRect/>
            </a:stretch>
          </a:blip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40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공공</a:t>
            </a:r>
            <a:endParaRPr lang="ko-KR" altLang="en-US" sz="140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9177" y="3019999"/>
            <a:ext cx="444852" cy="4448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2037" y="3022525"/>
            <a:ext cx="470934" cy="4423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7421" y="3020652"/>
            <a:ext cx="414320" cy="4441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47" name="직선 화살표 연결선 46"/>
          <p:cNvCxnSpPr/>
          <p:nvPr/>
        </p:nvCxnSpPr>
        <p:spPr>
          <a:xfrm flipV="1">
            <a:off x="2311140" y="3462721"/>
            <a:ext cx="252000" cy="1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직사각형 47"/>
          <p:cNvSpPr/>
          <p:nvPr/>
        </p:nvSpPr>
        <p:spPr>
          <a:xfrm>
            <a:off x="269458" y="292591"/>
            <a:ext cx="1516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400" b="1" dirty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WISE </a:t>
            </a:r>
            <a:r>
              <a:rPr lang="en-US" altLang="ko-KR" sz="1400" b="1" dirty="0" err="1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Advisor</a:t>
            </a:r>
            <a:r>
              <a:rPr lang="en-US" altLang="ko-KR" sz="1400" b="1" baseline="30000" dirty="0" err="1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TM</a:t>
            </a:r>
            <a:endParaRPr lang="ko-KR" altLang="en-US" sz="2400" b="1" baseline="30000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973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90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90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269458" y="292591"/>
            <a:ext cx="1516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ko-KR" sz="1400" b="1" dirty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WISE </a:t>
            </a:r>
            <a:r>
              <a:rPr lang="en-US" altLang="ko-KR" sz="1400" b="1" dirty="0" err="1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Advisor</a:t>
            </a:r>
            <a:r>
              <a:rPr lang="en-US" altLang="ko-KR" sz="1400" b="1" baseline="30000" dirty="0" err="1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TM</a:t>
            </a:r>
            <a:endParaRPr lang="ko-KR" altLang="en-US" sz="2400" b="1" baseline="30000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Ⅴ</a:t>
            </a:r>
            <a:endParaRPr lang="ko-KR" altLang="en-US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2005754" y="606993"/>
            <a:ext cx="733894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지속적인 성과를 위한 </a:t>
            </a:r>
            <a:r>
              <a:rPr lang="en-US" altLang="ko-KR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WISE </a:t>
            </a:r>
            <a:r>
              <a:rPr lang="en-US" altLang="ko-KR" sz="27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Advisor</a:t>
            </a:r>
            <a:r>
              <a:rPr lang="en-US" altLang="ko-KR" sz="2700" baseline="300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TM</a:t>
            </a:r>
            <a:r>
              <a:rPr lang="en-US" altLang="ko-KR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 </a:t>
            </a:r>
            <a:r>
              <a:rPr lang="ko-KR" altLang="en-US" sz="27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기능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88" y="2023850"/>
            <a:ext cx="4741273" cy="3240360"/>
          </a:xfrm>
          <a:prstGeom prst="rect">
            <a:avLst/>
          </a:prstGeom>
        </p:spPr>
      </p:pic>
      <p:pic>
        <p:nvPicPr>
          <p:cNvPr id="8" name="그림 7"/>
          <p:cNvPicPr/>
          <p:nvPr/>
        </p:nvPicPr>
        <p:blipFill>
          <a:blip r:embed="rId4"/>
          <a:stretch>
            <a:fillRect/>
          </a:stretch>
        </p:blipFill>
        <p:spPr>
          <a:xfrm>
            <a:off x="5020988" y="3617374"/>
            <a:ext cx="4392488" cy="3018745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 bwMode="auto">
          <a:xfrm flipH="1">
            <a:off x="939427" y="1458559"/>
            <a:ext cx="8208912" cy="24622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모형의 도출과 검증 이후에도 시뮬레이션에 의한 사전 확인과 모니터링이 중요 </a:t>
            </a:r>
            <a:endParaRPr kumimoji="1" lang="en-US" altLang="ko-KR" sz="16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8" y="1463330"/>
            <a:ext cx="237478" cy="237478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 bwMode="auto">
          <a:xfrm flipH="1">
            <a:off x="572409" y="5373216"/>
            <a:ext cx="3587709" cy="98488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285750" lvl="1" indent="-285750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Char char="ü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확정된 모델로 시뮬레이션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285750" lvl="1" indent="-285750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Char char="ü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추천 개수 조정 시 실제 표시 상태 확인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285750" lvl="1" indent="-285750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Char char="ü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특정 회원에 대해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특정 상품에 대해 어떤 결과를 보여주는가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?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 bwMode="auto">
          <a:xfrm flipH="1">
            <a:off x="6032326" y="2489200"/>
            <a:ext cx="3312368" cy="98488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285750" lvl="1" indent="-285750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Char char="ü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모델 성능평가지표와 비즈니스 성과지표를 함께 확인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285750" lvl="1" indent="-285750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Wingdings" panose="05000000000000000000" pitchFamily="2" charset="2"/>
              <a:buChar char="ü"/>
              <a:tabLst>
                <a:tab pos="5648325" algn="l"/>
              </a:tabLst>
            </a:pPr>
            <a:r>
              <a:rPr kumimoji="1" lang="ko-KR" altLang="en-US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재학습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필요 여부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새로운 모델 개발 여부를 판단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9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005753" y="606993"/>
            <a:ext cx="784299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+mn-ea"/>
                <a:ea typeface="+mn-ea"/>
              </a:rPr>
              <a:t>머신러닝</a:t>
            </a:r>
            <a:r>
              <a:rPr lang="ko-KR" altLang="en-US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+mn-ea"/>
                <a:ea typeface="+mn-ea"/>
              </a:rPr>
              <a:t> 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+mn-ea"/>
              <a:ea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Ⅰ</a:t>
            </a:r>
            <a:endParaRPr lang="ko-KR" altLang="en-US" b="1" dirty="0"/>
          </a:p>
        </p:txBody>
      </p:sp>
      <p:sp>
        <p:nvSpPr>
          <p:cNvPr id="87" name="직사각형 86"/>
          <p:cNvSpPr/>
          <p:nvPr/>
        </p:nvSpPr>
        <p:spPr>
          <a:xfrm>
            <a:off x="232003" y="296273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err="1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머신러닝</a:t>
            </a: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 동향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82" name="그룹 81"/>
          <p:cNvGrpSpPr/>
          <p:nvPr/>
        </p:nvGrpSpPr>
        <p:grpSpPr>
          <a:xfrm>
            <a:off x="5801370" y="4381394"/>
            <a:ext cx="3786998" cy="1927926"/>
            <a:chOff x="5801370" y="3877338"/>
            <a:chExt cx="3786998" cy="1927926"/>
          </a:xfrm>
        </p:grpSpPr>
        <p:sp>
          <p:nvSpPr>
            <p:cNvPr id="83" name="직사각형 82"/>
            <p:cNvSpPr/>
            <p:nvPr/>
          </p:nvSpPr>
          <p:spPr>
            <a:xfrm>
              <a:off x="5933063" y="4012276"/>
              <a:ext cx="3411817" cy="1792988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5000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9000000" scaled="0"/>
            </a:gra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6000" tIns="36000" rIns="36000" bIns="36000" rtlCol="0" anchor="ctr"/>
            <a:lstStyle/>
            <a:p>
              <a:pPr algn="ctr"/>
              <a:endParaRPr lang="ko-KR" altLang="en-US" sz="14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5801370" y="3877338"/>
              <a:ext cx="3786998" cy="404811"/>
            </a:xfrm>
            <a:prstGeom prst="rect">
              <a:avLst/>
            </a:prstGeom>
            <a:solidFill>
              <a:srgbClr val="00A1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defTabSz="914400">
                <a:buSzPct val="80000"/>
              </a:pPr>
              <a:r>
                <a:rPr lang="ko-KR" altLang="en-US" sz="1600" spc="5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머신러닝</a:t>
              </a:r>
              <a:endParaRPr lang="ko-KR" altLang="en-US" sz="1600" spc="5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endParaRPr>
            </a:p>
          </p:txBody>
        </p:sp>
        <p:sp>
          <p:nvSpPr>
            <p:cNvPr id="91" name="이등변 삼각형 90"/>
            <p:cNvSpPr/>
            <p:nvPr/>
          </p:nvSpPr>
          <p:spPr>
            <a:xfrm rot="10800000" flipH="1">
              <a:off x="9355600" y="4281417"/>
              <a:ext cx="232768" cy="221881"/>
            </a:xfrm>
            <a:prstGeom prst="triangle">
              <a:avLst>
                <a:gd name="adj" fmla="val 0"/>
              </a:avLst>
            </a:prstGeom>
            <a:solidFill>
              <a:srgbClr val="00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SzPct val="80000"/>
              </a:pPr>
              <a:endParaRPr lang="ko-KR" altLang="en-US" dirty="0" err="1" smtClean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249129" y="4390474"/>
              <a:ext cx="3267937" cy="1302577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9200" tIns="39200" rIns="39200" bIns="39200" rtlCol="0" anchor="t" anchorCtr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defPPr>
                <a:defRPr lang="ko-KR"/>
              </a:defPPr>
              <a:lvl1pPr marL="152400" indent="-152400" latinLnBrk="0">
                <a:spcAft>
                  <a:spcPts val="700"/>
                </a:spcAft>
                <a:buFont typeface="Arial" pitchFamily="34" charset="0"/>
                <a:buChar char="•"/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-웹윤고딕130" pitchFamily="18" charset="-127"/>
                  <a:ea typeface="-웹윤고딕130" pitchFamily="18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ko-KR" altLang="en-US" sz="1200" smtClean="0"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과거 데이터에서 숨겨진 패턴을 읽어내어 기계가 학습한 후 미래를 예측하는 기술</a:t>
              </a:r>
              <a:endParaRPr lang="en-US" altLang="ko-KR" sz="1200" smtClean="0"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endParaRPr>
            </a:p>
            <a:p>
              <a:pPr>
                <a:lnSpc>
                  <a:spcPct val="120000"/>
                </a:lnSpc>
                <a:spcAft>
                  <a:spcPts val="300"/>
                </a:spcAft>
              </a:pPr>
              <a:endPara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endParaRPr>
            </a:p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ko-KR" altLang="en-US" sz="1200" smtClean="0"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인공지능의 내부 시스템 가운데 </a:t>
              </a:r>
              <a:endParaRPr lang="en-US" altLang="ko-KR" sz="1200" smtClean="0"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endParaRPr>
            </a:p>
            <a:p>
              <a:pPr marL="0" indent="0">
                <a:lnSpc>
                  <a:spcPct val="120000"/>
                </a:lnSpc>
                <a:spcAft>
                  <a:spcPts val="300"/>
                </a:spcAft>
                <a:buNone/>
              </a:pPr>
              <a:r>
                <a:rPr lang="en-US" altLang="ko-KR" sz="1200"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 </a:t>
              </a:r>
              <a:r>
                <a:rPr lang="en-US" altLang="ko-KR" sz="1200" smtClean="0"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  </a:t>
              </a:r>
              <a:r>
                <a:rPr lang="ko-KR" altLang="en-US" sz="1200" smtClean="0"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학습영역을 구체화 한 기술</a:t>
              </a:r>
              <a:endPara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endParaRPr>
            </a:p>
          </p:txBody>
        </p:sp>
        <p:grpSp>
          <p:nvGrpSpPr>
            <p:cNvPr id="93" name="그룹 92"/>
            <p:cNvGrpSpPr/>
            <p:nvPr/>
          </p:nvGrpSpPr>
          <p:grpSpPr>
            <a:xfrm>
              <a:off x="6248350" y="4454351"/>
              <a:ext cx="125083" cy="137193"/>
              <a:chOff x="11899428" y="2693301"/>
              <a:chExt cx="173294" cy="173294"/>
            </a:xfrm>
          </p:grpSpPr>
          <p:sp>
            <p:nvSpPr>
              <p:cNvPr id="101" name="타원 100"/>
              <p:cNvSpPr/>
              <p:nvPr/>
            </p:nvSpPr>
            <p:spPr>
              <a:xfrm>
                <a:off x="11899428" y="2693301"/>
                <a:ext cx="173294" cy="173294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wrap="square" lIns="36000" tIns="36000" rIns="36000" bIns="36000" rtlCol="0" anchor="ctr"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pPr algn="ctr" defTabSz="914400" latinLnBrk="0"/>
                <a:endParaRPr lang="ko-KR" altLang="en-US" sz="1300" kern="0" dirty="0">
                  <a:solidFill>
                    <a:sysClr val="window" lastClr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02" name="이등변 삼각형 101"/>
              <p:cNvSpPr/>
              <p:nvPr/>
            </p:nvSpPr>
            <p:spPr>
              <a:xfrm rot="5400000">
                <a:off x="11944298" y="2745773"/>
                <a:ext cx="102604" cy="6835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97" name="그룹 96"/>
            <p:cNvGrpSpPr/>
            <p:nvPr/>
          </p:nvGrpSpPr>
          <p:grpSpPr>
            <a:xfrm>
              <a:off x="6248394" y="5195274"/>
              <a:ext cx="125083" cy="137193"/>
              <a:chOff x="11899409" y="3318396"/>
              <a:chExt cx="173294" cy="173294"/>
            </a:xfrm>
          </p:grpSpPr>
          <p:sp>
            <p:nvSpPr>
              <p:cNvPr id="99" name="타원 98"/>
              <p:cNvSpPr/>
              <p:nvPr/>
            </p:nvSpPr>
            <p:spPr>
              <a:xfrm>
                <a:off x="11899409" y="3318396"/>
                <a:ext cx="173294" cy="173294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wrap="square" lIns="36000" tIns="36000" rIns="36000" bIns="36000" rtlCol="0" anchor="ctr"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pPr algn="ctr" defTabSz="914400" latinLnBrk="0"/>
                <a:endParaRPr lang="ko-KR" altLang="en-US" sz="1300" kern="0" dirty="0">
                  <a:solidFill>
                    <a:sysClr val="window" lastClr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00" name="이등변 삼각형 99"/>
              <p:cNvSpPr/>
              <p:nvPr/>
            </p:nvSpPr>
            <p:spPr>
              <a:xfrm rot="5400000">
                <a:off x="11944298" y="3370864"/>
                <a:ext cx="102602" cy="6835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98" name="이등변 삼각형 97"/>
            <p:cNvSpPr/>
            <p:nvPr/>
          </p:nvSpPr>
          <p:spPr>
            <a:xfrm rot="5400000">
              <a:off x="6277083" y="5464605"/>
              <a:ext cx="81229" cy="4933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103" name="직사각형 102"/>
          <p:cNvSpPr/>
          <p:nvPr/>
        </p:nvSpPr>
        <p:spPr>
          <a:xfrm rot="16200000" flipH="1">
            <a:off x="1294011" y="1652337"/>
            <a:ext cx="3143435" cy="49991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ct val="80000"/>
            </a:pPr>
            <a:endParaRPr lang="ko-KR" altLang="en-US" dirty="0" err="1" smtClean="0"/>
          </a:p>
        </p:txBody>
      </p:sp>
      <p:grpSp>
        <p:nvGrpSpPr>
          <p:cNvPr id="104" name="그룹 103"/>
          <p:cNvGrpSpPr/>
          <p:nvPr/>
        </p:nvGrpSpPr>
        <p:grpSpPr>
          <a:xfrm>
            <a:off x="564674" y="2661392"/>
            <a:ext cx="4591284" cy="2834520"/>
            <a:chOff x="677664" y="1954720"/>
            <a:chExt cx="4591284" cy="2834520"/>
          </a:xfrm>
        </p:grpSpPr>
        <p:sp>
          <p:nvSpPr>
            <p:cNvPr id="105" name="직사각형 104"/>
            <p:cNvSpPr/>
            <p:nvPr/>
          </p:nvSpPr>
          <p:spPr>
            <a:xfrm>
              <a:off x="686244" y="2133493"/>
              <a:ext cx="4574124" cy="13257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6" name="그룹 105"/>
            <p:cNvGrpSpPr/>
            <p:nvPr/>
          </p:nvGrpSpPr>
          <p:grpSpPr>
            <a:xfrm>
              <a:off x="686244" y="1954720"/>
              <a:ext cx="1337628" cy="375628"/>
              <a:chOff x="541052" y="2017588"/>
              <a:chExt cx="2443448" cy="566002"/>
            </a:xfrm>
          </p:grpSpPr>
          <p:sp>
            <p:nvSpPr>
              <p:cNvPr id="136" name="이등변 삼각형 135"/>
              <p:cNvSpPr/>
              <p:nvPr/>
            </p:nvSpPr>
            <p:spPr>
              <a:xfrm flipV="1">
                <a:off x="1609504" y="2379451"/>
                <a:ext cx="306544" cy="204139"/>
              </a:xfrm>
              <a:prstGeom prst="triangle">
                <a:avLst/>
              </a:prstGeom>
              <a:solidFill>
                <a:srgbClr val="00A1FA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wrap="square" lIns="36000" tIns="36000" rIns="36000" bIns="36000" rtlCol="0" anchor="ctr"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pPr algn="ctr" defTabSz="914400" latinLnBrk="0"/>
                <a:endParaRPr lang="ko-KR" altLang="en-US" sz="1800" kern="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grpSp>
            <p:nvGrpSpPr>
              <p:cNvPr id="137" name="그룹 136"/>
              <p:cNvGrpSpPr/>
              <p:nvPr/>
            </p:nvGrpSpPr>
            <p:grpSpPr>
              <a:xfrm>
                <a:off x="541052" y="2017588"/>
                <a:ext cx="2443448" cy="417386"/>
                <a:chOff x="541052" y="2017588"/>
                <a:chExt cx="2010036" cy="417386"/>
              </a:xfrm>
            </p:grpSpPr>
            <p:sp>
              <p:nvSpPr>
                <p:cNvPr id="138" name="모서리가 둥근 직사각형 137"/>
                <p:cNvSpPr/>
                <p:nvPr/>
              </p:nvSpPr>
              <p:spPr>
                <a:xfrm>
                  <a:off x="541052" y="2036333"/>
                  <a:ext cx="2010036" cy="38527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A1FA"/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wrap="square" lIns="36000" tIns="36000" rIns="36000" bIns="36000" rtlCol="0" anchor="ctr">
                  <a:scene3d>
                    <a:camera prst="orthographicFront"/>
                    <a:lightRig rig="threePt" dir="t"/>
                  </a:scene3d>
                  <a:sp3d>
                    <a:bevelT w="1270" h="1270"/>
                    <a:bevelB w="1270" h="1270"/>
                  </a:sp3d>
                </a:bodyPr>
                <a:lstStyle/>
                <a:p>
                  <a:pPr algn="ctr" defTabSz="914400" latinLnBrk="0"/>
                  <a:endParaRPr lang="ko-KR" altLang="en-US" sz="1800" kern="0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39" name="TextBox 138"/>
                <p:cNvSpPr txBox="1"/>
                <p:nvPr/>
              </p:nvSpPr>
              <p:spPr>
                <a:xfrm>
                  <a:off x="979039" y="2017588"/>
                  <a:ext cx="1134069" cy="417386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1270"/>
                    <a:bevelB w="1270" h="1270"/>
                  </a:sp3d>
                </a:bodyPr>
                <a:lstStyle/>
                <a:p>
                  <a:pPr algn="ctr">
                    <a:buSzPct val="80000"/>
                  </a:pPr>
                  <a:r>
                    <a:rPr lang="en-US" altLang="ko-KR" sz="1200" spc="-30">
                      <a:solidFill>
                        <a:schemeClr val="bg1"/>
                      </a:solidFill>
                      <a:latin typeface="맑은 고딕" panose="020B0503020000020004" pitchFamily="50" charset="-127"/>
                      <a:cs typeface="함초롬돋움" panose="020B0604000101010101" pitchFamily="50" charset="-127"/>
                    </a:rPr>
                    <a:t>Learning</a:t>
                  </a:r>
                  <a:endParaRPr lang="ko-KR" altLang="en-US" sz="1200" spc="-30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함초롬돋움" panose="020B0604000101010101" pitchFamily="50" charset="-127"/>
                  </a:endParaRPr>
                </a:p>
              </p:txBody>
            </p:sp>
          </p:grpSp>
        </p:grpSp>
        <p:sp>
          <p:nvSpPr>
            <p:cNvPr id="107" name="타원 106"/>
            <p:cNvSpPr/>
            <p:nvPr/>
          </p:nvSpPr>
          <p:spPr>
            <a:xfrm flipH="1">
              <a:off x="973566" y="2427526"/>
              <a:ext cx="656825" cy="6578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3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/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학습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endParaRPr>
            </a:p>
            <a:p>
              <a:pPr algn="ctr"/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데이터</a:t>
              </a:r>
            </a:p>
          </p:txBody>
        </p:sp>
        <p:sp>
          <p:nvSpPr>
            <p:cNvPr id="108" name="타원 107"/>
            <p:cNvSpPr/>
            <p:nvPr/>
          </p:nvSpPr>
          <p:spPr>
            <a:xfrm flipH="1">
              <a:off x="2072750" y="2431095"/>
              <a:ext cx="656825" cy="6578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3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/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분석요인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endParaRPr>
            </a:p>
            <a:p>
              <a:pPr algn="ctr"/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도출</a:t>
              </a:r>
            </a:p>
          </p:txBody>
        </p:sp>
        <p:sp>
          <p:nvSpPr>
            <p:cNvPr id="109" name="타원 108"/>
            <p:cNvSpPr/>
            <p:nvPr/>
          </p:nvSpPr>
          <p:spPr>
            <a:xfrm flipH="1">
              <a:off x="3171933" y="2436567"/>
              <a:ext cx="656825" cy="6578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3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/>
              <a:r>
                <a:rPr lang="ko-KR" altLang="en-US" sz="9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머신러닝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endParaRPr>
            </a:p>
            <a:p>
              <a:pPr algn="ctr"/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알고리즘 적용</a:t>
              </a:r>
            </a:p>
          </p:txBody>
        </p:sp>
        <p:sp>
          <p:nvSpPr>
            <p:cNvPr id="110" name="타원 109"/>
            <p:cNvSpPr/>
            <p:nvPr/>
          </p:nvSpPr>
          <p:spPr>
            <a:xfrm flipH="1">
              <a:off x="4181437" y="2436567"/>
              <a:ext cx="656825" cy="6578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3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/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분</a:t>
              </a:r>
              <a:r>
                <a:rPr lang="ko-KR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류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endParaRPr>
            </a:p>
            <a:p>
              <a:pPr algn="ctr"/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예측</a:t>
              </a:r>
            </a:p>
          </p:txBody>
        </p:sp>
        <p:sp>
          <p:nvSpPr>
            <p:cNvPr id="117" name="직사각형 116"/>
            <p:cNvSpPr/>
            <p:nvPr/>
          </p:nvSpPr>
          <p:spPr>
            <a:xfrm>
              <a:off x="694824" y="3463540"/>
              <a:ext cx="4574124" cy="1325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18" name="직선 연결선 117"/>
            <p:cNvCxnSpPr/>
            <p:nvPr/>
          </p:nvCxnSpPr>
          <p:spPr bwMode="auto">
            <a:xfrm>
              <a:off x="938174" y="3450362"/>
              <a:ext cx="432219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3">
                  <a:lumMod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9" name="타원 118"/>
            <p:cNvSpPr/>
            <p:nvPr/>
          </p:nvSpPr>
          <p:spPr>
            <a:xfrm flipH="1">
              <a:off x="973566" y="3865693"/>
              <a:ext cx="656825" cy="6578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3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/>
              <a:r>
                <a:rPr lang="ko-KR" altLang="en-US" sz="9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신규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endParaRPr>
            </a:p>
            <a:p>
              <a:pPr algn="ctr"/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데이터</a:t>
              </a:r>
            </a:p>
          </p:txBody>
        </p:sp>
        <p:sp>
          <p:nvSpPr>
            <p:cNvPr id="120" name="타원 119"/>
            <p:cNvSpPr/>
            <p:nvPr/>
          </p:nvSpPr>
          <p:spPr>
            <a:xfrm flipH="1">
              <a:off x="2072750" y="3865693"/>
              <a:ext cx="656825" cy="6578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3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/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분석요인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endParaRPr>
            </a:p>
            <a:p>
              <a:pPr algn="ctr"/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도출</a:t>
              </a:r>
            </a:p>
          </p:txBody>
        </p:sp>
        <p:sp>
          <p:nvSpPr>
            <p:cNvPr id="121" name="타원 120"/>
            <p:cNvSpPr/>
            <p:nvPr/>
          </p:nvSpPr>
          <p:spPr>
            <a:xfrm flipH="1">
              <a:off x="3171578" y="3865693"/>
              <a:ext cx="656825" cy="6578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3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/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분류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endParaRPr>
            </a:p>
            <a:p>
              <a:pPr algn="ctr"/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예측</a:t>
              </a:r>
              <a:endParaRPr lang="en-US" altLang="ko-KR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endParaRPr>
            </a:p>
          </p:txBody>
        </p:sp>
        <p:grpSp>
          <p:nvGrpSpPr>
            <p:cNvPr id="122" name="그룹 121"/>
            <p:cNvGrpSpPr/>
            <p:nvPr/>
          </p:nvGrpSpPr>
          <p:grpSpPr>
            <a:xfrm>
              <a:off x="677664" y="3316647"/>
              <a:ext cx="1337628" cy="375628"/>
              <a:chOff x="541052" y="2017588"/>
              <a:chExt cx="2443448" cy="566002"/>
            </a:xfrm>
          </p:grpSpPr>
          <p:sp>
            <p:nvSpPr>
              <p:cNvPr id="132" name="이등변 삼각형 131"/>
              <p:cNvSpPr/>
              <p:nvPr/>
            </p:nvSpPr>
            <p:spPr>
              <a:xfrm flipV="1">
                <a:off x="1609504" y="2379451"/>
                <a:ext cx="306544" cy="204139"/>
              </a:xfrm>
              <a:prstGeom prst="triangle">
                <a:avLst/>
              </a:prstGeom>
              <a:solidFill>
                <a:srgbClr val="00A1FA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wrap="square" lIns="36000" tIns="36000" rIns="36000" bIns="36000" rtlCol="0" anchor="ctr"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pPr algn="ctr" defTabSz="914400" latinLnBrk="0"/>
                <a:endParaRPr lang="ko-KR" altLang="en-US" sz="1800" kern="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grpSp>
            <p:nvGrpSpPr>
              <p:cNvPr id="133" name="그룹 132"/>
              <p:cNvGrpSpPr/>
              <p:nvPr/>
            </p:nvGrpSpPr>
            <p:grpSpPr>
              <a:xfrm>
                <a:off x="541052" y="2017588"/>
                <a:ext cx="2443448" cy="417386"/>
                <a:chOff x="541052" y="2017588"/>
                <a:chExt cx="2010036" cy="417386"/>
              </a:xfrm>
            </p:grpSpPr>
            <p:sp>
              <p:nvSpPr>
                <p:cNvPr id="134" name="모서리가 둥근 직사각형 133"/>
                <p:cNvSpPr/>
                <p:nvPr/>
              </p:nvSpPr>
              <p:spPr>
                <a:xfrm>
                  <a:off x="541052" y="2036333"/>
                  <a:ext cx="2010036" cy="38527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A1FA"/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wrap="square" lIns="36000" tIns="36000" rIns="36000" bIns="36000" rtlCol="0" anchor="ctr">
                  <a:scene3d>
                    <a:camera prst="orthographicFront"/>
                    <a:lightRig rig="threePt" dir="t"/>
                  </a:scene3d>
                  <a:sp3d>
                    <a:bevelT w="1270" h="1270"/>
                    <a:bevelB w="1270" h="1270"/>
                  </a:sp3d>
                </a:bodyPr>
                <a:lstStyle/>
                <a:p>
                  <a:pPr algn="ctr" defTabSz="914400" latinLnBrk="0"/>
                  <a:endParaRPr lang="ko-KR" altLang="en-US" sz="1800" kern="0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35" name="TextBox 134"/>
                <p:cNvSpPr txBox="1"/>
                <p:nvPr/>
              </p:nvSpPr>
              <p:spPr>
                <a:xfrm>
                  <a:off x="872280" y="2017588"/>
                  <a:ext cx="1347586" cy="417386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spAutoFit/>
                  <a:scene3d>
                    <a:camera prst="orthographicFront"/>
                    <a:lightRig rig="threePt" dir="t"/>
                  </a:scene3d>
                  <a:sp3d>
                    <a:bevelT w="1270" h="1270"/>
                    <a:bevelB w="1270" h="1270"/>
                  </a:sp3d>
                </a:bodyPr>
                <a:lstStyle/>
                <a:p>
                  <a:pPr algn="ctr">
                    <a:buSzPct val="80000"/>
                  </a:pPr>
                  <a:r>
                    <a:rPr lang="en-US" altLang="ko-KR" sz="1200" spc="-30">
                      <a:solidFill>
                        <a:schemeClr val="bg1"/>
                      </a:solidFill>
                      <a:latin typeface="맑은 고딕" panose="020B0503020000020004" pitchFamily="50" charset="-127"/>
                      <a:cs typeface="함초롬돋움" panose="020B0604000101010101" pitchFamily="50" charset="-127"/>
                    </a:rPr>
                    <a:t>Prediction</a:t>
                  </a:r>
                  <a:r>
                    <a:rPr lang="ko-KR" altLang="en-US" sz="1200" spc="-30" smtClean="0">
                      <a:solidFill>
                        <a:schemeClr val="bg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함초롬돋움" panose="020B0604000101010101" pitchFamily="50" charset="-127"/>
                    </a:rPr>
                    <a:t> </a:t>
                  </a:r>
                  <a:endParaRPr lang="ko-KR" altLang="en-US" sz="1200" spc="-30" dirty="0"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함초롬돋움" panose="020B0604000101010101" pitchFamily="50" charset="-127"/>
                  </a:endParaRPr>
                </a:p>
              </p:txBody>
            </p:sp>
          </p:grpSp>
        </p:grpSp>
        <p:cxnSp>
          <p:nvCxnSpPr>
            <p:cNvPr id="123" name="직선 연결선 122"/>
            <p:cNvCxnSpPr>
              <a:stCxn id="108" idx="6"/>
              <a:endCxn id="107" idx="2"/>
            </p:cNvCxnSpPr>
            <p:nvPr/>
          </p:nvCxnSpPr>
          <p:spPr>
            <a:xfrm flipH="1" flipV="1">
              <a:off x="1630391" y="2756442"/>
              <a:ext cx="442359" cy="3569"/>
            </a:xfrm>
            <a:prstGeom prst="line">
              <a:avLst/>
            </a:prstGeom>
            <a:ln w="25400">
              <a:solidFill>
                <a:srgbClr val="0083CB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/>
            <p:cNvCxnSpPr>
              <a:stCxn id="109" idx="6"/>
              <a:endCxn id="108" idx="2"/>
            </p:cNvCxnSpPr>
            <p:nvPr/>
          </p:nvCxnSpPr>
          <p:spPr>
            <a:xfrm flipH="1" flipV="1">
              <a:off x="2729575" y="2760011"/>
              <a:ext cx="442358" cy="5472"/>
            </a:xfrm>
            <a:prstGeom prst="line">
              <a:avLst/>
            </a:prstGeom>
            <a:ln w="25400">
              <a:solidFill>
                <a:srgbClr val="0083CB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직선 연결선 124"/>
            <p:cNvCxnSpPr>
              <a:stCxn id="110" idx="6"/>
            </p:cNvCxnSpPr>
            <p:nvPr/>
          </p:nvCxnSpPr>
          <p:spPr>
            <a:xfrm flipH="1">
              <a:off x="3849011" y="2765483"/>
              <a:ext cx="332426" cy="0"/>
            </a:xfrm>
            <a:prstGeom prst="line">
              <a:avLst/>
            </a:prstGeom>
            <a:ln w="25400">
              <a:solidFill>
                <a:srgbClr val="0083CB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꺾인 연결선 125"/>
            <p:cNvCxnSpPr>
              <a:stCxn id="110" idx="2"/>
              <a:endCxn id="110" idx="0"/>
            </p:cNvCxnSpPr>
            <p:nvPr/>
          </p:nvCxnSpPr>
          <p:spPr bwMode="auto">
            <a:xfrm flipH="1" flipV="1">
              <a:off x="4509849" y="2436567"/>
              <a:ext cx="328413" cy="328916"/>
            </a:xfrm>
            <a:prstGeom prst="bentConnector4">
              <a:avLst>
                <a:gd name="adj1" fmla="val -69607"/>
                <a:gd name="adj2" fmla="val 169501"/>
              </a:avLst>
            </a:prstGeom>
            <a:solidFill>
              <a:schemeClr val="accent1"/>
            </a:solidFill>
            <a:ln w="19050" cap="flat" cmpd="sng" algn="ctr">
              <a:solidFill>
                <a:srgbClr val="0083CB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7" name="직사각형 126"/>
            <p:cNvSpPr/>
            <p:nvPr/>
          </p:nvSpPr>
          <p:spPr>
            <a:xfrm>
              <a:off x="4532031" y="2190798"/>
              <a:ext cx="54102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1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학습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endParaRPr>
            </a:p>
          </p:txBody>
        </p:sp>
        <p:sp>
          <p:nvSpPr>
            <p:cNvPr id="128" name="타원 127"/>
            <p:cNvSpPr/>
            <p:nvPr/>
          </p:nvSpPr>
          <p:spPr>
            <a:xfrm flipH="1">
              <a:off x="4165193" y="3853546"/>
              <a:ext cx="704437" cy="6821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83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/>
              <a:r>
                <a:rPr lang="ko-KR" altLang="en-US" sz="9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함초롬돋움" panose="020B0604000101010101" pitchFamily="50" charset="-127"/>
                </a:rPr>
                <a:t>결과값</a:t>
              </a:r>
            </a:p>
          </p:txBody>
        </p:sp>
        <p:cxnSp>
          <p:nvCxnSpPr>
            <p:cNvPr id="129" name="직선 연결선 128"/>
            <p:cNvCxnSpPr>
              <a:stCxn id="120" idx="6"/>
              <a:endCxn id="119" idx="2"/>
            </p:cNvCxnSpPr>
            <p:nvPr/>
          </p:nvCxnSpPr>
          <p:spPr>
            <a:xfrm flipH="1">
              <a:off x="1630391" y="4194609"/>
              <a:ext cx="442359" cy="0"/>
            </a:xfrm>
            <a:prstGeom prst="line">
              <a:avLst/>
            </a:prstGeom>
            <a:ln w="25400">
              <a:solidFill>
                <a:srgbClr val="0083CB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직선 연결선 129"/>
            <p:cNvCxnSpPr>
              <a:stCxn id="121" idx="6"/>
              <a:endCxn id="120" idx="2"/>
            </p:cNvCxnSpPr>
            <p:nvPr/>
          </p:nvCxnSpPr>
          <p:spPr>
            <a:xfrm flipH="1">
              <a:off x="2729575" y="4194609"/>
              <a:ext cx="442003" cy="0"/>
            </a:xfrm>
            <a:prstGeom prst="line">
              <a:avLst/>
            </a:prstGeom>
            <a:ln w="25400">
              <a:solidFill>
                <a:srgbClr val="0083CB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직선 연결선 130"/>
            <p:cNvCxnSpPr>
              <a:stCxn id="128" idx="6"/>
              <a:endCxn id="121" idx="2"/>
            </p:cNvCxnSpPr>
            <p:nvPr/>
          </p:nvCxnSpPr>
          <p:spPr>
            <a:xfrm flipH="1">
              <a:off x="3828403" y="4194608"/>
              <a:ext cx="336790" cy="1"/>
            </a:xfrm>
            <a:prstGeom prst="line">
              <a:avLst/>
            </a:prstGeom>
            <a:ln w="25400">
              <a:solidFill>
                <a:srgbClr val="0083CB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양쪽 모서리가 둥근 사각형 139"/>
          <p:cNvSpPr/>
          <p:nvPr/>
        </p:nvSpPr>
        <p:spPr>
          <a:xfrm>
            <a:off x="366142" y="2198220"/>
            <a:ext cx="1752767" cy="378857"/>
          </a:xfrm>
          <a:prstGeom prst="round2SameRect">
            <a:avLst/>
          </a:prstGeom>
          <a:solidFill>
            <a:schemeClr val="tx1">
              <a:lumMod val="65000"/>
              <a:lumOff val="3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wrap="square" lIns="36000" tIns="36000" rIns="36000" bIns="36000" rtlCol="0" anchor="ctr"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 defTabSz="914400" latinLnBrk="0">
              <a:defRPr/>
            </a:pPr>
            <a:endParaRPr lang="ko-KR" altLang="en-US" sz="1300" kern="0" dirty="0" smtClea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27155" y="2272551"/>
            <a:ext cx="1229825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 fontAlgn="base">
              <a:spcBef>
                <a:spcPct val="0"/>
              </a:spcBef>
              <a:buSzPct val="80000"/>
            </a:pPr>
            <a:r>
              <a:rPr lang="ko-KR" altLang="en-US" sz="1400" b="1" spc="-30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머신러닝개념도</a:t>
            </a:r>
            <a:endParaRPr lang="ko-KR" altLang="en-US" sz="1400" b="1" spc="-30" dirty="0" smtClean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42" name="직사각형 141"/>
          <p:cNvSpPr/>
          <p:nvPr/>
        </p:nvSpPr>
        <p:spPr>
          <a:xfrm>
            <a:off x="4610648" y="3552638"/>
            <a:ext cx="5410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1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진화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 panose="020B0604000101010101" pitchFamily="50" charset="-127"/>
            </a:endParaRPr>
          </a:p>
        </p:txBody>
      </p:sp>
      <p:cxnSp>
        <p:nvCxnSpPr>
          <p:cNvPr id="143" name="꺾인 연결선 142"/>
          <p:cNvCxnSpPr/>
          <p:nvPr/>
        </p:nvCxnSpPr>
        <p:spPr bwMode="auto">
          <a:xfrm rot="5400000">
            <a:off x="3506283" y="3681789"/>
            <a:ext cx="771294" cy="1009859"/>
          </a:xfrm>
          <a:prstGeom prst="bentConnector3">
            <a:avLst>
              <a:gd name="adj1" fmla="val 68969"/>
            </a:avLst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44" name="그룹 143"/>
          <p:cNvGrpSpPr/>
          <p:nvPr/>
        </p:nvGrpSpPr>
        <p:grpSpPr>
          <a:xfrm>
            <a:off x="5801370" y="1916832"/>
            <a:ext cx="3786998" cy="2234364"/>
            <a:chOff x="5801370" y="1561070"/>
            <a:chExt cx="3786998" cy="2234364"/>
          </a:xfrm>
        </p:grpSpPr>
        <p:grpSp>
          <p:nvGrpSpPr>
            <p:cNvPr id="145" name="그룹 144"/>
            <p:cNvGrpSpPr/>
            <p:nvPr/>
          </p:nvGrpSpPr>
          <p:grpSpPr>
            <a:xfrm>
              <a:off x="5937690" y="1897866"/>
              <a:ext cx="3428718" cy="1897568"/>
              <a:chOff x="5610262" y="2122917"/>
              <a:chExt cx="3917762" cy="2483799"/>
            </a:xfrm>
          </p:grpSpPr>
          <p:sp>
            <p:nvSpPr>
              <p:cNvPr id="148" name="직사각형 147"/>
              <p:cNvSpPr/>
              <p:nvPr/>
            </p:nvSpPr>
            <p:spPr>
              <a:xfrm>
                <a:off x="5610262" y="2134831"/>
                <a:ext cx="3917762" cy="2471885"/>
              </a:xfrm>
              <a:prstGeom prst="rect">
                <a:avLst/>
              </a:prstGeom>
              <a:gradFill>
                <a:gsLst>
                  <a:gs pos="0">
                    <a:sysClr val="window" lastClr="FFFFFF">
                      <a:lumMod val="95000"/>
                    </a:sysClr>
                  </a:gs>
                  <a:gs pos="50000">
                    <a:sysClr val="window" lastClr="FFFFFF"/>
                  </a:gs>
                  <a:gs pos="100000">
                    <a:sysClr val="window" lastClr="FFFFFF">
                      <a:lumMod val="95000"/>
                    </a:sysClr>
                  </a:gs>
                </a:gsLst>
                <a:lin ang="9000000" scaled="0"/>
              </a:gradFill>
              <a:ln w="31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wrap="none" lIns="35994" tIns="35994" rIns="35994" bIns="35994" rtlCol="0" anchor="ctr"/>
              <a:lstStyle/>
              <a:p>
                <a:pPr marL="285693" marR="0" lvl="0" indent="-285693" defTabSz="1043056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altLang="ko-KR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  <p:pic>
            <p:nvPicPr>
              <p:cNvPr id="149" name="Picture 2" descr="http://image.itdonga.com/files/2016/02/18/a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0" b="95752" l="7250" r="9512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0420" y="2122917"/>
                <a:ext cx="2454691" cy="1733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0" name="타원 149"/>
              <p:cNvSpPr/>
              <p:nvPr/>
            </p:nvSpPr>
            <p:spPr>
              <a:xfrm flipH="1">
                <a:off x="5804786" y="2915763"/>
                <a:ext cx="656825" cy="657832"/>
              </a:xfrm>
              <a:prstGeom prst="ellipse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83CB"/>
                </a:solidFill>
                <a:prstDash val="solid"/>
              </a:ln>
              <a:effectLst/>
            </p:spPr>
            <p:txBody>
              <a:bodyPr wrap="square" lIns="0" tIns="0" rIns="0" bIns="0" rtlCol="0" anchor="ctr"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pPr marL="0" marR="0" lvl="0" indent="0" algn="ctr" defTabSz="104305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함초롬돋움" panose="020B0604000101010101" pitchFamily="50" charset="-127"/>
                  </a:rPr>
                  <a:t>추론</a:t>
                </a:r>
                <a:endParaRPr kumimoji="0" lang="en-US" altLang="ko-KR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함초롬돋움" panose="020B0604000101010101" pitchFamily="50" charset="-127"/>
                </a:endParaRPr>
              </a:p>
              <a:p>
                <a:pPr marL="0" marR="0" lvl="0" indent="0" algn="ctr" defTabSz="104305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함초롬돋움" panose="020B0604000101010101" pitchFamily="50" charset="-127"/>
                  </a:rPr>
                  <a:t>능력</a:t>
                </a:r>
                <a:endParaRPr kumimoji="0" lang="ko-KR" alt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함초롬돋움" panose="020B0604000101010101" pitchFamily="50" charset="-127"/>
                </a:endParaRPr>
              </a:p>
            </p:txBody>
          </p:sp>
          <p:sp>
            <p:nvSpPr>
              <p:cNvPr id="151" name="타원 150"/>
              <p:cNvSpPr/>
              <p:nvPr/>
            </p:nvSpPr>
            <p:spPr>
              <a:xfrm flipH="1">
                <a:off x="8680824" y="2875395"/>
                <a:ext cx="656825" cy="657832"/>
              </a:xfrm>
              <a:prstGeom prst="ellipse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83CB"/>
                </a:solidFill>
                <a:prstDash val="solid"/>
              </a:ln>
              <a:effectLst/>
            </p:spPr>
            <p:txBody>
              <a:bodyPr wrap="square" lIns="0" tIns="0" rIns="0" bIns="0" rtlCol="0" anchor="ctr"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pPr marL="0" marR="0" lvl="0" indent="0" algn="ctr" defTabSz="104305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함초롬돋움" panose="020B0604000101010101" pitchFamily="50" charset="-127"/>
                  </a:rPr>
                  <a:t>자연</a:t>
                </a:r>
                <a:endParaRPr kumimoji="0" lang="en-US" altLang="ko-KR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함초롬돋움" panose="020B0604000101010101" pitchFamily="50" charset="-127"/>
                </a:endParaRPr>
              </a:p>
              <a:p>
                <a:pPr marL="0" marR="0" lvl="0" indent="0" algn="ctr" defTabSz="104305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함초롬돋움" panose="020B0604000101010101" pitchFamily="50" charset="-127"/>
                  </a:rPr>
                  <a:t>언어</a:t>
                </a:r>
                <a:endParaRPr kumimoji="0" lang="en-US" altLang="ko-KR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함초롬돋움" panose="020B0604000101010101" pitchFamily="50" charset="-127"/>
                </a:endParaRPr>
              </a:p>
              <a:p>
                <a:pPr marL="0" marR="0" lvl="0" indent="0" algn="ctr" defTabSz="104305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함초롬돋움" panose="020B0604000101010101" pitchFamily="50" charset="-127"/>
                  </a:rPr>
                  <a:t>이해</a:t>
                </a:r>
                <a:endParaRPr kumimoji="0" lang="ko-KR" alt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함초롬돋움" panose="020B0604000101010101" pitchFamily="50" charset="-127"/>
                </a:endParaRPr>
              </a:p>
            </p:txBody>
          </p:sp>
          <p:sp>
            <p:nvSpPr>
              <p:cNvPr id="152" name="타원 151"/>
              <p:cNvSpPr/>
              <p:nvPr/>
            </p:nvSpPr>
            <p:spPr>
              <a:xfrm flipH="1">
                <a:off x="7264899" y="3825181"/>
                <a:ext cx="656825" cy="657832"/>
              </a:xfrm>
              <a:prstGeom prst="ellipse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0083CB"/>
                </a:solidFill>
                <a:prstDash val="solid"/>
              </a:ln>
              <a:effectLst/>
            </p:spPr>
            <p:txBody>
              <a:bodyPr wrap="square" lIns="0" tIns="0" rIns="0" bIns="0" rtlCol="0" anchor="ctr">
                <a:scene3d>
                  <a:camera prst="orthographicFront"/>
                  <a:lightRig rig="threePt" dir="t"/>
                </a:scene3d>
                <a:sp3d>
                  <a:bevelT w="1270" h="1270"/>
                  <a:bevelB w="1270" h="1270"/>
                </a:sp3d>
              </a:bodyPr>
              <a:lstStyle/>
              <a:p>
                <a:pPr marL="0" marR="0" lvl="0" indent="0" algn="ctr" defTabSz="104305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함초롬돋움" panose="020B0604000101010101" pitchFamily="50" charset="-127"/>
                  </a:rPr>
                  <a:t>학습</a:t>
                </a:r>
                <a:endParaRPr kumimoji="0" lang="en-US" altLang="ko-KR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함초롬돋움" panose="020B0604000101010101" pitchFamily="50" charset="-127"/>
                </a:endParaRPr>
              </a:p>
              <a:p>
                <a:pPr marL="0" marR="0" lvl="0" indent="0" algn="ctr" defTabSz="104305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50" charset="-127"/>
                    <a:cs typeface="함초롬돋움" panose="020B0604000101010101" pitchFamily="50" charset="-127"/>
                  </a:rPr>
                  <a:t>능력</a:t>
                </a:r>
                <a:endParaRPr kumimoji="0" lang="ko-KR" alt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함초롬돋움" panose="020B0604000101010101" pitchFamily="50" charset="-127"/>
                </a:endParaRPr>
              </a:p>
            </p:txBody>
          </p:sp>
          <p:cxnSp>
            <p:nvCxnSpPr>
              <p:cNvPr id="153" name="직선 화살표 연결선 152"/>
              <p:cNvCxnSpPr>
                <a:endCxn id="150" idx="2"/>
              </p:cNvCxnSpPr>
              <p:nvPr/>
            </p:nvCxnSpPr>
            <p:spPr bwMode="auto">
              <a:xfrm flipH="1">
                <a:off x="6461611" y="3204311"/>
                <a:ext cx="288708" cy="40368"/>
              </a:xfrm>
              <a:prstGeom prst="straightConnector1">
                <a:avLst/>
              </a:prstGeom>
              <a:solidFill>
                <a:srgbClr val="4F81BD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4" name="직선 화살표 연결선 153"/>
              <p:cNvCxnSpPr>
                <a:endCxn id="152" idx="0"/>
              </p:cNvCxnSpPr>
              <p:nvPr/>
            </p:nvCxnSpPr>
            <p:spPr bwMode="auto">
              <a:xfrm>
                <a:off x="7593311" y="3506257"/>
                <a:ext cx="0" cy="318924"/>
              </a:xfrm>
              <a:prstGeom prst="straightConnector1">
                <a:avLst/>
              </a:prstGeom>
              <a:solidFill>
                <a:srgbClr val="4F81BD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5" name="직선 화살표 연결선 154"/>
              <p:cNvCxnSpPr>
                <a:endCxn id="151" idx="7"/>
              </p:cNvCxnSpPr>
              <p:nvPr/>
            </p:nvCxnSpPr>
            <p:spPr bwMode="auto">
              <a:xfrm>
                <a:off x="8432471" y="2875395"/>
                <a:ext cx="344543" cy="96337"/>
              </a:xfrm>
              <a:prstGeom prst="straightConnector1">
                <a:avLst/>
              </a:prstGeom>
              <a:solidFill>
                <a:srgbClr val="4F81BD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146" name="직사각형 145"/>
            <p:cNvSpPr/>
            <p:nvPr/>
          </p:nvSpPr>
          <p:spPr>
            <a:xfrm>
              <a:off x="5801370" y="1561070"/>
              <a:ext cx="3786998" cy="355081"/>
            </a:xfrm>
            <a:prstGeom prst="rect">
              <a:avLst/>
            </a:prstGeom>
            <a:solidFill>
              <a:srgbClr val="00A1F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0" cap="none" spc="5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함초롬돋움" panose="020B0604000101010101" pitchFamily="50" charset="-127"/>
                </a:rPr>
                <a:t>인공지능</a:t>
              </a:r>
              <a:r>
                <a:rPr kumimoji="0" lang="en-US" altLang="ko-KR" sz="1600" b="0" i="0" u="none" strike="noStrike" kern="0" cap="none" spc="5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함초롬돋움" panose="020B0604000101010101" pitchFamily="50" charset="-127"/>
                </a:rPr>
                <a:t>(AI)</a:t>
              </a:r>
              <a:endParaRPr kumimoji="0" lang="ko-KR" altLang="en-US" sz="1600" b="0" i="0" u="none" strike="noStrike" kern="0" cap="none" spc="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함초롬돋움" panose="020B0604000101010101" pitchFamily="50" charset="-127"/>
              </a:endParaRPr>
            </a:p>
          </p:txBody>
        </p:sp>
        <p:sp>
          <p:nvSpPr>
            <p:cNvPr id="147" name="이등변 삼각형 146"/>
            <p:cNvSpPr/>
            <p:nvPr/>
          </p:nvSpPr>
          <p:spPr>
            <a:xfrm rot="10800000" flipH="1">
              <a:off x="9384656" y="1915591"/>
              <a:ext cx="203712" cy="169512"/>
            </a:xfrm>
            <a:prstGeom prst="triangle">
              <a:avLst>
                <a:gd name="adj" fmla="val 0"/>
              </a:avLst>
            </a:prstGeom>
            <a:solidFill>
              <a:srgbClr val="002D4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04305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80000"/>
                <a:buFontTx/>
                <a:buNone/>
                <a:tabLst/>
                <a:defRPr/>
              </a:pPr>
              <a:endParaRPr kumimoji="0" lang="ko-KR" alt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005753" y="606993"/>
            <a:ext cx="784299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+mn-ea"/>
                <a:ea typeface="+mn-ea"/>
              </a:rPr>
              <a:t>해외 </a:t>
            </a:r>
            <a:r>
              <a:rPr lang="ko-KR" altLang="en-US" sz="27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+mn-ea"/>
                <a:ea typeface="+mn-ea"/>
              </a:rPr>
              <a:t>머신러닝</a:t>
            </a:r>
            <a:r>
              <a:rPr lang="ko-KR" altLang="en-US" sz="27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+mn-ea"/>
                <a:ea typeface="+mn-ea"/>
              </a:rPr>
              <a:t> 응용서비스 시장 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+mn-ea"/>
              <a:ea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Ⅰ</a:t>
            </a:r>
            <a:endParaRPr lang="ko-KR" altLang="en-US" b="1" dirty="0"/>
          </a:p>
        </p:txBody>
      </p:sp>
      <p:sp>
        <p:nvSpPr>
          <p:cNvPr id="87" name="직사각형 86"/>
          <p:cNvSpPr/>
          <p:nvPr/>
        </p:nvSpPr>
        <p:spPr>
          <a:xfrm>
            <a:off x="232003" y="296273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err="1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머신러닝</a:t>
            </a: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 동향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4" name="그림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528" y="2907079"/>
            <a:ext cx="6429129" cy="3889623"/>
          </a:xfrm>
          <a:prstGeom prst="rect">
            <a:avLst/>
          </a:prstGeom>
        </p:spPr>
      </p:pic>
      <p:pic>
        <p:nvPicPr>
          <p:cNvPr id="65" name="그림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528" y="1842443"/>
            <a:ext cx="6429129" cy="1108838"/>
          </a:xfrm>
          <a:prstGeom prst="rect">
            <a:avLst/>
          </a:prstGeom>
        </p:spPr>
      </p:pic>
      <p:grpSp>
        <p:nvGrpSpPr>
          <p:cNvPr id="66" name="그룹 65"/>
          <p:cNvGrpSpPr/>
          <p:nvPr/>
        </p:nvGrpSpPr>
        <p:grpSpPr>
          <a:xfrm>
            <a:off x="2503934" y="1307624"/>
            <a:ext cx="5136951" cy="465192"/>
            <a:chOff x="5542648" y="4144531"/>
            <a:chExt cx="4159399" cy="465192"/>
          </a:xfrm>
        </p:grpSpPr>
        <p:sp>
          <p:nvSpPr>
            <p:cNvPr id="67" name="TextBox 66"/>
            <p:cNvSpPr txBox="1"/>
            <p:nvPr/>
          </p:nvSpPr>
          <p:spPr>
            <a:xfrm flipH="1">
              <a:off x="5696817" y="4144531"/>
              <a:ext cx="4005230" cy="46519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marL="0" lvl="1" indent="-162353" latinLnBrk="0">
                <a:lnSpc>
                  <a:spcPct val="110000"/>
                </a:lnSpc>
                <a:buClr>
                  <a:srgbClr val="3271AA"/>
                </a:buClr>
                <a:buSzPct val="140000"/>
                <a:tabLst>
                  <a:tab pos="5067112" algn="l"/>
                </a:tabLst>
                <a:defRPr/>
              </a:pPr>
              <a:r>
                <a:rPr lang="ko-KR" altLang="en-US" sz="16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응용영역별 전 세계 인공지능 매출액 전망     </a:t>
              </a:r>
              <a:r>
                <a:rPr lang="en-US" altLang="ko-KR" sz="12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(</a:t>
              </a:r>
              <a:r>
                <a:rPr lang="ko-KR" altLang="en-US" sz="12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단위</a:t>
              </a:r>
              <a:r>
                <a:rPr lang="en-US" altLang="ko-KR" sz="12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: </a:t>
              </a:r>
              <a:r>
                <a:rPr lang="ko-KR" altLang="en-US" sz="12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백만달러</a:t>
              </a:r>
              <a:r>
                <a:rPr lang="en-US" altLang="ko-KR" sz="12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)</a:t>
              </a:r>
              <a:endPara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  <a:sym typeface="Monotype Sorts" pitchFamily="2" charset="2"/>
              </a:endParaRPr>
            </a:p>
          </p:txBody>
        </p:sp>
        <p:pic>
          <p:nvPicPr>
            <p:cNvPr id="68" name="그림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648" y="4298113"/>
              <a:ext cx="138990" cy="138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180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4"/>
          <p:cNvSpPr>
            <a:spLocks noChangeArrowheads="1"/>
          </p:cNvSpPr>
          <p:nvPr/>
        </p:nvSpPr>
        <p:spPr bwMode="auto">
          <a:xfrm>
            <a:off x="2005754" y="606993"/>
            <a:ext cx="59707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글로벌</a:t>
            </a:r>
            <a:r>
              <a:rPr lang="en-US" altLang="ko-KR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 </a:t>
            </a:r>
            <a:r>
              <a:rPr lang="ko-KR" altLang="en-US" sz="27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주요 기업의 머신러닝 동향</a:t>
            </a:r>
            <a:r>
              <a:rPr lang="en-US" altLang="ko-KR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(1/3)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58" y="1916832"/>
            <a:ext cx="3456806" cy="2180018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 bwMode="auto">
          <a:xfrm flipH="1">
            <a:off x="4880197" y="1943516"/>
            <a:ext cx="4680520" cy="1969770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Google Now on Tap</a:t>
            </a: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텍스트와 이미지 인식을 이용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사용자가 </a:t>
            </a:r>
            <a:r>
              <a:rPr kumimoji="1" lang="ko-KR" altLang="en-US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앱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내에서 무엇을 하는지 이해하고 제안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친구로부터 영화에 관해 이야기하는 </a:t>
            </a:r>
            <a:r>
              <a:rPr kumimoji="1" lang="ko-KR" altLang="en-US" sz="1600" kern="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이메일을</a:t>
            </a:r>
            <a:r>
              <a:rPr kumimoji="1" lang="ko-KR" altLang="en-US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받았을 때 </a:t>
            </a:r>
            <a:r>
              <a:rPr kumimoji="1" lang="ko-KR" altLang="en-US" sz="1600" kern="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나우</a:t>
            </a:r>
            <a:r>
              <a:rPr kumimoji="1" lang="ko-KR" altLang="en-US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온 탭을 누르면</a:t>
            </a:r>
            <a:r>
              <a:rPr kumimoji="1" lang="en-US" altLang="ko-KR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해당 영화의 평점</a:t>
            </a:r>
            <a:r>
              <a:rPr kumimoji="1" lang="en-US" altLang="ko-KR" sz="16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예고편 동영상 링크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916321" y="1412776"/>
            <a:ext cx="2433691" cy="356087"/>
            <a:chOff x="489741" y="3743011"/>
            <a:chExt cx="1890838" cy="771177"/>
          </a:xfrm>
        </p:grpSpPr>
        <p:sp>
          <p:nvSpPr>
            <p:cNvPr id="17" name="양쪽 모서리가 잘린 사각형 16"/>
            <p:cNvSpPr/>
            <p:nvPr/>
          </p:nvSpPr>
          <p:spPr>
            <a:xfrm flipV="1">
              <a:off x="489741" y="3743011"/>
              <a:ext cx="1890838" cy="771177"/>
            </a:xfrm>
            <a:prstGeom prst="snip2SameRect">
              <a:avLst>
                <a:gd name="adj1" fmla="val 0"/>
                <a:gd name="adj2" fmla="val 0"/>
              </a:avLst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5400">
              <a:solidFill>
                <a:srgbClr val="2F99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2000" b="1">
                <a:ln>
                  <a:solidFill>
                    <a:srgbClr val="777777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18" name="TextBox 98"/>
            <p:cNvSpPr txBox="1">
              <a:spLocks noChangeArrowheads="1"/>
            </p:cNvSpPr>
            <p:nvPr/>
          </p:nvSpPr>
          <p:spPr bwMode="auto">
            <a:xfrm>
              <a:off x="666970" y="3828653"/>
              <a:ext cx="1536384" cy="599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lvl="1" indent="-142851" algn="ctr" eaLnBrk="1" latinLnBrk="0" hangingPunct="1">
                <a:buClr>
                  <a:sysClr val="windowText" lastClr="000000"/>
                </a:buClr>
                <a:tabLst>
                  <a:tab pos="5647386" algn="l"/>
                </a:tabLst>
                <a:defRPr/>
              </a:pPr>
              <a:r>
                <a:rPr lang="en-US" altLang="ko-KR" b="1" dirty="0" smtClean="0">
                  <a:ln>
                    <a:solidFill>
                      <a:srgbClr val="777777">
                        <a:alpha val="0"/>
                      </a:srgbClr>
                    </a:solidFill>
                  </a:ln>
                  <a:solidFill>
                    <a:srgbClr val="4D4D4D"/>
                  </a:solidFill>
                  <a:latin typeface="Rix정고딕 M" panose="02020603020101020101" pitchFamily="18" charset="-127"/>
                  <a:ea typeface="Rix정고딕 M" panose="02020603020101020101" pitchFamily="18" charset="-127"/>
                </a:rPr>
                <a:t>Google</a:t>
              </a:r>
              <a:endParaRPr lang="en-US" altLang="ko-KR" b="1" baseline="30000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21" y="5172239"/>
            <a:ext cx="2609356" cy="1362084"/>
          </a:xfrm>
          <a:prstGeom prst="rect">
            <a:avLst/>
          </a:prstGeom>
        </p:spPr>
      </p:pic>
      <p:grpSp>
        <p:nvGrpSpPr>
          <p:cNvPr id="22" name="그룹 21"/>
          <p:cNvGrpSpPr/>
          <p:nvPr/>
        </p:nvGrpSpPr>
        <p:grpSpPr>
          <a:xfrm>
            <a:off x="916321" y="4456501"/>
            <a:ext cx="2433691" cy="356087"/>
            <a:chOff x="489741" y="3743011"/>
            <a:chExt cx="1890838" cy="771177"/>
          </a:xfrm>
        </p:grpSpPr>
        <p:sp>
          <p:nvSpPr>
            <p:cNvPr id="23" name="양쪽 모서리가 잘린 사각형 22"/>
            <p:cNvSpPr/>
            <p:nvPr/>
          </p:nvSpPr>
          <p:spPr>
            <a:xfrm flipV="1">
              <a:off x="489741" y="3743011"/>
              <a:ext cx="1890838" cy="771177"/>
            </a:xfrm>
            <a:prstGeom prst="snip2SameRect">
              <a:avLst>
                <a:gd name="adj1" fmla="val 0"/>
                <a:gd name="adj2" fmla="val 0"/>
              </a:avLst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5400">
              <a:solidFill>
                <a:srgbClr val="2F99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2000" b="1">
                <a:ln>
                  <a:solidFill>
                    <a:srgbClr val="777777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24" name="TextBox 98"/>
            <p:cNvSpPr txBox="1">
              <a:spLocks noChangeArrowheads="1"/>
            </p:cNvSpPr>
            <p:nvPr/>
          </p:nvSpPr>
          <p:spPr bwMode="auto">
            <a:xfrm>
              <a:off x="666970" y="3828653"/>
              <a:ext cx="1536384" cy="599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lvl="1" indent="-142851" algn="ctr" eaLnBrk="1" latinLnBrk="0" hangingPunct="1">
                <a:buClr>
                  <a:sysClr val="windowText" lastClr="000000"/>
                </a:buClr>
                <a:tabLst>
                  <a:tab pos="5647386" algn="l"/>
                </a:tabLst>
                <a:defRPr/>
              </a:pPr>
              <a:r>
                <a:rPr lang="en-US" altLang="ko-KR" b="1" dirty="0" smtClean="0">
                  <a:ln>
                    <a:solidFill>
                      <a:srgbClr val="777777">
                        <a:alpha val="0"/>
                      </a:srgbClr>
                    </a:solidFill>
                  </a:ln>
                  <a:solidFill>
                    <a:srgbClr val="4D4D4D"/>
                  </a:solidFill>
                  <a:latin typeface="Rix정고딕 M" panose="02020603020101020101" pitchFamily="18" charset="-127"/>
                  <a:ea typeface="Rix정고딕 M" panose="02020603020101020101" pitchFamily="18" charset="-127"/>
                </a:rPr>
                <a:t>Facebook</a:t>
              </a:r>
              <a:endParaRPr lang="en-US" altLang="ko-KR" b="1" baseline="30000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endParaRPr>
            </a:p>
          </p:txBody>
        </p:sp>
      </p:grpSp>
      <p:sp>
        <p:nvSpPr>
          <p:cNvPr id="25" name="직사각형 24"/>
          <p:cNvSpPr/>
          <p:nvPr/>
        </p:nvSpPr>
        <p:spPr bwMode="auto">
          <a:xfrm flipH="1">
            <a:off x="4088110" y="4834311"/>
            <a:ext cx="4680520" cy="1231106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Google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의 </a:t>
            </a:r>
            <a:r>
              <a:rPr kumimoji="1" lang="en-US" altLang="ko-KR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TensorFlow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와 같은 플랫폼을 공개하고 발표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머신러닝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개발환경인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torch,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머신러닝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HW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인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big sur</a:t>
            </a: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대화형 인공지능 플랫폼인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Messenger Platform with </a:t>
            </a:r>
            <a:r>
              <a:rPr kumimoji="1" lang="en-US" altLang="ko-KR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chatbot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Ⅰ</a:t>
            </a:r>
            <a:endParaRPr lang="ko-KR" altLang="en-US" b="1" dirty="0"/>
          </a:p>
        </p:txBody>
      </p:sp>
      <p:sp>
        <p:nvSpPr>
          <p:cNvPr id="19" name="직사각형 18"/>
          <p:cNvSpPr/>
          <p:nvPr/>
        </p:nvSpPr>
        <p:spPr>
          <a:xfrm>
            <a:off x="232003" y="296273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err="1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머신러닝</a:t>
            </a: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 동향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6852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4"/>
          <p:cNvSpPr>
            <a:spLocks noChangeArrowheads="1"/>
          </p:cNvSpPr>
          <p:nvPr/>
        </p:nvSpPr>
        <p:spPr bwMode="auto">
          <a:xfrm>
            <a:off x="2005754" y="606993"/>
            <a:ext cx="561074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글로벌</a:t>
            </a:r>
            <a:r>
              <a:rPr lang="en-US" altLang="ko-KR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 </a:t>
            </a:r>
            <a:r>
              <a:rPr lang="ko-KR" altLang="en-US" sz="27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주요 기업의 머신러닝 동향</a:t>
            </a:r>
            <a:r>
              <a:rPr lang="en-US" altLang="ko-KR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(2/3)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 bwMode="auto">
          <a:xfrm flipH="1">
            <a:off x="199678" y="4293096"/>
            <a:ext cx="4680520" cy="1477328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Watson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으로 인지 비즈니스 주도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법률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의학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로봇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(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소프트뱅크의 페퍼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),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금융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교육 다방면으로 적용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6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1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년여에 걸친 한국어 학습이 </a:t>
            </a:r>
            <a:r>
              <a:rPr kumimoji="1" lang="ko-KR" altLang="en-US" sz="16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올해 하반기에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완료</a:t>
            </a:r>
            <a:endParaRPr kumimoji="1" lang="en-US" altLang="ko-KR" sz="16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916321" y="1412776"/>
            <a:ext cx="2433691" cy="356087"/>
            <a:chOff x="489741" y="3743011"/>
            <a:chExt cx="1890838" cy="771177"/>
          </a:xfrm>
        </p:grpSpPr>
        <p:sp>
          <p:nvSpPr>
            <p:cNvPr id="17" name="양쪽 모서리가 잘린 사각형 16"/>
            <p:cNvSpPr/>
            <p:nvPr/>
          </p:nvSpPr>
          <p:spPr>
            <a:xfrm flipV="1">
              <a:off x="489741" y="3743011"/>
              <a:ext cx="1890838" cy="771177"/>
            </a:xfrm>
            <a:prstGeom prst="snip2SameRect">
              <a:avLst>
                <a:gd name="adj1" fmla="val 0"/>
                <a:gd name="adj2" fmla="val 0"/>
              </a:avLst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5400">
              <a:solidFill>
                <a:srgbClr val="2F99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2000" b="1">
                <a:ln>
                  <a:solidFill>
                    <a:srgbClr val="777777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18" name="TextBox 98"/>
            <p:cNvSpPr txBox="1">
              <a:spLocks noChangeArrowheads="1"/>
            </p:cNvSpPr>
            <p:nvPr/>
          </p:nvSpPr>
          <p:spPr bwMode="auto">
            <a:xfrm>
              <a:off x="666970" y="3828653"/>
              <a:ext cx="1536384" cy="599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lvl="1" indent="-142851" algn="ctr" eaLnBrk="1" latinLnBrk="0" hangingPunct="1">
                <a:buClr>
                  <a:sysClr val="windowText" lastClr="000000"/>
                </a:buClr>
                <a:tabLst>
                  <a:tab pos="5647386" algn="l"/>
                </a:tabLst>
                <a:defRPr/>
              </a:pPr>
              <a:r>
                <a:rPr lang="en-US" altLang="ko-KR" b="1" dirty="0" smtClean="0">
                  <a:ln>
                    <a:solidFill>
                      <a:srgbClr val="777777">
                        <a:alpha val="0"/>
                      </a:srgbClr>
                    </a:solidFill>
                  </a:ln>
                  <a:solidFill>
                    <a:srgbClr val="4D4D4D"/>
                  </a:solidFill>
                  <a:latin typeface="Rix정고딕 M" panose="02020603020101020101" pitchFamily="18" charset="-127"/>
                  <a:ea typeface="Rix정고딕 M" panose="02020603020101020101" pitchFamily="18" charset="-127"/>
                </a:rPr>
                <a:t>IBM</a:t>
              </a:r>
              <a:endParaRPr lang="en-US" altLang="ko-KR" b="1" baseline="30000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5936163" y="1452321"/>
            <a:ext cx="2433691" cy="356087"/>
            <a:chOff x="489741" y="3743011"/>
            <a:chExt cx="1890838" cy="771177"/>
          </a:xfrm>
        </p:grpSpPr>
        <p:sp>
          <p:nvSpPr>
            <p:cNvPr id="23" name="양쪽 모서리가 잘린 사각형 22"/>
            <p:cNvSpPr/>
            <p:nvPr/>
          </p:nvSpPr>
          <p:spPr>
            <a:xfrm flipV="1">
              <a:off x="489741" y="3743011"/>
              <a:ext cx="1890838" cy="771177"/>
            </a:xfrm>
            <a:prstGeom prst="snip2SameRect">
              <a:avLst>
                <a:gd name="adj1" fmla="val 0"/>
                <a:gd name="adj2" fmla="val 0"/>
              </a:avLst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5400">
              <a:solidFill>
                <a:srgbClr val="2F99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2000" b="1">
                <a:ln>
                  <a:solidFill>
                    <a:srgbClr val="777777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24" name="TextBox 98"/>
            <p:cNvSpPr txBox="1">
              <a:spLocks noChangeArrowheads="1"/>
            </p:cNvSpPr>
            <p:nvPr/>
          </p:nvSpPr>
          <p:spPr bwMode="auto">
            <a:xfrm>
              <a:off x="666970" y="3828653"/>
              <a:ext cx="1536384" cy="599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lvl="1" indent="-142851" algn="ctr" eaLnBrk="1" latinLnBrk="0" hangingPunct="1">
                <a:buClr>
                  <a:sysClr val="windowText" lastClr="000000"/>
                </a:buClr>
                <a:tabLst>
                  <a:tab pos="5647386" algn="l"/>
                </a:tabLst>
                <a:defRPr/>
              </a:pPr>
              <a:r>
                <a:rPr lang="en-US" altLang="ko-KR" b="1" dirty="0" smtClean="0">
                  <a:ln>
                    <a:solidFill>
                      <a:srgbClr val="777777">
                        <a:alpha val="0"/>
                      </a:srgbClr>
                    </a:solidFill>
                  </a:ln>
                  <a:solidFill>
                    <a:srgbClr val="4D4D4D"/>
                  </a:solidFill>
                  <a:latin typeface="Rix정고딕 M" panose="02020603020101020101" pitchFamily="18" charset="-127"/>
                  <a:ea typeface="Rix정고딕 M" panose="02020603020101020101" pitchFamily="18" charset="-127"/>
                </a:rPr>
                <a:t>Amazon</a:t>
              </a:r>
              <a:endParaRPr lang="en-US" altLang="ko-KR" b="1" baseline="30000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endParaRPr>
            </a:p>
          </p:txBody>
        </p:sp>
      </p:grpSp>
      <p:sp>
        <p:nvSpPr>
          <p:cNvPr id="25" name="직사각형 24"/>
          <p:cNvSpPr/>
          <p:nvPr/>
        </p:nvSpPr>
        <p:spPr bwMode="auto">
          <a:xfrm flipH="1">
            <a:off x="5003576" y="4941168"/>
            <a:ext cx="4680520" cy="98488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가정내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단말기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Echo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와 대화형 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플랫폼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Alexa </a:t>
            </a: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클라우드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기반 </a:t>
            </a:r>
            <a:r>
              <a:rPr kumimoji="1" lang="ko-KR" altLang="en-US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머신러닝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분석 서비스 제공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32" y="1919080"/>
            <a:ext cx="2124236" cy="21242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074" y="1919080"/>
            <a:ext cx="5127022" cy="2734959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Ⅰ</a:t>
            </a:r>
            <a:endParaRPr lang="ko-KR" altLang="en-US" b="1" dirty="0"/>
          </a:p>
        </p:txBody>
      </p:sp>
      <p:sp>
        <p:nvSpPr>
          <p:cNvPr id="19" name="직사각형 18"/>
          <p:cNvSpPr/>
          <p:nvPr/>
        </p:nvSpPr>
        <p:spPr>
          <a:xfrm>
            <a:off x="232003" y="296273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err="1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머신러닝</a:t>
            </a: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 동향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3173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4"/>
          <p:cNvSpPr>
            <a:spLocks noChangeArrowheads="1"/>
          </p:cNvSpPr>
          <p:nvPr/>
        </p:nvSpPr>
        <p:spPr bwMode="auto">
          <a:xfrm>
            <a:off x="2005754" y="606993"/>
            <a:ext cx="561074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글로벌</a:t>
            </a:r>
            <a:r>
              <a:rPr lang="en-US" altLang="ko-KR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 </a:t>
            </a:r>
            <a:r>
              <a:rPr lang="ko-KR" altLang="en-US" sz="27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주요 기업의 머신러닝 동향</a:t>
            </a:r>
            <a:r>
              <a:rPr lang="en-US" altLang="ko-KR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(3/3)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 bwMode="auto">
          <a:xfrm flipH="1">
            <a:off x="415702" y="5445224"/>
            <a:ext cx="3816424" cy="98488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음성인식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Cortana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를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windows 10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에 적용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이미지 인식 연구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Project Adam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진행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6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클라우드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서비스 </a:t>
            </a:r>
            <a:r>
              <a:rPr kumimoji="1" lang="ko-KR" altLang="en-US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애저에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</a:t>
            </a:r>
            <a:r>
              <a:rPr kumimoji="1" lang="ko-KR" altLang="en-US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머신러닝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 플랫폼 적용</a:t>
            </a:r>
            <a:endParaRPr kumimoji="1" lang="en-US" altLang="ko-KR" sz="16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916321" y="1412776"/>
            <a:ext cx="2433691" cy="356087"/>
            <a:chOff x="489741" y="3743011"/>
            <a:chExt cx="1890838" cy="771177"/>
          </a:xfrm>
        </p:grpSpPr>
        <p:sp>
          <p:nvSpPr>
            <p:cNvPr id="17" name="양쪽 모서리가 잘린 사각형 16"/>
            <p:cNvSpPr/>
            <p:nvPr/>
          </p:nvSpPr>
          <p:spPr>
            <a:xfrm flipV="1">
              <a:off x="489741" y="3743011"/>
              <a:ext cx="1890838" cy="771177"/>
            </a:xfrm>
            <a:prstGeom prst="snip2SameRect">
              <a:avLst>
                <a:gd name="adj1" fmla="val 0"/>
                <a:gd name="adj2" fmla="val 0"/>
              </a:avLst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5400">
              <a:solidFill>
                <a:srgbClr val="2F99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2000" b="1">
                <a:ln>
                  <a:solidFill>
                    <a:srgbClr val="777777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18" name="TextBox 98"/>
            <p:cNvSpPr txBox="1">
              <a:spLocks noChangeArrowheads="1"/>
            </p:cNvSpPr>
            <p:nvPr/>
          </p:nvSpPr>
          <p:spPr bwMode="auto">
            <a:xfrm>
              <a:off x="666970" y="3828653"/>
              <a:ext cx="1536384" cy="599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lvl="1" indent="-142851" algn="ctr" eaLnBrk="1" latinLnBrk="0" hangingPunct="1">
                <a:buClr>
                  <a:sysClr val="windowText" lastClr="000000"/>
                </a:buClr>
                <a:tabLst>
                  <a:tab pos="5647386" algn="l"/>
                </a:tabLst>
                <a:defRPr/>
              </a:pPr>
              <a:r>
                <a:rPr lang="en-US" altLang="ko-KR" b="1" dirty="0" smtClean="0">
                  <a:ln>
                    <a:solidFill>
                      <a:srgbClr val="777777">
                        <a:alpha val="0"/>
                      </a:srgbClr>
                    </a:solidFill>
                  </a:ln>
                  <a:solidFill>
                    <a:srgbClr val="4D4D4D"/>
                  </a:solidFill>
                  <a:latin typeface="Rix정고딕 M" panose="02020603020101020101" pitchFamily="18" charset="-127"/>
                  <a:ea typeface="Rix정고딕 M" panose="02020603020101020101" pitchFamily="18" charset="-127"/>
                </a:rPr>
                <a:t>MS</a:t>
              </a:r>
              <a:endParaRPr lang="en-US" altLang="ko-KR" b="1" baseline="30000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5936163" y="1452321"/>
            <a:ext cx="2433691" cy="356087"/>
            <a:chOff x="489741" y="3743011"/>
            <a:chExt cx="1890838" cy="771177"/>
          </a:xfrm>
        </p:grpSpPr>
        <p:sp>
          <p:nvSpPr>
            <p:cNvPr id="23" name="양쪽 모서리가 잘린 사각형 22"/>
            <p:cNvSpPr/>
            <p:nvPr/>
          </p:nvSpPr>
          <p:spPr>
            <a:xfrm flipV="1">
              <a:off x="489741" y="3743011"/>
              <a:ext cx="1890838" cy="771177"/>
            </a:xfrm>
            <a:prstGeom prst="snip2SameRect">
              <a:avLst>
                <a:gd name="adj1" fmla="val 0"/>
                <a:gd name="adj2" fmla="val 0"/>
              </a:avLst>
            </a:prstGeom>
            <a:pattFill prst="lgGrid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25400">
              <a:solidFill>
                <a:srgbClr val="2F99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2000" b="1">
                <a:ln>
                  <a:solidFill>
                    <a:srgbClr val="777777">
                      <a:alpha val="0"/>
                    </a:srgbClr>
                  </a:solidFill>
                </a:ln>
              </a:endParaRPr>
            </a:p>
          </p:txBody>
        </p:sp>
        <p:sp>
          <p:nvSpPr>
            <p:cNvPr id="24" name="TextBox 98"/>
            <p:cNvSpPr txBox="1">
              <a:spLocks noChangeArrowheads="1"/>
            </p:cNvSpPr>
            <p:nvPr/>
          </p:nvSpPr>
          <p:spPr bwMode="auto">
            <a:xfrm>
              <a:off x="666970" y="3828653"/>
              <a:ext cx="1536384" cy="599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marL="0" lvl="1" indent="-142851" algn="ctr" eaLnBrk="1" latinLnBrk="0" hangingPunct="1">
                <a:buClr>
                  <a:sysClr val="windowText" lastClr="000000"/>
                </a:buClr>
                <a:tabLst>
                  <a:tab pos="5647386" algn="l"/>
                </a:tabLst>
                <a:defRPr/>
              </a:pPr>
              <a:r>
                <a:rPr lang="en-US" altLang="ko-KR" b="1" dirty="0" smtClean="0">
                  <a:ln>
                    <a:solidFill>
                      <a:srgbClr val="777777">
                        <a:alpha val="0"/>
                      </a:srgbClr>
                    </a:solidFill>
                  </a:ln>
                  <a:solidFill>
                    <a:srgbClr val="4D4D4D"/>
                  </a:solidFill>
                  <a:latin typeface="Rix정고딕 M" panose="02020603020101020101" pitchFamily="18" charset="-127"/>
                  <a:ea typeface="Rix정고딕 M" panose="02020603020101020101" pitchFamily="18" charset="-127"/>
                </a:rPr>
                <a:t>Apple</a:t>
              </a:r>
              <a:endParaRPr lang="en-US" altLang="ko-KR" b="1" baseline="30000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endParaRPr>
            </a:p>
          </p:txBody>
        </p:sp>
      </p:grpSp>
      <p:sp>
        <p:nvSpPr>
          <p:cNvPr id="25" name="직사각형 24"/>
          <p:cNvSpPr/>
          <p:nvPr/>
        </p:nvSpPr>
        <p:spPr bwMode="auto">
          <a:xfrm flipH="1">
            <a:off x="5451128" y="4126530"/>
            <a:ext cx="4181598" cy="98488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음성인식 서비스 </a:t>
            </a:r>
            <a:r>
              <a:rPr kumimoji="1" lang="en-US" altLang="ko-KR" sz="1600" kern="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siri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에 지속적 투자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endParaRPr kumimoji="1" lang="en-US" altLang="ko-KR" sz="16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Siri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에 다양한 기능을 추가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–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자동응답 </a:t>
            </a: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기능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리모컨 기능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스마트홈 기능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02" y="1893566"/>
            <a:ext cx="3734544" cy="330631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278" y="2060848"/>
            <a:ext cx="3208048" cy="1800200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Ⅰ</a:t>
            </a:r>
            <a:endParaRPr lang="ko-KR" altLang="en-US" b="1" dirty="0"/>
          </a:p>
        </p:txBody>
      </p:sp>
      <p:sp>
        <p:nvSpPr>
          <p:cNvPr id="19" name="직사각형 18"/>
          <p:cNvSpPr/>
          <p:nvPr/>
        </p:nvSpPr>
        <p:spPr>
          <a:xfrm>
            <a:off x="232003" y="296273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err="1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머신러닝</a:t>
            </a: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 동향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6102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005753" y="606993"/>
            <a:ext cx="74157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ko-KR" altLang="en-US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+mn-ea"/>
                <a:ea typeface="+mn-ea"/>
              </a:rPr>
              <a:t>알고리즘 동향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+mn-ea"/>
              <a:ea typeface="+mn-ea"/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207908" y="296273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적용 알고리즘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Ⅱ</a:t>
            </a:r>
            <a:endParaRPr lang="ko-KR" altLang="en-US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3147057" y="3786762"/>
            <a:ext cx="2418470" cy="766674"/>
            <a:chOff x="1323284" y="1760471"/>
            <a:chExt cx="3214848" cy="1019132"/>
          </a:xfrm>
        </p:grpSpPr>
        <p:sp>
          <p:nvSpPr>
            <p:cNvPr id="22" name="직사각형 21"/>
            <p:cNvSpPr/>
            <p:nvPr/>
          </p:nvSpPr>
          <p:spPr bwMode="auto">
            <a:xfrm>
              <a:off x="1323284" y="1760471"/>
              <a:ext cx="3214848" cy="10191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74283" tIns="37142" rIns="74283" bIns="3714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42859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462" dirty="0">
                <a:latin typeface="+mj-lt"/>
                <a:ea typeface="HY헤드라인M" panose="02030600000101010101" pitchFamily="18" charset="-127"/>
              </a:endParaRPr>
            </a:p>
          </p:txBody>
        </p:sp>
        <p:pic>
          <p:nvPicPr>
            <p:cNvPr id="23" name="Picture 8" descr="http://cdnau.idigitaltimes.com/sites/au.idigitaltimes.com/files/2015/11/10/tensorflow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70" t="68597" r="12769" b="7284"/>
            <a:stretch/>
          </p:blipFill>
          <p:spPr bwMode="auto">
            <a:xfrm>
              <a:off x="2250986" y="2130476"/>
              <a:ext cx="1923691" cy="422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https://avatars0.githubusercontent.com/u/15658638?v=3&amp;s=4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8678" y="1949730"/>
              <a:ext cx="630839" cy="630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그룹 24"/>
          <p:cNvGrpSpPr/>
          <p:nvPr/>
        </p:nvGrpSpPr>
        <p:grpSpPr>
          <a:xfrm>
            <a:off x="3147057" y="5646949"/>
            <a:ext cx="2418470" cy="739786"/>
            <a:chOff x="5842358" y="1790387"/>
            <a:chExt cx="3083528" cy="992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" name="Picture 6" descr="http://payload216.cargocollective.com/1/10/340909/6638615/prt_320x212_1383106644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01" r="22111" b="24388"/>
            <a:stretch/>
          </p:blipFill>
          <p:spPr bwMode="auto">
            <a:xfrm>
              <a:off x="5842358" y="1791039"/>
              <a:ext cx="1136899" cy="99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직사각형 26"/>
            <p:cNvSpPr/>
            <p:nvPr/>
          </p:nvSpPr>
          <p:spPr bwMode="auto">
            <a:xfrm>
              <a:off x="6979257" y="1790387"/>
              <a:ext cx="1946629" cy="99253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4283" tIns="37142" rIns="74283" bIns="37142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742859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1462" dirty="0">
                <a:latin typeface="+mj-lt"/>
                <a:ea typeface="HY헤드라인M" panose="02030600000101010101" pitchFamily="18" charset="-127"/>
              </a:endParaRPr>
            </a:p>
          </p:txBody>
        </p:sp>
        <p:pic>
          <p:nvPicPr>
            <p:cNvPr id="28" name="Picture 6" descr="http://payload216.cargocollective.com/1/10/340909/6638615/prt_320x212_1383106644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5" t="70673" r="18534"/>
            <a:stretch/>
          </p:blipFill>
          <p:spPr bwMode="auto">
            <a:xfrm>
              <a:off x="7001948" y="2038519"/>
              <a:ext cx="1849120" cy="568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모서리가 둥근 직사각형 28"/>
          <p:cNvSpPr/>
          <p:nvPr/>
        </p:nvSpPr>
        <p:spPr>
          <a:xfrm>
            <a:off x="3079998" y="1950115"/>
            <a:ext cx="2581150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오픈소스</a:t>
            </a:r>
            <a:endParaRPr lang="ko-KR" altLang="en-US" dirty="0"/>
          </a:p>
        </p:txBody>
      </p:sp>
      <p:sp>
        <p:nvSpPr>
          <p:cNvPr id="30" name="타원 29"/>
          <p:cNvSpPr/>
          <p:nvPr/>
        </p:nvSpPr>
        <p:spPr>
          <a:xfrm>
            <a:off x="271686" y="2982418"/>
            <a:ext cx="2499178" cy="2387288"/>
          </a:xfrm>
          <a:prstGeom prst="ellipse">
            <a:avLst/>
          </a:prstGeom>
          <a:solidFill>
            <a:schemeClr val="bg1">
              <a:alpha val="9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426807" y="3204500"/>
            <a:ext cx="2188936" cy="675539"/>
            <a:chOff x="881281" y="2313601"/>
            <a:chExt cx="1795840" cy="570965"/>
          </a:xfrm>
        </p:grpSpPr>
        <p:sp>
          <p:nvSpPr>
            <p:cNvPr id="32" name="직사각형 31"/>
            <p:cNvSpPr/>
            <p:nvPr/>
          </p:nvSpPr>
          <p:spPr bwMode="auto">
            <a:xfrm>
              <a:off x="1242245" y="2313601"/>
              <a:ext cx="1082353" cy="468239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marL="0" lvl="1" algn="ctr" defTabSz="1330104" fontAlgn="auto" latinLnBrk="0">
                <a:spcBef>
                  <a:spcPts val="0"/>
                </a:spcBef>
                <a:spcAft>
                  <a:spcPts val="0"/>
                </a:spcAft>
                <a:buClr>
                  <a:sysClr val="windowText" lastClr="000000"/>
                </a:buClr>
                <a:tabLst>
                  <a:tab pos="5647386" algn="l"/>
                </a:tabLst>
                <a:defRPr/>
              </a:pPr>
              <a:r>
                <a:rPr lang="ko-KR" altLang="en-US" dirty="0" err="1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F99DE"/>
                  </a:solidFill>
                  <a:latin typeface="Rix정고딕 M" panose="02020603020101020101" pitchFamily="18" charset="-127"/>
                  <a:ea typeface="Rix정고딕 M" panose="02020603020101020101" pitchFamily="18" charset="-127"/>
                </a:rPr>
                <a:t>머신러닝</a:t>
              </a:r>
              <a:endParaRPr lang="en-US" altLang="ko-KR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F99DE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endParaRPr>
            </a:p>
            <a:p>
              <a:pPr marL="0" lvl="1" algn="ctr" defTabSz="1330104" fontAlgn="auto" latinLnBrk="0">
                <a:spcBef>
                  <a:spcPts val="0"/>
                </a:spcBef>
                <a:spcAft>
                  <a:spcPts val="0"/>
                </a:spcAft>
                <a:buClr>
                  <a:sysClr val="windowText" lastClr="000000"/>
                </a:buClr>
                <a:tabLst>
                  <a:tab pos="5647386" algn="l"/>
                </a:tabLst>
                <a:defRPr/>
              </a:pPr>
              <a:r>
                <a:rPr lang="ko-KR" altLang="en-US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F99DE"/>
                  </a:solidFill>
                  <a:latin typeface="Rix정고딕 M" panose="02020603020101020101" pitchFamily="18" charset="-127"/>
                  <a:ea typeface="Rix정고딕 M" panose="02020603020101020101" pitchFamily="18" charset="-127"/>
                </a:rPr>
                <a:t>플랫폼 개방화</a:t>
              </a:r>
              <a:endParaRPr lang="en-US" altLang="ko-KR" baseline="30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F99DE"/>
                </a:solidFill>
                <a:latin typeface="Rix정고딕 M" pitchFamily="18" charset="-127"/>
                <a:ea typeface="Rix정고딕 M" pitchFamily="18" charset="-127"/>
              </a:endParaRPr>
            </a:p>
          </p:txBody>
        </p:sp>
        <p:cxnSp>
          <p:nvCxnSpPr>
            <p:cNvPr id="33" name="직선 연결선 32"/>
            <p:cNvCxnSpPr/>
            <p:nvPr/>
          </p:nvCxnSpPr>
          <p:spPr>
            <a:xfrm>
              <a:off x="881281" y="2884566"/>
              <a:ext cx="1795840" cy="0"/>
            </a:xfrm>
            <a:prstGeom prst="line">
              <a:avLst/>
            </a:prstGeom>
            <a:solidFill>
              <a:srgbClr val="FFFFFF"/>
            </a:solidFill>
            <a:ln w="25400">
              <a:solidFill>
                <a:srgbClr val="2F99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4" name="직사각형 33"/>
          <p:cNvSpPr/>
          <p:nvPr/>
        </p:nvSpPr>
        <p:spPr>
          <a:xfrm>
            <a:off x="433090" y="3900918"/>
            <a:ext cx="233704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ko-KR" altLang="en-US" sz="1400" dirty="0" smtClean="0">
                <a:latin typeface="Rix정고딕 M" panose="02020603020101020101" pitchFamily="18" charset="-127"/>
                <a:ea typeface="Rix정고딕 M" panose="02020603020101020101" pitchFamily="18" charset="-127"/>
              </a:rPr>
              <a:t> </a:t>
            </a:r>
            <a:r>
              <a:rPr lang="ko-KR" altLang="en-US" sz="1400" dirty="0" err="1" smtClean="0">
                <a:latin typeface="Rix정고딕 M" panose="02020603020101020101" pitchFamily="18" charset="-127"/>
                <a:ea typeface="Rix정고딕 M" panose="02020603020101020101" pitchFamily="18" charset="-127"/>
              </a:rPr>
              <a:t>딥러닝</a:t>
            </a:r>
            <a:r>
              <a:rPr lang="ko-KR" altLang="en-US" sz="1400" dirty="0" smtClean="0">
                <a:latin typeface="Rix정고딕 M" panose="02020603020101020101" pitchFamily="18" charset="-127"/>
                <a:ea typeface="Rix정고딕 M" panose="02020603020101020101" pitchFamily="18" charset="-127"/>
              </a:rPr>
              <a:t> 엔진 </a:t>
            </a:r>
            <a:r>
              <a:rPr lang="ko-KR" altLang="en-US" sz="1400" dirty="0" err="1" smtClean="0">
                <a:latin typeface="Rix정고딕 M" panose="02020603020101020101" pitchFamily="18" charset="-127"/>
                <a:ea typeface="Rix정고딕 M" panose="02020603020101020101" pitchFamily="18" charset="-127"/>
              </a:rPr>
              <a:t>오픈소스화</a:t>
            </a:r>
            <a:endParaRPr lang="en-US" altLang="ko-KR" sz="1400" dirty="0" smtClean="0">
              <a:latin typeface="Rix정고딕 M" panose="02020603020101020101" pitchFamily="18" charset="-127"/>
              <a:ea typeface="Rix정고딕 M" panose="02020603020101020101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sz="1400" dirty="0" smtClean="0">
                <a:latin typeface="Rix정고딕 M" panose="02020603020101020101" pitchFamily="18" charset="-127"/>
                <a:ea typeface="Rix정고딕 M" panose="02020603020101020101" pitchFamily="18" charset="-127"/>
              </a:rPr>
              <a:t> Open API </a:t>
            </a:r>
            <a:r>
              <a:rPr lang="ko-KR" altLang="en-US" sz="1400" smtClean="0">
                <a:latin typeface="Rix정고딕 M" panose="02020603020101020101" pitchFamily="18" charset="-127"/>
                <a:ea typeface="Rix정고딕 M" panose="02020603020101020101" pitchFamily="18" charset="-127"/>
              </a:rPr>
              <a:t>클라우드화</a:t>
            </a:r>
            <a:endParaRPr lang="en-US" altLang="ko-KR" sz="1400" dirty="0" smtClean="0">
              <a:latin typeface="Rix정고딕 M" panose="02020603020101020101" pitchFamily="18" charset="-127"/>
              <a:ea typeface="Rix정고딕 M" panose="02020603020101020101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altLang="ko-KR" sz="1400" dirty="0">
                <a:latin typeface="Rix정고딕 M" panose="02020603020101020101" pitchFamily="18" charset="-127"/>
                <a:ea typeface="Rix정고딕 M" panose="02020603020101020101" pitchFamily="18" charset="-127"/>
              </a:rPr>
              <a:t> </a:t>
            </a:r>
            <a:r>
              <a:rPr lang="ko-KR" altLang="en-US" sz="1400" smtClean="0">
                <a:latin typeface="Rix정고딕 M" panose="02020603020101020101" pitchFamily="18" charset="-127"/>
                <a:ea typeface="Rix정고딕 M" panose="02020603020101020101" pitchFamily="18" charset="-127"/>
              </a:rPr>
              <a:t>알고리즘의 </a:t>
            </a:r>
            <a:r>
              <a:rPr lang="ko-KR" altLang="en-US" sz="1400">
                <a:latin typeface="Rix정고딕 M" panose="02020603020101020101" pitchFamily="18" charset="-127"/>
                <a:ea typeface="Rix정고딕 M" panose="02020603020101020101" pitchFamily="18" charset="-127"/>
              </a:rPr>
              <a:t>오픈소스화</a:t>
            </a:r>
            <a:endParaRPr lang="ko-KR" altLang="en-US" sz="1400" dirty="0"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3147057" y="3493141"/>
            <a:ext cx="2163277" cy="236988"/>
            <a:chOff x="5542648" y="4258633"/>
            <a:chExt cx="2163277" cy="236988"/>
          </a:xfrm>
        </p:grpSpPr>
        <p:sp>
          <p:nvSpPr>
            <p:cNvPr id="36" name="TextBox 35"/>
            <p:cNvSpPr txBox="1"/>
            <p:nvPr/>
          </p:nvSpPr>
          <p:spPr>
            <a:xfrm flipH="1">
              <a:off x="5696818" y="4258633"/>
              <a:ext cx="2009107" cy="2369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marL="0" lvl="1" indent="-162353" latinLnBrk="0">
                <a:lnSpc>
                  <a:spcPct val="110000"/>
                </a:lnSpc>
                <a:buClr>
                  <a:srgbClr val="3271AA"/>
                </a:buClr>
                <a:buSzPct val="140000"/>
                <a:tabLst>
                  <a:tab pos="5067112" algn="l"/>
                </a:tabLst>
                <a:defRPr/>
              </a:pPr>
              <a:r>
                <a:rPr lang="ko-KR" altLang="en-US" sz="14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오픈소스 딥러닝 엔진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  <a:sym typeface="Monotype Sorts" pitchFamily="2" charset="2"/>
              </a:endParaRPr>
            </a:p>
          </p:txBody>
        </p:sp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648" y="4298113"/>
              <a:ext cx="138990" cy="138990"/>
            </a:xfrm>
            <a:prstGeom prst="rect">
              <a:avLst/>
            </a:prstGeom>
          </p:spPr>
        </p:pic>
      </p:grpSp>
      <p:grpSp>
        <p:nvGrpSpPr>
          <p:cNvPr id="38" name="그룹 37"/>
          <p:cNvGrpSpPr/>
          <p:nvPr/>
        </p:nvGrpSpPr>
        <p:grpSpPr>
          <a:xfrm>
            <a:off x="3147057" y="5334758"/>
            <a:ext cx="2163277" cy="236988"/>
            <a:chOff x="5542648" y="4258633"/>
            <a:chExt cx="2163277" cy="236988"/>
          </a:xfrm>
        </p:grpSpPr>
        <p:sp>
          <p:nvSpPr>
            <p:cNvPr id="39" name="TextBox 38"/>
            <p:cNvSpPr txBox="1"/>
            <p:nvPr/>
          </p:nvSpPr>
          <p:spPr>
            <a:xfrm flipH="1">
              <a:off x="5696818" y="4258633"/>
              <a:ext cx="2009107" cy="2369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marL="0" lvl="1" indent="-162353" latinLnBrk="0">
                <a:lnSpc>
                  <a:spcPct val="110000"/>
                </a:lnSpc>
                <a:buClr>
                  <a:srgbClr val="3271AA"/>
                </a:buClr>
                <a:buSzPct val="140000"/>
                <a:tabLst>
                  <a:tab pos="5067112" algn="l"/>
                </a:tabLst>
                <a:defRPr/>
              </a:pPr>
              <a:r>
                <a:rPr lang="ko-KR" altLang="en-US" sz="14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클라우드 기반 </a:t>
              </a:r>
              <a:r>
                <a:rPr lang="en-US" altLang="ko-KR" sz="140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D4D4D"/>
                  </a:solidFill>
                  <a:latin typeface="Rix정고딕 B" panose="02020603020101020101" pitchFamily="18" charset="-127"/>
                  <a:ea typeface="Rix정고딕 B" panose="02020603020101020101" pitchFamily="18" charset="-127"/>
                  <a:sym typeface="Monotype Sorts" pitchFamily="2" charset="2"/>
                </a:rPr>
                <a:t>Open API</a:t>
              </a:r>
              <a:endParaRPr lang="ko-KR" altLang="en-US" sz="1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  <a:sym typeface="Monotype Sorts" pitchFamily="2" charset="2"/>
              </a:endParaRPr>
            </a:p>
          </p:txBody>
        </p:sp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648" y="4298113"/>
              <a:ext cx="138990" cy="138990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 flipH="1">
            <a:off x="3302024" y="1640920"/>
            <a:ext cx="2205619" cy="2369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lvl="1" indent="-162353" latinLnBrk="0">
              <a:lnSpc>
                <a:spcPct val="110000"/>
              </a:lnSpc>
              <a:buClr>
                <a:srgbClr val="3271AA"/>
              </a:buClr>
              <a:buSzPct val="140000"/>
              <a:tabLst>
                <a:tab pos="5067112" algn="l"/>
              </a:tabLst>
              <a:defRPr/>
            </a:pPr>
            <a:r>
              <a:rPr lang="ko-KR" altLang="en-US" sz="14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  <a:sym typeface="Monotype Sorts" pitchFamily="2" charset="2"/>
              </a:rPr>
              <a:t>오픈소스 머신러닝 라이브러리</a:t>
            </a:r>
            <a:endParaRPr lang="ko-KR" altLang="en-US" sz="14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  <a:sym typeface="Monotype Sorts" pitchFamily="2" charset="2"/>
            </a:endParaRP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855" y="1680400"/>
            <a:ext cx="138990" cy="138990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96" y="2012747"/>
            <a:ext cx="1217218" cy="617625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34" y="2022123"/>
            <a:ext cx="1319178" cy="551242"/>
          </a:xfrm>
          <a:prstGeom prst="rect">
            <a:avLst/>
          </a:prstGeom>
        </p:spPr>
      </p:pic>
      <p:cxnSp>
        <p:nvCxnSpPr>
          <p:cNvPr id="46" name="직선 연결선 45"/>
          <p:cNvCxnSpPr>
            <a:stCxn id="30" idx="6"/>
            <a:endCxn id="22" idx="1"/>
          </p:cNvCxnSpPr>
          <p:nvPr/>
        </p:nvCxnSpPr>
        <p:spPr>
          <a:xfrm flipV="1">
            <a:off x="2770864" y="4170099"/>
            <a:ext cx="376193" cy="5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>
            <a:stCxn id="30" idx="6"/>
            <a:endCxn id="26" idx="1"/>
          </p:cNvCxnSpPr>
          <p:nvPr/>
        </p:nvCxnSpPr>
        <p:spPr>
          <a:xfrm>
            <a:off x="2770864" y="4176062"/>
            <a:ext cx="376193" cy="1840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>
            <a:stCxn id="30" idx="6"/>
            <a:endCxn id="29" idx="1"/>
          </p:cNvCxnSpPr>
          <p:nvPr/>
        </p:nvCxnSpPr>
        <p:spPr>
          <a:xfrm flipV="1">
            <a:off x="2770864" y="2346159"/>
            <a:ext cx="309134" cy="18299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양쪽 모서리가 잘린 사각형 49"/>
          <p:cNvSpPr/>
          <p:nvPr/>
        </p:nvSpPr>
        <p:spPr>
          <a:xfrm flipV="1">
            <a:off x="5960318" y="4559136"/>
            <a:ext cx="2148153" cy="897021"/>
          </a:xfrm>
          <a:prstGeom prst="snip2SameRect">
            <a:avLst>
              <a:gd name="adj1" fmla="val 0"/>
              <a:gd name="adj2" fmla="val 0"/>
            </a:avLst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25400">
            <a:solidFill>
              <a:srgbClr val="2F99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2000" b="1">
              <a:ln>
                <a:solidFill>
                  <a:srgbClr val="777777">
                    <a:alpha val="0"/>
                  </a:srgbClr>
                </a:solidFill>
              </a:ln>
            </a:endParaRPr>
          </a:p>
        </p:txBody>
      </p:sp>
      <p:sp>
        <p:nvSpPr>
          <p:cNvPr id="51" name="TextBox 98"/>
          <p:cNvSpPr txBox="1">
            <a:spLocks noChangeArrowheads="1"/>
          </p:cNvSpPr>
          <p:nvPr/>
        </p:nvSpPr>
        <p:spPr bwMode="auto">
          <a:xfrm>
            <a:off x="6040559" y="4615495"/>
            <a:ext cx="1977474" cy="84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sz="16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[</a:t>
            </a:r>
            <a:r>
              <a:rPr lang="ko-KR" altLang="en-US" sz="1600" b="1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신경망 기반</a:t>
            </a:r>
            <a:r>
              <a:rPr lang="en-US" altLang="ko-KR" sz="16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]</a:t>
            </a:r>
          </a:p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endParaRPr lang="en-US" altLang="ko-KR" sz="1600" b="1" baseline="30000" dirty="0">
              <a:ln>
                <a:solidFill>
                  <a:srgbClr val="777777">
                    <a:alpha val="0"/>
                  </a:srgb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sz="14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ANN, DNN</a:t>
            </a:r>
          </a:p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sz="14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CNN, RNN</a:t>
            </a:r>
            <a:endParaRPr lang="en-US" altLang="ko-KR" sz="1400" b="1" dirty="0">
              <a:ln>
                <a:solidFill>
                  <a:srgbClr val="777777">
                    <a:alpha val="0"/>
                  </a:srgbClr>
                </a:solidFill>
              </a:ln>
              <a:solidFill>
                <a:schemeClr val="accent6">
                  <a:lumMod val="75000"/>
                </a:schemeClr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sp>
        <p:nvSpPr>
          <p:cNvPr id="52" name="양쪽 모서리가 잘린 사각형 51"/>
          <p:cNvSpPr/>
          <p:nvPr/>
        </p:nvSpPr>
        <p:spPr>
          <a:xfrm flipV="1">
            <a:off x="5960318" y="1556792"/>
            <a:ext cx="2148153" cy="897021"/>
          </a:xfrm>
          <a:prstGeom prst="snip2SameRect">
            <a:avLst>
              <a:gd name="adj1" fmla="val 0"/>
              <a:gd name="adj2" fmla="val 0"/>
            </a:avLst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25400">
            <a:solidFill>
              <a:srgbClr val="2F99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2000" b="1">
              <a:ln>
                <a:solidFill>
                  <a:srgbClr val="777777">
                    <a:alpha val="0"/>
                  </a:srgbClr>
                </a:solidFill>
              </a:ln>
            </a:endParaRPr>
          </a:p>
        </p:txBody>
      </p:sp>
      <p:sp>
        <p:nvSpPr>
          <p:cNvPr id="53" name="TextBox 98"/>
          <p:cNvSpPr txBox="1">
            <a:spLocks noChangeArrowheads="1"/>
          </p:cNvSpPr>
          <p:nvPr/>
        </p:nvSpPr>
        <p:spPr bwMode="auto">
          <a:xfrm>
            <a:off x="6040559" y="1613151"/>
            <a:ext cx="1977474" cy="84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sz="16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[</a:t>
            </a:r>
            <a:r>
              <a:rPr lang="ko-KR" altLang="en-US" sz="1600" b="1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유사성 기반</a:t>
            </a:r>
            <a:r>
              <a:rPr lang="en-US" altLang="ko-KR" sz="16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]</a:t>
            </a:r>
          </a:p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endParaRPr lang="en-US" altLang="ko-KR" sz="1600" b="1" baseline="30000" dirty="0">
              <a:ln>
                <a:solidFill>
                  <a:srgbClr val="777777">
                    <a:alpha val="0"/>
                  </a:srgb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sz="14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Logistic, SVM</a:t>
            </a:r>
          </a:p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sz="14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K-Nearest Neighbor, </a:t>
            </a:r>
            <a:r>
              <a:rPr lang="en-US" altLang="ko-KR" sz="14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CF</a:t>
            </a:r>
            <a:endParaRPr lang="en-US" altLang="ko-KR" sz="1400" b="1" dirty="0">
              <a:ln>
                <a:solidFill>
                  <a:srgbClr val="777777">
                    <a:alpha val="0"/>
                  </a:srgbClr>
                </a:solidFill>
              </a:ln>
              <a:solidFill>
                <a:schemeClr val="accent6">
                  <a:lumMod val="75000"/>
                </a:schemeClr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sp>
        <p:nvSpPr>
          <p:cNvPr id="54" name="양쪽 모서리가 잘린 사각형 53"/>
          <p:cNvSpPr/>
          <p:nvPr/>
        </p:nvSpPr>
        <p:spPr>
          <a:xfrm flipV="1">
            <a:off x="5960318" y="2543507"/>
            <a:ext cx="2148153" cy="897021"/>
          </a:xfrm>
          <a:prstGeom prst="snip2SameRect">
            <a:avLst>
              <a:gd name="adj1" fmla="val 0"/>
              <a:gd name="adj2" fmla="val 0"/>
            </a:avLst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25400">
            <a:solidFill>
              <a:srgbClr val="2F99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2000" b="1">
              <a:ln>
                <a:solidFill>
                  <a:srgbClr val="777777">
                    <a:alpha val="0"/>
                  </a:srgbClr>
                </a:solidFill>
              </a:ln>
            </a:endParaRPr>
          </a:p>
        </p:txBody>
      </p:sp>
      <p:sp>
        <p:nvSpPr>
          <p:cNvPr id="55" name="TextBox 98"/>
          <p:cNvSpPr txBox="1">
            <a:spLocks noChangeArrowheads="1"/>
          </p:cNvSpPr>
          <p:nvPr/>
        </p:nvSpPr>
        <p:spPr bwMode="auto">
          <a:xfrm>
            <a:off x="6040559" y="2599866"/>
            <a:ext cx="1977474" cy="6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sz="16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[</a:t>
            </a:r>
            <a:r>
              <a:rPr lang="ko-KR" altLang="en-US" sz="1600" b="1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정보 기반</a:t>
            </a:r>
            <a:r>
              <a:rPr lang="en-US" altLang="ko-KR" sz="16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]</a:t>
            </a:r>
          </a:p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endParaRPr lang="en-US" altLang="ko-KR" sz="1600" b="1" baseline="30000" dirty="0">
              <a:ln>
                <a:solidFill>
                  <a:srgbClr val="777777">
                    <a:alpha val="0"/>
                  </a:srgb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sz="14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DT, </a:t>
            </a:r>
            <a:r>
              <a:rPr lang="en-US" altLang="ko-KR" sz="14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Random Forest</a:t>
            </a:r>
            <a:endParaRPr lang="en-US" altLang="ko-KR" sz="1400" b="1" dirty="0">
              <a:ln>
                <a:solidFill>
                  <a:srgbClr val="777777">
                    <a:alpha val="0"/>
                  </a:srgbClr>
                </a:solidFill>
              </a:ln>
              <a:solidFill>
                <a:schemeClr val="accent6">
                  <a:lumMod val="75000"/>
                </a:schemeClr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sp>
        <p:nvSpPr>
          <p:cNvPr id="56" name="양쪽 모서리가 잘린 사각형 55"/>
          <p:cNvSpPr/>
          <p:nvPr/>
        </p:nvSpPr>
        <p:spPr>
          <a:xfrm flipV="1">
            <a:off x="5960318" y="5567841"/>
            <a:ext cx="2148153" cy="897021"/>
          </a:xfrm>
          <a:prstGeom prst="snip2SameRect">
            <a:avLst>
              <a:gd name="adj1" fmla="val 0"/>
              <a:gd name="adj2" fmla="val 0"/>
            </a:avLst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25400">
            <a:solidFill>
              <a:srgbClr val="2F99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2000" b="1">
              <a:ln>
                <a:solidFill>
                  <a:srgbClr val="777777">
                    <a:alpha val="0"/>
                  </a:srgbClr>
                </a:solidFill>
              </a:ln>
            </a:endParaRPr>
          </a:p>
        </p:txBody>
      </p:sp>
      <p:sp>
        <p:nvSpPr>
          <p:cNvPr id="57" name="TextBox 98"/>
          <p:cNvSpPr txBox="1">
            <a:spLocks noChangeArrowheads="1"/>
          </p:cNvSpPr>
          <p:nvPr/>
        </p:nvSpPr>
        <p:spPr bwMode="auto">
          <a:xfrm>
            <a:off x="6040559" y="5624200"/>
            <a:ext cx="1977474" cy="84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sz="16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[</a:t>
            </a:r>
            <a:r>
              <a:rPr lang="ko-KR" altLang="en-US" sz="1600" b="1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베이즈 기반</a:t>
            </a:r>
            <a:r>
              <a:rPr lang="en-US" altLang="ko-KR" sz="16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]</a:t>
            </a:r>
          </a:p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endParaRPr lang="en-US" altLang="ko-KR" sz="1600" b="1" baseline="30000" dirty="0">
              <a:ln>
                <a:solidFill>
                  <a:srgbClr val="777777">
                    <a:alpha val="0"/>
                  </a:srgb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sz="1400" b="1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Naïve Bayesian, HMM, </a:t>
            </a:r>
            <a:r>
              <a:rPr lang="en-US" altLang="ko-KR" sz="1400" b="1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Bayesian Network</a:t>
            </a:r>
            <a:endParaRPr lang="en-US" altLang="ko-KR" sz="1400" b="1" dirty="0">
              <a:ln>
                <a:solidFill>
                  <a:srgbClr val="777777">
                    <a:alpha val="0"/>
                  </a:srgbClr>
                </a:solidFill>
              </a:ln>
              <a:solidFill>
                <a:schemeClr val="accent6">
                  <a:lumMod val="75000"/>
                </a:schemeClr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sp>
        <p:nvSpPr>
          <p:cNvPr id="58" name="양쪽 모서리가 잘린 사각형 57"/>
          <p:cNvSpPr/>
          <p:nvPr/>
        </p:nvSpPr>
        <p:spPr>
          <a:xfrm flipV="1">
            <a:off x="5960318" y="3551618"/>
            <a:ext cx="2148153" cy="897021"/>
          </a:xfrm>
          <a:prstGeom prst="snip2SameRect">
            <a:avLst>
              <a:gd name="adj1" fmla="val 0"/>
              <a:gd name="adj2" fmla="val 0"/>
            </a:avLst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25400">
            <a:solidFill>
              <a:srgbClr val="2F99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2000" b="1">
              <a:ln>
                <a:solidFill>
                  <a:srgbClr val="777777">
                    <a:alpha val="0"/>
                  </a:srgbClr>
                </a:solidFill>
              </a:ln>
            </a:endParaRPr>
          </a:p>
        </p:txBody>
      </p:sp>
      <p:sp>
        <p:nvSpPr>
          <p:cNvPr id="59" name="TextBox 98"/>
          <p:cNvSpPr txBox="1">
            <a:spLocks noChangeArrowheads="1"/>
          </p:cNvSpPr>
          <p:nvPr/>
        </p:nvSpPr>
        <p:spPr bwMode="auto">
          <a:xfrm>
            <a:off x="6040559" y="3607977"/>
            <a:ext cx="1977474" cy="84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sz="16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[</a:t>
            </a:r>
            <a:r>
              <a:rPr lang="ko-KR" altLang="en-US" sz="1600" b="1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비지도 기반</a:t>
            </a:r>
            <a:r>
              <a:rPr lang="en-US" altLang="ko-KR" sz="16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]</a:t>
            </a:r>
          </a:p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endParaRPr lang="en-US" altLang="ko-KR" sz="1600" b="1" baseline="30000" dirty="0">
              <a:ln>
                <a:solidFill>
                  <a:srgbClr val="777777">
                    <a:alpha val="0"/>
                  </a:srgb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sz="1400" b="1" dirty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k-means, DBSCAN, PCA/LDA, SVD</a:t>
            </a:r>
            <a:endParaRPr lang="en-US" altLang="ko-KR" sz="1400" b="1" dirty="0">
              <a:ln>
                <a:solidFill>
                  <a:srgbClr val="777777">
                    <a:alpha val="0"/>
                  </a:srgb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cxnSp>
        <p:nvCxnSpPr>
          <p:cNvPr id="7" name="직선 연결선 6"/>
          <p:cNvCxnSpPr>
            <a:stCxn id="29" idx="3"/>
            <a:endCxn id="52" idx="2"/>
          </p:cNvCxnSpPr>
          <p:nvPr/>
        </p:nvCxnSpPr>
        <p:spPr>
          <a:xfrm flipV="1">
            <a:off x="5661148" y="2005302"/>
            <a:ext cx="299170" cy="340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>
            <a:stCxn id="29" idx="3"/>
            <a:endCxn id="54" idx="2"/>
          </p:cNvCxnSpPr>
          <p:nvPr/>
        </p:nvCxnSpPr>
        <p:spPr>
          <a:xfrm>
            <a:off x="5661148" y="2346159"/>
            <a:ext cx="299170" cy="645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>
            <a:stCxn id="29" idx="3"/>
            <a:endCxn id="58" idx="2"/>
          </p:cNvCxnSpPr>
          <p:nvPr/>
        </p:nvCxnSpPr>
        <p:spPr>
          <a:xfrm>
            <a:off x="5661148" y="2346159"/>
            <a:ext cx="299170" cy="1653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/>
          <p:cNvCxnSpPr>
            <a:stCxn id="22" idx="3"/>
            <a:endCxn id="50" idx="2"/>
          </p:cNvCxnSpPr>
          <p:nvPr/>
        </p:nvCxnSpPr>
        <p:spPr>
          <a:xfrm>
            <a:off x="5565527" y="4170099"/>
            <a:ext cx="394791" cy="8375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/>
          <p:cNvCxnSpPr>
            <a:stCxn id="27" idx="3"/>
            <a:endCxn id="56" idx="2"/>
          </p:cNvCxnSpPr>
          <p:nvPr/>
        </p:nvCxnSpPr>
        <p:spPr>
          <a:xfrm flipV="1">
            <a:off x="5565527" y="6016351"/>
            <a:ext cx="394791" cy="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/>
          <p:cNvCxnSpPr>
            <a:stCxn id="27" idx="3"/>
            <a:endCxn id="50" idx="2"/>
          </p:cNvCxnSpPr>
          <p:nvPr/>
        </p:nvCxnSpPr>
        <p:spPr>
          <a:xfrm flipV="1">
            <a:off x="5565527" y="5007646"/>
            <a:ext cx="394791" cy="1009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타원 70"/>
          <p:cNvSpPr/>
          <p:nvPr/>
        </p:nvSpPr>
        <p:spPr>
          <a:xfrm>
            <a:off x="8048551" y="2012747"/>
            <a:ext cx="1701106" cy="64807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mtClean="0">
                <a:solidFill>
                  <a:schemeClr val="accent6">
                    <a:lumMod val="75000"/>
                  </a:schemeClr>
                </a:solidFill>
              </a:rPr>
              <a:t>추천</a:t>
            </a:r>
            <a:endParaRPr lang="ko-KR" alt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2" name="타원 71"/>
          <p:cNvSpPr/>
          <p:nvPr/>
        </p:nvSpPr>
        <p:spPr>
          <a:xfrm>
            <a:off x="8055393" y="2794808"/>
            <a:ext cx="1701106" cy="64807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accent6">
                    <a:lumMod val="75000"/>
                  </a:schemeClr>
                </a:solidFill>
              </a:rPr>
              <a:t>동작인식</a:t>
            </a:r>
            <a:endParaRPr lang="en-US" altLang="ko-KR" sz="1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altLang="ko-KR" sz="1400" b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ko-KR" altLang="en-US" sz="1400" b="1" smtClean="0">
                <a:solidFill>
                  <a:schemeClr val="accent6">
                    <a:lumMod val="75000"/>
                  </a:schemeClr>
                </a:solidFill>
              </a:rPr>
              <a:t>키넥트</a:t>
            </a:r>
            <a:r>
              <a:rPr lang="en-US" altLang="ko-KR" sz="1400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ko-KR" alt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3" name="타원 72"/>
          <p:cNvSpPr/>
          <p:nvPr/>
        </p:nvSpPr>
        <p:spPr>
          <a:xfrm>
            <a:off x="8048550" y="5015876"/>
            <a:ext cx="1701106" cy="64807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accent6">
                    <a:lumMod val="75000"/>
                  </a:schemeClr>
                </a:solidFill>
              </a:rPr>
              <a:t>이미지</a:t>
            </a:r>
            <a:r>
              <a:rPr lang="en-US" altLang="ko-KR" sz="1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en-US" sz="1400" b="1" smtClean="0">
                <a:solidFill>
                  <a:schemeClr val="accent6">
                    <a:lumMod val="75000"/>
                  </a:schemeClr>
                </a:solidFill>
              </a:rPr>
              <a:t>음성</a:t>
            </a:r>
            <a:r>
              <a:rPr lang="en-US" altLang="ko-KR" sz="1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ko-KR" altLang="en-US" sz="1400" b="1" smtClean="0">
                <a:solidFill>
                  <a:schemeClr val="accent6">
                    <a:lumMod val="75000"/>
                  </a:schemeClr>
                </a:solidFill>
              </a:rPr>
              <a:t>동영상 인식</a:t>
            </a:r>
            <a:endParaRPr lang="ko-KR" alt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4" name="타원 73"/>
          <p:cNvSpPr/>
          <p:nvPr/>
        </p:nvSpPr>
        <p:spPr>
          <a:xfrm>
            <a:off x="8055392" y="5963888"/>
            <a:ext cx="1701106" cy="64807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chemeClr val="accent6">
                    <a:lumMod val="75000"/>
                  </a:schemeClr>
                </a:solidFill>
              </a:rPr>
              <a:t>스팸메일</a:t>
            </a:r>
            <a:r>
              <a:rPr lang="ko-KR" altLang="en-US" sz="1200" b="1" dirty="0" smtClean="0">
                <a:solidFill>
                  <a:schemeClr val="accent6">
                    <a:lumMod val="75000"/>
                  </a:schemeClr>
                </a:solidFill>
              </a:rPr>
              <a:t> 탐지</a:t>
            </a:r>
            <a:r>
              <a:rPr lang="en-US" altLang="ko-KR" sz="12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ko-KR" altLang="en-US" sz="1200" b="1" dirty="0" smtClean="0">
                <a:solidFill>
                  <a:schemeClr val="accent6">
                    <a:lumMod val="75000"/>
                  </a:schemeClr>
                </a:solidFill>
              </a:rPr>
              <a:t>광고</a:t>
            </a:r>
            <a:r>
              <a:rPr lang="en-US" altLang="ko-KR" sz="1200" b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ko-KR" altLang="en-US" sz="1200" b="1" smtClean="0">
                <a:solidFill>
                  <a:schemeClr val="accent6">
                    <a:lumMod val="75000"/>
                  </a:schemeClr>
                </a:solidFill>
              </a:rPr>
              <a:t>애드센스</a:t>
            </a:r>
            <a:r>
              <a:rPr lang="en-US" altLang="ko-KR" sz="1200" b="1" dirty="0" smtClean="0">
                <a:solidFill>
                  <a:schemeClr val="accent6">
                    <a:lumMod val="75000"/>
                  </a:schemeClr>
                </a:solidFill>
              </a:rPr>
              <a:t>), </a:t>
            </a:r>
            <a:r>
              <a:rPr lang="ko-KR" altLang="en-US" sz="1200" b="1" smtClean="0">
                <a:solidFill>
                  <a:schemeClr val="accent6">
                    <a:lumMod val="75000"/>
                  </a:schemeClr>
                </a:solidFill>
              </a:rPr>
              <a:t>질병진단</a:t>
            </a:r>
            <a:endParaRPr lang="ko-KR" altLang="en-US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005753" y="606993"/>
            <a:ext cx="741570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457200" indent="-457200" latinLnBrk="1">
              <a:spcBef>
                <a:spcPct val="20000"/>
              </a:spcBef>
              <a:buFont typeface="Wingdings" pitchFamily="2" charset="2"/>
              <a:buChar char="§"/>
              <a:defRPr kumimoji="1" sz="20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16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3pPr>
            <a:lvl4pPr marL="1600200" indent="-228600" latinLnBrk="1">
              <a:spcBef>
                <a:spcPct val="20000"/>
              </a:spcBef>
              <a:buSzPct val="35000"/>
              <a:buFont typeface="Wingdings" pitchFamily="2" charset="2"/>
              <a:buChar char="q"/>
              <a:defRPr kumimoji="1" sz="1400">
                <a:solidFill>
                  <a:schemeClr val="tx1"/>
                </a:solidFill>
                <a:latin typeface="Arial" charset="0"/>
                <a:ea typeface="돋움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latinLnBrk="0">
              <a:spcBef>
                <a:spcPct val="0"/>
              </a:spcBef>
              <a:buNone/>
            </a:pPr>
            <a:r>
              <a:rPr lang="en-US" altLang="ko-KR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+mn-ea"/>
                <a:ea typeface="+mn-ea"/>
              </a:rPr>
              <a:t>Deep Learning</a:t>
            </a:r>
            <a:r>
              <a:rPr lang="ko-KR" altLang="en-US" sz="27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+mn-ea"/>
                <a:ea typeface="+mn-ea"/>
              </a:rPr>
              <a:t>으로 불리는</a:t>
            </a:r>
            <a:r>
              <a:rPr lang="en-US" altLang="ko-KR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+mn-ea"/>
                <a:ea typeface="+mn-ea"/>
              </a:rPr>
              <a:t> CNN</a:t>
            </a:r>
            <a:r>
              <a:rPr lang="ko-KR" altLang="en-US" sz="270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+mn-ea"/>
                <a:ea typeface="+mn-ea"/>
              </a:rPr>
              <a:t>과 </a:t>
            </a:r>
            <a:r>
              <a:rPr lang="en-US" altLang="ko-KR" sz="27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+mn-ea"/>
                <a:ea typeface="+mn-ea"/>
              </a:rPr>
              <a:t>RNN</a:t>
            </a:r>
            <a:endParaRPr lang="ko-KR" altLang="en-US" sz="27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+mn-ea"/>
              <a:ea typeface="+mn-ea"/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207908" y="296273"/>
            <a:ext cx="1324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400" b="1" dirty="0" smtClean="0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적용 알고리즘</a:t>
            </a:r>
            <a:endParaRPr lang="ko-KR" altLang="en-US" sz="2400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-40622" y="2655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ko-KR" b="1">
                <a:ln>
                  <a:solidFill>
                    <a:srgbClr val="EC4226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rPr>
              <a:t>Ⅱ</a:t>
            </a:r>
            <a:endParaRPr lang="ko-KR" altLang="en-US" b="1" dirty="0">
              <a:ln>
                <a:solidFill>
                  <a:srgbClr val="EC4226">
                    <a:alpha val="0"/>
                  </a:srgb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 bwMode="auto">
          <a:xfrm flipH="1">
            <a:off x="939427" y="1458559"/>
            <a:ext cx="8208912" cy="492443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비지도 학습과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Deep Neural Network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이 결합한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CNN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과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RNN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을 </a:t>
            </a:r>
            <a:r>
              <a:rPr kumimoji="1" lang="en-US" altLang="ko-KR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Deep Learning </a:t>
            </a:r>
            <a:r>
              <a:rPr kumimoji="1" lang="ko-KR" altLang="en-US" sz="16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이라고 함</a:t>
            </a:r>
            <a:endParaRPr kumimoji="1" lang="en-US" altLang="ko-KR" sz="1600" kern="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6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인식에 있어서 현재 가장 뛰어난 성능을 보이는 알고리즘</a:t>
            </a:r>
            <a:endParaRPr kumimoji="1" lang="en-US" altLang="ko-KR" sz="16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7" name="AutoShape 61" descr="그림2"/>
          <p:cNvSpPr>
            <a:spLocks noChangeArrowheads="1"/>
          </p:cNvSpPr>
          <p:nvPr/>
        </p:nvSpPr>
        <p:spPr bwMode="auto">
          <a:xfrm>
            <a:off x="2124556" y="5085184"/>
            <a:ext cx="2592289" cy="720080"/>
          </a:xfrm>
          <a:prstGeom prst="roundRect">
            <a:avLst>
              <a:gd name="adj" fmla="val 7694"/>
            </a:avLst>
          </a:prstGeom>
          <a:solidFill>
            <a:srgbClr val="FFC000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Convolution Layer</a:t>
            </a:r>
            <a:endPara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AutoShape 61" descr="그림2"/>
          <p:cNvSpPr>
            <a:spLocks noChangeArrowheads="1"/>
          </p:cNvSpPr>
          <p:nvPr/>
        </p:nvSpPr>
        <p:spPr bwMode="auto">
          <a:xfrm>
            <a:off x="2124556" y="4080019"/>
            <a:ext cx="2592289" cy="720080"/>
          </a:xfrm>
          <a:prstGeom prst="roundRect">
            <a:avLst>
              <a:gd name="adj" fmla="val 7694"/>
            </a:avLst>
          </a:prstGeom>
          <a:solidFill>
            <a:srgbClr val="FFC000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Pooling Layer</a:t>
            </a:r>
            <a:endPara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AutoShape 61" descr="그림2"/>
          <p:cNvSpPr>
            <a:spLocks noChangeArrowheads="1"/>
          </p:cNvSpPr>
          <p:nvPr/>
        </p:nvSpPr>
        <p:spPr bwMode="auto">
          <a:xfrm>
            <a:off x="2124556" y="3074854"/>
            <a:ext cx="2592289" cy="720080"/>
          </a:xfrm>
          <a:prstGeom prst="roundRect">
            <a:avLst>
              <a:gd name="adj" fmla="val 7694"/>
            </a:avLst>
          </a:prstGeom>
          <a:solidFill>
            <a:srgbClr val="FFC000"/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Feedforward </a:t>
            </a:r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Layer</a:t>
            </a:r>
          </a:p>
        </p:txBody>
      </p:sp>
      <p:sp>
        <p:nvSpPr>
          <p:cNvPr id="13" name="양쪽 모서리가 잘린 사각형 12"/>
          <p:cNvSpPr/>
          <p:nvPr/>
        </p:nvSpPr>
        <p:spPr>
          <a:xfrm flipV="1">
            <a:off x="2049112" y="2277192"/>
            <a:ext cx="2739741" cy="543658"/>
          </a:xfrm>
          <a:prstGeom prst="snip2SameRect">
            <a:avLst>
              <a:gd name="adj1" fmla="val 0"/>
              <a:gd name="adj2" fmla="val 0"/>
            </a:avLst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25400">
            <a:solidFill>
              <a:srgbClr val="2F99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2000" b="1">
              <a:ln>
                <a:solidFill>
                  <a:srgbClr val="777777">
                    <a:alpha val="0"/>
                  </a:srgbClr>
                </a:solidFill>
              </a:ln>
            </a:endParaRPr>
          </a:p>
        </p:txBody>
      </p:sp>
      <p:sp>
        <p:nvSpPr>
          <p:cNvPr id="14" name="TextBox 98"/>
          <p:cNvSpPr txBox="1">
            <a:spLocks noChangeArrowheads="1"/>
          </p:cNvSpPr>
          <p:nvPr/>
        </p:nvSpPr>
        <p:spPr bwMode="auto">
          <a:xfrm>
            <a:off x="2112095" y="2302802"/>
            <a:ext cx="264627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CNN</a:t>
            </a:r>
          </a:p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sz="14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(Convolutional Neural Network)</a:t>
            </a:r>
            <a:endParaRPr lang="en-US" altLang="ko-KR" sz="1400" b="1" baseline="30000" dirty="0">
              <a:ln>
                <a:solidFill>
                  <a:srgbClr val="777777">
                    <a:alpha val="0"/>
                  </a:srgb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 bwMode="auto">
          <a:xfrm flipH="1">
            <a:off x="351924" y="5157192"/>
            <a:ext cx="1818180" cy="6463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Convolution</a:t>
            </a:r>
            <a:r>
              <a:rPr kumimoji="1" lang="ko-KR" altLang="en-US" sz="14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이라는 필터계산으로 특징 추출 </a:t>
            </a: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(</a:t>
            </a:r>
            <a:r>
              <a:rPr kumimoji="1" lang="ko-KR" altLang="en-US" sz="14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비지도 학습 기반</a:t>
            </a: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)</a:t>
            </a: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 flipH="1">
            <a:off x="351924" y="4221088"/>
            <a:ext cx="1818180" cy="430887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추출된 특징을 작은 크기로 변환</a:t>
            </a: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2" name="아래쪽 화살표 1"/>
          <p:cNvSpPr/>
          <p:nvPr/>
        </p:nvSpPr>
        <p:spPr>
          <a:xfrm>
            <a:off x="3849312" y="4725144"/>
            <a:ext cx="720080" cy="43026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아래쪽 화살표 20"/>
          <p:cNvSpPr/>
          <p:nvPr/>
        </p:nvSpPr>
        <p:spPr>
          <a:xfrm rot="10800000">
            <a:off x="2409153" y="4725144"/>
            <a:ext cx="720080" cy="43026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아래쪽 화살표 21"/>
          <p:cNvSpPr/>
          <p:nvPr/>
        </p:nvSpPr>
        <p:spPr>
          <a:xfrm rot="10800000">
            <a:off x="3058942" y="3726632"/>
            <a:ext cx="720080" cy="43026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 bwMode="auto">
          <a:xfrm flipH="1">
            <a:off x="351924" y="3285540"/>
            <a:ext cx="1818180" cy="430887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일반 신경망 모형으로 분류</a:t>
            </a: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24" name="직사각형 23"/>
          <p:cNvSpPr/>
          <p:nvPr/>
        </p:nvSpPr>
        <p:spPr bwMode="auto">
          <a:xfrm flipH="1">
            <a:off x="5073448" y="4007386"/>
            <a:ext cx="1246910" cy="1077218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각각의 </a:t>
            </a: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Layer</a:t>
            </a:r>
            <a:r>
              <a:rPr kumimoji="1" lang="ko-KR" altLang="en-US" sz="14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는 중간층이 여러 개인 </a:t>
            </a:r>
            <a:r>
              <a:rPr kumimoji="1" lang="en-US" altLang="ko-KR" sz="14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Deep Neural Network</a:t>
            </a: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8" y="1463330"/>
            <a:ext cx="237478" cy="237478"/>
          </a:xfrm>
          <a:prstGeom prst="rect">
            <a:avLst/>
          </a:prstGeom>
        </p:spPr>
      </p:pic>
      <p:sp>
        <p:nvSpPr>
          <p:cNvPr id="4" name="오른쪽 중괄호 3"/>
          <p:cNvSpPr/>
          <p:nvPr/>
        </p:nvSpPr>
        <p:spPr>
          <a:xfrm>
            <a:off x="4713409" y="3074854"/>
            <a:ext cx="432047" cy="27304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3057224" y="4817250"/>
            <a:ext cx="886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반복 수행</a:t>
            </a: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  <p:sp>
        <p:nvSpPr>
          <p:cNvPr id="28" name="양쪽 모서리가 잘린 사각형 27"/>
          <p:cNvSpPr/>
          <p:nvPr/>
        </p:nvSpPr>
        <p:spPr>
          <a:xfrm flipV="1">
            <a:off x="6712197" y="2277192"/>
            <a:ext cx="2739741" cy="543658"/>
          </a:xfrm>
          <a:prstGeom prst="snip2SameRect">
            <a:avLst>
              <a:gd name="adj1" fmla="val 0"/>
              <a:gd name="adj2" fmla="val 0"/>
            </a:avLst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25400">
            <a:solidFill>
              <a:srgbClr val="2F99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2000" b="1">
              <a:ln>
                <a:solidFill>
                  <a:srgbClr val="777777">
                    <a:alpha val="0"/>
                  </a:srgbClr>
                </a:solidFill>
              </a:ln>
            </a:endParaRPr>
          </a:p>
        </p:txBody>
      </p:sp>
      <p:sp>
        <p:nvSpPr>
          <p:cNvPr id="29" name="TextBox 98"/>
          <p:cNvSpPr txBox="1">
            <a:spLocks noChangeArrowheads="1"/>
          </p:cNvSpPr>
          <p:nvPr/>
        </p:nvSpPr>
        <p:spPr bwMode="auto">
          <a:xfrm>
            <a:off x="6775180" y="2302802"/>
            <a:ext cx="264627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RNN</a:t>
            </a:r>
          </a:p>
          <a:p>
            <a:pPr marL="0" lvl="1" indent="-142851" algn="ctr" eaLnBrk="1" latinLnBrk="0" hangingPunct="1">
              <a:buClr>
                <a:sysClr val="windowText" lastClr="000000"/>
              </a:buClr>
              <a:tabLst>
                <a:tab pos="5647386" algn="l"/>
              </a:tabLst>
              <a:defRPr/>
            </a:pPr>
            <a:r>
              <a:rPr lang="en-US" altLang="ko-KR" sz="1400" b="1" dirty="0" smtClean="0">
                <a:ln>
                  <a:solidFill>
                    <a:srgbClr val="777777">
                      <a:alpha val="0"/>
                    </a:srgbClr>
                  </a:solidFill>
                </a:ln>
                <a:solidFill>
                  <a:srgbClr val="4D4D4D"/>
                </a:solidFill>
                <a:latin typeface="Rix정고딕 M" panose="02020603020101020101" pitchFamily="18" charset="-127"/>
                <a:ea typeface="Rix정고딕 M" panose="02020603020101020101" pitchFamily="18" charset="-127"/>
              </a:rPr>
              <a:t>(Recurrent Neural Network)</a:t>
            </a:r>
            <a:endParaRPr lang="en-US" altLang="ko-KR" sz="1400" b="1" baseline="30000" dirty="0">
              <a:ln>
                <a:solidFill>
                  <a:srgbClr val="777777">
                    <a:alpha val="0"/>
                  </a:srgbClr>
                </a:solidFill>
              </a:ln>
              <a:solidFill>
                <a:srgbClr val="4D4D4D"/>
              </a:solidFill>
              <a:latin typeface="Rix정고딕 M" panose="02020603020101020101" pitchFamily="18" charset="-127"/>
              <a:ea typeface="Rix정고딕 M" panose="02020603020101020101" pitchFamily="18" charset="-127"/>
            </a:endParaRPr>
          </a:p>
        </p:txBody>
      </p:sp>
      <p:sp>
        <p:nvSpPr>
          <p:cNvPr id="30" name="AutoShape 61" descr="그림2"/>
          <p:cNvSpPr>
            <a:spLocks noChangeArrowheads="1"/>
          </p:cNvSpPr>
          <p:nvPr/>
        </p:nvSpPr>
        <p:spPr bwMode="auto">
          <a:xfrm>
            <a:off x="6752406" y="5085184"/>
            <a:ext cx="2592289" cy="720080"/>
          </a:xfrm>
          <a:prstGeom prst="roundRect">
            <a:avLst>
              <a:gd name="adj" fmla="val 7694"/>
            </a:avLst>
          </a:prstGeom>
          <a:solidFill>
            <a:schemeClr val="accent3">
              <a:lumMod val="20000"/>
              <a:lumOff val="80000"/>
            </a:schemeClr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CNN, t=1</a:t>
            </a:r>
            <a:endPara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AutoShape 61" descr="그림2"/>
          <p:cNvSpPr>
            <a:spLocks noChangeArrowheads="1"/>
          </p:cNvSpPr>
          <p:nvPr/>
        </p:nvSpPr>
        <p:spPr bwMode="auto">
          <a:xfrm>
            <a:off x="6752406" y="4080019"/>
            <a:ext cx="2592289" cy="720080"/>
          </a:xfrm>
          <a:prstGeom prst="roundRect">
            <a:avLst>
              <a:gd name="adj" fmla="val 7694"/>
            </a:avLst>
          </a:prstGeom>
          <a:solidFill>
            <a:schemeClr val="accent3">
              <a:lumMod val="20000"/>
              <a:lumOff val="80000"/>
            </a:schemeClr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CNN, t=2</a:t>
            </a:r>
            <a:endParaRPr lang="ko-KR" altLang="en-US" sz="16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AutoShape 61" descr="그림2"/>
          <p:cNvSpPr>
            <a:spLocks noChangeArrowheads="1"/>
          </p:cNvSpPr>
          <p:nvPr/>
        </p:nvSpPr>
        <p:spPr bwMode="auto">
          <a:xfrm>
            <a:off x="6752406" y="3074854"/>
            <a:ext cx="2592289" cy="720080"/>
          </a:xfrm>
          <a:prstGeom prst="roundRect">
            <a:avLst>
              <a:gd name="adj" fmla="val 7694"/>
            </a:avLst>
          </a:prstGeom>
          <a:solidFill>
            <a:schemeClr val="accent3">
              <a:lumMod val="20000"/>
              <a:lumOff val="80000"/>
            </a:schemeClr>
          </a:solidFill>
          <a:ln w="3175" algn="ctr">
            <a:solidFill>
              <a:srgbClr val="B6CFE8"/>
            </a:solidFill>
            <a:round/>
            <a:headEnd/>
            <a:tailEnd/>
          </a:ln>
        </p:spPr>
        <p:txBody>
          <a:bodyPr wrap="none" anchor="ctr" anchorCtr="0"/>
          <a:lstStyle>
            <a:lvl1pPr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defTabSz="1012825"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012825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en-US" altLang="ko-KR" sz="16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CNN, t=N</a:t>
            </a:r>
          </a:p>
        </p:txBody>
      </p:sp>
      <p:sp>
        <p:nvSpPr>
          <p:cNvPr id="33" name="아래쪽 화살표 32"/>
          <p:cNvSpPr/>
          <p:nvPr/>
        </p:nvSpPr>
        <p:spPr>
          <a:xfrm rot="10800000">
            <a:off x="7722611" y="3716427"/>
            <a:ext cx="720080" cy="43026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아래쪽 화살표 33"/>
          <p:cNvSpPr/>
          <p:nvPr/>
        </p:nvSpPr>
        <p:spPr>
          <a:xfrm rot="10800000">
            <a:off x="7734309" y="4725131"/>
            <a:ext cx="720080" cy="43026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 bwMode="auto">
          <a:xfrm flipH="1">
            <a:off x="6472646" y="5879594"/>
            <a:ext cx="3376104" cy="6463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0" tIns="0" rIns="0" bIns="0" anchor="t">
            <a:spAutoFit/>
          </a:bodyPr>
          <a:lstStyle/>
          <a:p>
            <a:pPr marL="0" lvl="1" defTabSz="957925" fontAlgn="base" latinLnBrk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  <a:tabLst>
                <a:tab pos="5648325" algn="l"/>
              </a:tabLst>
            </a:pPr>
            <a:r>
              <a:rPr kumimoji="1" lang="ko-KR" altLang="en-US" sz="1400" kern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음성이나 </a:t>
            </a:r>
            <a:r>
              <a:rPr kumimoji="1" lang="ko-KR" altLang="en-US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동영상과 같이</a:t>
            </a: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4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데이터의 입력순서 </a:t>
            </a:r>
            <a:r>
              <a:rPr kumimoji="1" lang="ko-KR" altLang="en-US" sz="1400" ker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자체가 </a:t>
            </a:r>
            <a:r>
              <a:rPr kumimoji="1" lang="ko-KR" altLang="en-US" sz="14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중요한 경우로</a:t>
            </a: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, </a:t>
            </a:r>
            <a:r>
              <a:rPr kumimoji="1" lang="ko-KR" altLang="en-US" sz="14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시간 순서 각각에 대해 </a:t>
            </a:r>
            <a:r>
              <a:rPr kumimoji="1" lang="en-US" altLang="ko-KR" sz="1400" kern="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CNN</a:t>
            </a:r>
            <a:r>
              <a:rPr kumimoji="1" lang="ko-KR" altLang="en-US" sz="1400" kern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D4D4D"/>
                </a:solidFill>
                <a:latin typeface="Rix정고딕 B" panose="02020603020101020101" pitchFamily="18" charset="-127"/>
                <a:ea typeface="Rix정고딕 B" panose="02020603020101020101" pitchFamily="18" charset="-127"/>
              </a:rPr>
              <a:t>으로 구성하고 피드백받는 구조</a:t>
            </a:r>
            <a:endParaRPr kumimoji="1" lang="en-US" altLang="ko-KR" sz="1400" kern="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4D4D4D"/>
              </a:solidFill>
              <a:latin typeface="Rix정고딕 B" panose="02020603020101020101" pitchFamily="18" charset="-127"/>
              <a:ea typeface="Rix정고딕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989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8169</TotalTime>
  <Words>1398</Words>
  <Application>Microsoft Office PowerPoint</Application>
  <PresentationFormat>사용자 지정</PresentationFormat>
  <Paragraphs>404</Paragraphs>
  <Slides>23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5" baseType="lpstr">
      <vt:lpstr>Arial</vt:lpstr>
      <vt:lpstr>Rix모던고딕 B</vt:lpstr>
      <vt:lpstr>Rix모던고딕 M</vt:lpstr>
      <vt:lpstr>맑은 고딕</vt:lpstr>
      <vt:lpstr>돋움</vt:lpstr>
      <vt:lpstr>Rix정고딕 B</vt:lpstr>
      <vt:lpstr>Rix정고딕 M</vt:lpstr>
      <vt:lpstr>Wingdings</vt:lpstr>
      <vt:lpstr>Monotype Sorts</vt:lpstr>
      <vt:lpstr>함초롬돋움</vt:lpstr>
      <vt:lpstr>HY헤드라인M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김민수</dc:creator>
  <cp:lastModifiedBy>안동혁</cp:lastModifiedBy>
  <cp:revision>736</cp:revision>
  <dcterms:created xsi:type="dcterms:W3CDTF">2015-09-30T04:28:49Z</dcterms:created>
  <dcterms:modified xsi:type="dcterms:W3CDTF">2016-09-12T13:02:01Z</dcterms:modified>
</cp:coreProperties>
</file>