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92" r:id="rId3"/>
    <p:sldId id="289" r:id="rId4"/>
    <p:sldId id="295" r:id="rId5"/>
    <p:sldId id="290" r:id="rId6"/>
    <p:sldId id="294" r:id="rId7"/>
    <p:sldId id="296" r:id="rId8"/>
    <p:sldId id="291" r:id="rId9"/>
    <p:sldId id="293" r:id="rId10"/>
    <p:sldId id="298" r:id="rId11"/>
    <p:sldId id="299" r:id="rId12"/>
    <p:sldId id="303" r:id="rId13"/>
    <p:sldId id="304" r:id="rId14"/>
    <p:sldId id="300" r:id="rId15"/>
  </p:sldIdLst>
  <p:sldSz cx="9904413" cy="6858000"/>
  <p:notesSz cx="6802438" cy="9934575"/>
  <p:embeddedFontLst>
    <p:embeddedFont>
      <p:font typeface="Lucida Console" panose="020B0609040504020204" pitchFamily="49" charset="0"/>
      <p:regular r:id="rId18"/>
    </p:embeddedFont>
    <p:embeddedFont>
      <p:font typeface="Cambria Math" panose="02040503050406030204" pitchFamily="18" charset="0"/>
      <p:regular r:id="rId19"/>
    </p:embeddedFont>
    <p:embeddedFont>
      <p:font typeface="Rix고딕 B" panose="02020603020101020101" pitchFamily="18" charset="-127"/>
      <p:regular r:id="rId20"/>
    </p:embeddedFont>
    <p:embeddedFont>
      <p:font typeface="Rix모던고딕 L" panose="02020603020101020101" pitchFamily="18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60A8"/>
    <a:srgbClr val="F5F5F5"/>
    <a:srgbClr val="4F81BD"/>
    <a:srgbClr val="F9F9F9"/>
    <a:srgbClr val="ECECEC"/>
    <a:srgbClr val="2F99DE"/>
    <a:srgbClr val="0072BC"/>
    <a:srgbClr val="00599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72350" autoAdjust="0"/>
  </p:normalViewPr>
  <p:slideViewPr>
    <p:cSldViewPr showGuides="1">
      <p:cViewPr varScale="1">
        <p:scale>
          <a:sx n="52" d="100"/>
          <a:sy n="52" d="100"/>
        </p:scale>
        <p:origin x="1098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3141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8E23-0344-4A24-A183-547BECD3D212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049A2-1DAC-4AB3-BE9F-508CDB930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827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0C986-2E3E-4D5E-8062-3CF55EAE8F06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02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B817F-2B63-4548-BC38-35DDAB46FE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36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909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err="1" smtClean="0"/>
              <a:t>심여를</a:t>
            </a:r>
            <a:r>
              <a:rPr lang="ko-KR" altLang="en-US" baseline="0" dirty="0" smtClean="0"/>
              <a:t> 기울여 데이터가공을 마쳤다면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데이터를 분석모형에 적용하고 검증하는 단계는 간단합니다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먼저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로지스틱회귀분석입니다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err="1" smtClean="0"/>
              <a:t>로지스틱</a:t>
            </a:r>
            <a:r>
              <a:rPr lang="ko-KR" altLang="en-US" baseline="0" dirty="0" smtClean="0"/>
              <a:t> 회귀분석의 기본적인 전제가정은 각 독립변수는 서로 독립적이다 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그래서 예측모델을 생성하기에 앞서</a:t>
            </a:r>
            <a:endParaRPr lang="en-US" altLang="ko-KR" baseline="0" dirty="0" smtClean="0"/>
          </a:p>
          <a:p>
            <a:r>
              <a:rPr lang="ko-KR" altLang="en-US" baseline="0" dirty="0" smtClean="0"/>
              <a:t>독립변수간 강한 상관관계를 가지고 있는 변수를 없애주는 </a:t>
            </a:r>
            <a:r>
              <a:rPr lang="ko-KR" altLang="en-US" baseline="0" dirty="0" err="1" smtClean="0"/>
              <a:t>다중공선성분석을</a:t>
            </a:r>
            <a:r>
              <a:rPr lang="ko-KR" altLang="en-US" baseline="0" dirty="0" smtClean="0"/>
              <a:t> 통해 </a:t>
            </a:r>
            <a:r>
              <a:rPr lang="en-US" altLang="ko-KR" baseline="0" dirty="0" smtClean="0"/>
              <a:t>121</a:t>
            </a:r>
            <a:r>
              <a:rPr lang="ko-KR" altLang="en-US" baseline="0" dirty="0" smtClean="0"/>
              <a:t>개의 </a:t>
            </a:r>
            <a:r>
              <a:rPr lang="ko-KR" altLang="en-US" baseline="0" dirty="0" err="1" smtClean="0"/>
              <a:t>독립변수중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61</a:t>
            </a:r>
            <a:r>
              <a:rPr lang="ko-KR" altLang="en-US" baseline="0" dirty="0" smtClean="0"/>
              <a:t>개의 독립변수를 채택하여 모델을 생성하였습니다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생성된 모델을 검증한 결과 </a:t>
            </a:r>
            <a:r>
              <a:rPr lang="ko-KR" altLang="en-US" baseline="0" dirty="0" err="1" smtClean="0"/>
              <a:t>컨퓨젼매트릭스를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기반으로한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roc</a:t>
            </a:r>
            <a:r>
              <a:rPr lang="ko-KR" altLang="en-US" baseline="0" dirty="0" smtClean="0"/>
              <a:t>분석을 하여 위험수준정확도가 높으며 </a:t>
            </a:r>
            <a:r>
              <a:rPr lang="ko-KR" altLang="en-US" baseline="0" dirty="0" err="1" smtClean="0"/>
              <a:t>위험수준오분류율이</a:t>
            </a:r>
            <a:r>
              <a:rPr lang="ko-KR" altLang="en-US" baseline="0" dirty="0" smtClean="0"/>
              <a:t> 낮은 모델을 선택한 결과</a:t>
            </a:r>
            <a:endParaRPr lang="en-US" altLang="ko-KR" baseline="0" dirty="0" smtClean="0"/>
          </a:p>
          <a:p>
            <a:r>
              <a:rPr lang="ko-KR" altLang="en-US" baseline="0" dirty="0" smtClean="0"/>
              <a:t>예측정확도 </a:t>
            </a:r>
            <a:r>
              <a:rPr lang="en-US" altLang="ko-KR" baseline="0" dirty="0" smtClean="0"/>
              <a:t>70%</a:t>
            </a:r>
            <a:r>
              <a:rPr lang="ko-KR" altLang="en-US" baseline="0" dirty="0" smtClean="0"/>
              <a:t>가 나왔습니다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03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다음으로는 기계학습기법의 분류 모형인 </a:t>
            </a:r>
            <a:r>
              <a:rPr lang="ko-KR" altLang="en-US" dirty="0" err="1" smtClean="0"/>
              <a:t>서포트벡터머신입니다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서포트벡터머신은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로지스틱과</a:t>
            </a:r>
            <a:r>
              <a:rPr lang="ko-KR" altLang="en-US" dirty="0" smtClean="0"/>
              <a:t> 다르게 입력데이터에 대한 기본전제가 다르기 때문에 독립변수 </a:t>
            </a:r>
            <a:r>
              <a:rPr lang="en-US" altLang="ko-KR" dirty="0" smtClean="0"/>
              <a:t>41</a:t>
            </a:r>
            <a:r>
              <a:rPr lang="ko-KR" altLang="en-US" dirty="0" smtClean="0"/>
              <a:t>개를 사용하였습니다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서포트벡터머신은</a:t>
            </a:r>
            <a:r>
              <a:rPr lang="ko-KR" altLang="en-US" dirty="0" smtClean="0"/>
              <a:t> 위</a:t>
            </a:r>
            <a:r>
              <a:rPr lang="ko-KR" altLang="en-US" baseline="0" dirty="0" smtClean="0"/>
              <a:t> 그래프처럼 선형으로 분류가 어려운 데이터를 </a:t>
            </a:r>
            <a:endParaRPr lang="en-US" altLang="ko-KR" baseline="0" dirty="0" smtClean="0"/>
          </a:p>
          <a:p>
            <a:r>
              <a:rPr lang="ko-KR" altLang="en-US" baseline="0" dirty="0" smtClean="0"/>
              <a:t>고차원으로 변형하여 분류가 쉽게 </a:t>
            </a:r>
            <a:r>
              <a:rPr lang="ko-KR" altLang="en-US" baseline="0" dirty="0" err="1" smtClean="0"/>
              <a:t>되도록하는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커널트릭을</a:t>
            </a:r>
            <a:r>
              <a:rPr lang="ko-KR" altLang="en-US" baseline="0" dirty="0" smtClean="0"/>
              <a:t> 사용한 분류 기법입니다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err="1" smtClean="0"/>
              <a:t>Svm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모델을 생성하고 검증한 결과 예측정확도 </a:t>
            </a:r>
            <a:r>
              <a:rPr lang="en-US" altLang="ko-KR" baseline="0" dirty="0" smtClean="0"/>
              <a:t>69.75% 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로지스틱</a:t>
            </a:r>
            <a:r>
              <a:rPr lang="ko-KR" altLang="en-US" baseline="0" dirty="0" smtClean="0"/>
              <a:t> 회귀분석과 </a:t>
            </a:r>
            <a:r>
              <a:rPr lang="en-US" altLang="ko-KR" baseline="0" dirty="0" smtClean="0"/>
              <a:t>0.25% </a:t>
            </a:r>
            <a:r>
              <a:rPr lang="ko-KR" altLang="en-US" baseline="0" dirty="0" smtClean="0"/>
              <a:t>로 아주 근소한 차이를 보였습니다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어떤 모델이 더 정확한 모델이라고 할 수 있을까요</a:t>
            </a:r>
            <a:r>
              <a:rPr lang="en-US" altLang="ko-KR" baseline="0" dirty="0" smtClean="0"/>
              <a:t>?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04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실제로 예측 정확도가 높은 두 모델을 선택할 때 저희는 비용</a:t>
            </a:r>
            <a:r>
              <a:rPr lang="en-US" altLang="ko-KR" dirty="0" smtClean="0"/>
              <a:t>-</a:t>
            </a:r>
            <a:r>
              <a:rPr lang="ko-KR" altLang="en-US" dirty="0" smtClean="0"/>
              <a:t>이득 매트릭스를 활용하여 최종예측 모델을 선정하였습니다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어떤 모델로 분석하였는지는 아직 과제가 </a:t>
            </a:r>
            <a:r>
              <a:rPr lang="ko-KR" altLang="en-US" dirty="0" err="1" smtClean="0"/>
              <a:t>진행중에</a:t>
            </a:r>
            <a:r>
              <a:rPr lang="ko-KR" altLang="en-US" dirty="0" smtClean="0"/>
              <a:t> 있어 </a:t>
            </a:r>
            <a:r>
              <a:rPr lang="ko-KR" altLang="en-US" dirty="0" err="1" smtClean="0"/>
              <a:t>말씀드리기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어려울것같습니다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양해 </a:t>
            </a:r>
            <a:r>
              <a:rPr lang="ko-KR" altLang="en-US" dirty="0" err="1" smtClean="0"/>
              <a:t>부탁드립니다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모델 </a:t>
            </a:r>
            <a:r>
              <a:rPr lang="en-US" altLang="ko-KR" dirty="0" smtClean="0"/>
              <a:t>A</a:t>
            </a:r>
            <a:r>
              <a:rPr lang="ko-KR" altLang="en-US" dirty="0" smtClean="0"/>
              <a:t>는 예측정확도</a:t>
            </a:r>
            <a:r>
              <a:rPr lang="en-US" altLang="ko-KR" dirty="0" smtClean="0"/>
              <a:t> 80.25%</a:t>
            </a:r>
            <a:r>
              <a:rPr lang="ko-KR" altLang="en-US" dirty="0" smtClean="0"/>
              <a:t>가 나왔으면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모델 </a:t>
            </a:r>
            <a:r>
              <a:rPr lang="en-US" altLang="ko-KR" dirty="0" smtClean="0"/>
              <a:t>B</a:t>
            </a:r>
            <a:r>
              <a:rPr lang="ko-KR" altLang="en-US" dirty="0" smtClean="0"/>
              <a:t>에서는 예측정확도가 </a:t>
            </a:r>
            <a:r>
              <a:rPr lang="en-US" altLang="ko-KR" dirty="0" smtClean="0"/>
              <a:t>71.25%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나왔습니다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어느 모델이 더 정확하다고 할 수 있을까요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예측정확도로 </a:t>
            </a:r>
            <a:r>
              <a:rPr lang="ko-KR" altLang="en-US" dirty="0" err="1" smtClean="0"/>
              <a:t>봤을때는</a:t>
            </a:r>
            <a:r>
              <a:rPr lang="ko-KR" altLang="en-US" dirty="0" smtClean="0"/>
              <a:t> 모델</a:t>
            </a:r>
            <a:r>
              <a:rPr lang="en-US" altLang="ko-KR" dirty="0" smtClean="0"/>
              <a:t>A</a:t>
            </a:r>
            <a:r>
              <a:rPr lang="ko-KR" altLang="en-US" dirty="0" smtClean="0"/>
              <a:t>가 </a:t>
            </a:r>
            <a:r>
              <a:rPr lang="ko-KR" altLang="en-US" dirty="0" err="1" smtClean="0"/>
              <a:t>더정확한</a:t>
            </a:r>
            <a:r>
              <a:rPr lang="ko-KR" altLang="en-US" dirty="0" smtClean="0"/>
              <a:t> 것 확실합니다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모델 </a:t>
            </a:r>
            <a:r>
              <a:rPr lang="en-US" altLang="ko-KR" dirty="0" smtClean="0"/>
              <a:t>A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사용했을때</a:t>
            </a:r>
            <a:r>
              <a:rPr lang="ko-KR" altLang="en-US" baseline="0" dirty="0" smtClean="0"/>
              <a:t> 더 효율적으로 유지보수를 할 수 있을까요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그건 장담할 수 없습니다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실제로 현장에서 주의를 주의로 판단하고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위험을 위험으로 </a:t>
            </a:r>
            <a:r>
              <a:rPr lang="ko-KR" altLang="en-US" baseline="0" dirty="0" err="1" smtClean="0"/>
              <a:t>판단했을때보다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baseline="0" dirty="0" smtClean="0"/>
              <a:t>실제 위험구간을 주의로 </a:t>
            </a:r>
            <a:r>
              <a:rPr lang="ko-KR" altLang="en-US" baseline="0" dirty="0" err="1" smtClean="0"/>
              <a:t>오분류하여</a:t>
            </a:r>
            <a:r>
              <a:rPr lang="ko-KR" altLang="en-US" baseline="0" dirty="0" smtClean="0"/>
              <a:t> 사고가 발생한다면 더 큰 비용이 발생하게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따라서 비용</a:t>
            </a:r>
            <a:r>
              <a:rPr lang="en-US" altLang="ko-KR" baseline="0" dirty="0" smtClean="0"/>
              <a:t>-</a:t>
            </a:r>
            <a:r>
              <a:rPr lang="ko-KR" altLang="en-US" baseline="0" dirty="0" smtClean="0"/>
              <a:t>이득 매트릭스로 각각의 가중치를 부여하고 비용을 계산 </a:t>
            </a:r>
            <a:r>
              <a:rPr lang="ko-KR" altLang="en-US" baseline="0" dirty="0" err="1" smtClean="0"/>
              <a:t>하였을때는</a:t>
            </a:r>
            <a:r>
              <a:rPr lang="ko-KR" altLang="en-US" baseline="0" dirty="0" smtClean="0"/>
              <a:t> 모델</a:t>
            </a:r>
            <a:r>
              <a:rPr lang="en-US" altLang="ko-KR" baseline="0" dirty="0" smtClean="0"/>
              <a:t>A</a:t>
            </a:r>
            <a:r>
              <a:rPr lang="ko-KR" altLang="en-US" baseline="0" dirty="0" smtClean="0"/>
              <a:t>보다 모델</a:t>
            </a:r>
            <a:r>
              <a:rPr lang="en-US" altLang="ko-KR" baseline="0" dirty="0" smtClean="0"/>
              <a:t>B</a:t>
            </a:r>
            <a:r>
              <a:rPr lang="ko-KR" altLang="en-US" baseline="0" dirty="0" smtClean="0"/>
              <a:t>가 비용이 </a:t>
            </a:r>
            <a:r>
              <a:rPr lang="ko-KR" altLang="en-US" baseline="0" dirty="0" err="1" smtClean="0"/>
              <a:t>더적게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드는것을</a:t>
            </a:r>
            <a:r>
              <a:rPr lang="ko-KR" altLang="en-US" baseline="0" dirty="0" smtClean="0"/>
              <a:t> 알 수 있었습니다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이처럼 예측의 목적에 따라서 모델을 선정하는데 예측정확도 만이 답이 아닐 수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85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추가적으로 </a:t>
            </a:r>
            <a:r>
              <a:rPr lang="ko-KR" altLang="en-US" dirty="0" err="1" smtClean="0"/>
              <a:t>딥러닝</a:t>
            </a:r>
            <a:r>
              <a:rPr lang="ko-KR" altLang="en-US" dirty="0" smtClean="0"/>
              <a:t> 기법인 </a:t>
            </a:r>
            <a:r>
              <a:rPr lang="en-US" altLang="ko-KR" dirty="0" smtClean="0"/>
              <a:t>RNN</a:t>
            </a:r>
            <a:r>
              <a:rPr lang="ko-KR" altLang="en-US" dirty="0" smtClean="0"/>
              <a:t>은 과거의 데이터를 기억하여 가중치를 산정할 때 반영할 수 있는 알고리즘으로 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시계열</a:t>
            </a:r>
            <a:r>
              <a:rPr lang="ko-KR" altLang="en-US" baseline="0" dirty="0" smtClean="0"/>
              <a:t> 분석에 효과가 있지만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데이터의 양이 많을 때 효과적인 기법입니다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 확보한 선로이상위험예측의 데이터의 양이 적어  지속적으로 대량의 데이터가 들어올 때 분석을 하기 위해 틀만 잡아 놓은 상태입니다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54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마지막으로 예측 분석 환경에 대해 </a:t>
            </a:r>
            <a:r>
              <a:rPr lang="ko-KR" altLang="en-US" dirty="0" err="1" smtClean="0"/>
              <a:t>말씀드리도록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분석기법에 따라 </a:t>
            </a:r>
            <a:r>
              <a:rPr lang="ko-KR" altLang="en-US" dirty="0" err="1" smtClean="0"/>
              <a:t>최적화되어있는</a:t>
            </a:r>
            <a:r>
              <a:rPr lang="ko-KR" altLang="en-US" dirty="0" smtClean="0"/>
              <a:t> 분석도구가 있으며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현재 정규방정식기법과 데이터가공 모델검증 등 간단한 작업은 </a:t>
            </a:r>
            <a:r>
              <a:rPr lang="en-US" altLang="ko-KR" dirty="0" smtClean="0"/>
              <a:t>R </a:t>
            </a:r>
            <a:r>
              <a:rPr lang="ko-KR" altLang="en-US" dirty="0" smtClean="0"/>
              <a:t>을 통해서 진행하고 있으며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기계학습기법을 </a:t>
            </a:r>
            <a:r>
              <a:rPr lang="ko-KR" altLang="en-US" dirty="0" err="1" smtClean="0"/>
              <a:t>사용할때에는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오픈소스인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텐서플로우로</a:t>
            </a:r>
            <a:r>
              <a:rPr lang="ko-KR" altLang="en-US" dirty="0" smtClean="0"/>
              <a:t> 작업을 진행하고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또한 지속적이 기계학습과 모델 선정을 위해서는 정해진 분석 방식이 아닌 직접</a:t>
            </a:r>
            <a:r>
              <a:rPr lang="ko-KR" altLang="en-US" baseline="0" dirty="0" smtClean="0"/>
              <a:t> 파이프라인을 </a:t>
            </a:r>
            <a:r>
              <a:rPr lang="ko-KR" altLang="en-US" baseline="0" dirty="0" err="1" smtClean="0"/>
              <a:t>설계하여하</a:t>
            </a:r>
            <a:r>
              <a:rPr lang="ko-KR" altLang="en-US" baseline="0" dirty="0" smtClean="0"/>
              <a:t> 하는 부분이 반드시 필요합니다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통계분석언어인 </a:t>
            </a:r>
            <a:r>
              <a:rPr lang="en-US" altLang="ko-KR" baseline="0" dirty="0" smtClean="0"/>
              <a:t>python</a:t>
            </a:r>
            <a:r>
              <a:rPr lang="ko-KR" altLang="en-US" baseline="0" dirty="0" smtClean="0"/>
              <a:t>을 이용하여 설계할 예정입니다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이상으로 </a:t>
            </a:r>
            <a:r>
              <a:rPr lang="ko-KR" altLang="en-US" baseline="0" dirty="0" err="1" smtClean="0"/>
              <a:t>빅데이터플랫폼</a:t>
            </a:r>
            <a:r>
              <a:rPr lang="ko-KR" altLang="en-US" baseline="0" dirty="0" smtClean="0"/>
              <a:t> 기반 철도사고위험예측에 대해 발표를 마치도록 하겠습니다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긴시간동안</a:t>
            </a:r>
            <a:r>
              <a:rPr lang="ko-KR" altLang="en-US" baseline="0" dirty="0" smtClean="0"/>
              <a:t> 경청해주셔서 감사합니다</a:t>
            </a:r>
            <a:r>
              <a:rPr lang="en-US" altLang="ko-KR" baseline="0" dirty="0" smtClean="0"/>
              <a:t>. 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088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현재 한국철도기술연구원과 한국철도공사 이외 많은 </a:t>
            </a:r>
            <a:r>
              <a:rPr lang="ko-KR" altLang="en-US" dirty="0" err="1" smtClean="0"/>
              <a:t>렵력기관들과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함계</a:t>
            </a:r>
            <a:endParaRPr lang="en-US" altLang="ko-KR" dirty="0" smtClean="0"/>
          </a:p>
          <a:p>
            <a:r>
              <a:rPr lang="ko-KR" altLang="en-US" dirty="0" err="1" smtClean="0"/>
              <a:t>국토부</a:t>
            </a:r>
            <a:r>
              <a:rPr lang="ko-KR" altLang="en-US" dirty="0" smtClean="0"/>
              <a:t> 주관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실시간 철도안전</a:t>
            </a:r>
            <a:r>
              <a:rPr lang="en-US" altLang="ko-KR" dirty="0" smtClean="0"/>
              <a:t>/ </a:t>
            </a:r>
            <a:r>
              <a:rPr lang="ko-KR" altLang="en-US" dirty="0" smtClean="0"/>
              <a:t>통합감시</a:t>
            </a:r>
            <a:r>
              <a:rPr lang="en-US" altLang="ko-KR" dirty="0" smtClean="0"/>
              <a:t>/ </a:t>
            </a:r>
            <a:r>
              <a:rPr lang="ko-KR" altLang="en-US" dirty="0" smtClean="0"/>
              <a:t>제어시스템 개발 연구과제를 진행하고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발표에 앞서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연구의 전체적인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아키텍쳐에</a:t>
            </a:r>
            <a:r>
              <a:rPr lang="ko-KR" altLang="en-US" dirty="0" smtClean="0"/>
              <a:t> 대해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/ </a:t>
            </a:r>
            <a:r>
              <a:rPr lang="ko-KR" altLang="en-US" baseline="0" dirty="0" err="1" smtClean="0"/>
              <a:t>설명드리도록</a:t>
            </a:r>
            <a:r>
              <a:rPr lang="ko-KR" altLang="en-US" baseline="0" dirty="0" smtClean="0"/>
              <a:t> 하겠습니다</a:t>
            </a:r>
            <a:r>
              <a:rPr lang="en-US" altLang="ko-KR" baseline="0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기존의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안전검지창치</a:t>
            </a:r>
            <a:r>
              <a:rPr lang="ko-KR" altLang="en-US" dirty="0" smtClean="0"/>
              <a:t> 및 현장운영데이터를 수집하고</a:t>
            </a:r>
            <a:r>
              <a:rPr lang="en-US" altLang="ko-KR" dirty="0" smtClean="0"/>
              <a:t>/</a:t>
            </a:r>
          </a:p>
          <a:p>
            <a:r>
              <a:rPr lang="ko-KR" altLang="en-US" dirty="0" smtClean="0"/>
              <a:t>추가적으로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새롭게 개발하는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안전검지장치에서 수집되는 데이터를 기반으로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빅데이터</a:t>
            </a:r>
            <a:r>
              <a:rPr lang="ko-KR" altLang="en-US" dirty="0" smtClean="0"/>
              <a:t> 통합 플랫폼을 구축합니다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구축된 플랫폼 상에서 </a:t>
            </a:r>
            <a:endParaRPr lang="en-US" altLang="ko-KR" dirty="0" smtClean="0"/>
          </a:p>
          <a:p>
            <a:r>
              <a:rPr lang="ko-KR" altLang="en-US" dirty="0" smtClean="0"/>
              <a:t>사고위험예측정보와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실시간 위험감시정보를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생성하여 안전관제플랫폼으로 전달하게 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전달된 정보는</a:t>
            </a:r>
            <a:r>
              <a:rPr lang="en-US" altLang="ko-KR" dirty="0" smtClean="0"/>
              <a:t>/ </a:t>
            </a:r>
            <a:r>
              <a:rPr lang="ko-KR" altLang="en-US" dirty="0" smtClean="0"/>
              <a:t>대형표지판을 통해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안전에 대한 관제가 가능하게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00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중 </a:t>
            </a:r>
            <a:r>
              <a:rPr lang="ko-KR" altLang="en-US" dirty="0" err="1" smtClean="0"/>
              <a:t>위세아이텍은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빅데이터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통합플랫폼 구축과</a:t>
            </a:r>
            <a:r>
              <a:rPr lang="en-US" altLang="ko-KR" dirty="0" smtClean="0"/>
              <a:t>/ </a:t>
            </a:r>
            <a:r>
              <a:rPr lang="ko-KR" altLang="en-US" dirty="0" smtClean="0"/>
              <a:t>철도사고 위험예측</a:t>
            </a:r>
            <a:r>
              <a:rPr lang="en-US" altLang="ko-KR" dirty="0" smtClean="0"/>
              <a:t>/ </a:t>
            </a:r>
            <a:r>
              <a:rPr lang="ko-KR" altLang="en-US" dirty="0" smtClean="0"/>
              <a:t>그리고 철도안전 정보제공 부분을 담당하고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차년도와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차년도를 통해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빅데이터</a:t>
            </a:r>
            <a:r>
              <a:rPr lang="ko-KR" altLang="en-US" dirty="0" smtClean="0"/>
              <a:t> 통합플랫폼이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구축된 상태이며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현재 </a:t>
            </a:r>
            <a:r>
              <a:rPr lang="en-US" altLang="ko-KR" dirty="0" smtClean="0"/>
              <a:t>3</a:t>
            </a:r>
            <a:r>
              <a:rPr lang="ko-KR" altLang="en-US" dirty="0" smtClean="0"/>
              <a:t>차년도에는</a:t>
            </a:r>
            <a:r>
              <a:rPr lang="en-US" altLang="ko-KR" dirty="0" smtClean="0"/>
              <a:t>/ </a:t>
            </a:r>
            <a:r>
              <a:rPr lang="ko-KR" altLang="en-US" dirty="0" smtClean="0"/>
              <a:t>철도사고위험예측과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철도안전정보제공</a:t>
            </a:r>
            <a:r>
              <a:rPr lang="en-US" altLang="ko-KR" dirty="0" smtClean="0"/>
              <a:t>/ </a:t>
            </a:r>
            <a:r>
              <a:rPr lang="ko-KR" altLang="en-US" dirty="0" smtClean="0"/>
              <a:t>인터페이스 개발이 진행되고 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오늘 발표 주제로 말씀드릴 부분인</a:t>
            </a:r>
            <a:r>
              <a:rPr lang="en-US" altLang="ko-KR" dirty="0" smtClean="0"/>
              <a:t>/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철도사고 위험예측의 주제는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크게 </a:t>
            </a:r>
            <a:r>
              <a:rPr lang="en-US" altLang="ko-KR" baseline="0" dirty="0" smtClean="0"/>
              <a:t>3</a:t>
            </a:r>
            <a:r>
              <a:rPr lang="ko-KR" altLang="en-US" baseline="0" dirty="0" smtClean="0"/>
              <a:t>가지인 선로이상위험예측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낙석산사태위험예측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열차운행지연위험예측으로 나뉘어집니다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선로이상과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낙석 산사태는 대형사고로 이어지는 직접적인 원인이기 때문에</a:t>
            </a:r>
            <a:r>
              <a:rPr lang="en-US" altLang="ko-KR" baseline="0" dirty="0" smtClean="0"/>
              <a:t>/</a:t>
            </a:r>
          </a:p>
          <a:p>
            <a:r>
              <a:rPr lang="ko-KR" altLang="en-US" baseline="0" dirty="0" smtClean="0"/>
              <a:t>대형사고 예방을 목적으로 주제를 선정하였습니다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열차운행지연은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과거 </a:t>
            </a:r>
            <a:r>
              <a:rPr lang="en-US" altLang="ko-KR" baseline="0" dirty="0" smtClean="0"/>
              <a:t>10</a:t>
            </a:r>
            <a:r>
              <a:rPr lang="ko-KR" altLang="en-US" baseline="0" dirty="0" smtClean="0"/>
              <a:t>년치 사고통계 </a:t>
            </a:r>
            <a:r>
              <a:rPr lang="ko-KR" altLang="en-US" baseline="0" dirty="0" err="1" smtClean="0"/>
              <a:t>데이터중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46%</a:t>
            </a:r>
            <a:r>
              <a:rPr lang="ko-KR" altLang="en-US" baseline="0" dirty="0" smtClean="0"/>
              <a:t>를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차지하는 주요사고이며</a:t>
            </a:r>
            <a:r>
              <a:rPr lang="en-US" altLang="ko-KR" baseline="0" dirty="0" smtClean="0"/>
              <a:t>/</a:t>
            </a:r>
          </a:p>
          <a:p>
            <a:r>
              <a:rPr lang="ko-KR" altLang="en-US" baseline="0" dirty="0" smtClean="0"/>
              <a:t>일반적인 운행지연이 아닌 비용이 크게 발생하는 지연사고를 예방하기 위해 예측주제로 선정하였습니다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그중</a:t>
            </a:r>
            <a:r>
              <a:rPr lang="ko-KR" altLang="en-US" baseline="0" dirty="0" smtClean="0"/>
              <a:t> 오늘은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선로이상위험예측을</a:t>
            </a:r>
            <a:r>
              <a:rPr lang="en-US" altLang="ko-KR" baseline="0" dirty="0" smtClean="0"/>
              <a:t>/ </a:t>
            </a:r>
            <a:r>
              <a:rPr lang="ko-KR" altLang="en-US" baseline="0" dirty="0" err="1" smtClean="0"/>
              <a:t>어떤데이터를</a:t>
            </a:r>
            <a:r>
              <a:rPr lang="ko-KR" altLang="en-US" baseline="0" dirty="0" smtClean="0"/>
              <a:t> 이용하여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어떻게 분석하는지에 대해 </a:t>
            </a:r>
            <a:r>
              <a:rPr lang="ko-KR" altLang="en-US" baseline="0" dirty="0" err="1" smtClean="0"/>
              <a:t>말씀드리도록</a:t>
            </a:r>
            <a:r>
              <a:rPr lang="ko-KR" altLang="en-US" baseline="0" dirty="0" smtClean="0"/>
              <a:t> 하겠습니다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10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최근</a:t>
            </a:r>
            <a:r>
              <a:rPr lang="en-US" altLang="ko-KR" dirty="0" smtClean="0"/>
              <a:t>/ </a:t>
            </a:r>
            <a:r>
              <a:rPr lang="ko-KR" altLang="en-US" dirty="0" smtClean="0"/>
              <a:t>잇단 열차탈선사고로 인해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철도안전에 대한 연구가 중요해지고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그중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선로장출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열차탈선 등의 대형사고의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직접적인 원인은 선로결함으로 </a:t>
            </a:r>
            <a:endParaRPr lang="en-US" altLang="ko-KR" dirty="0" smtClean="0"/>
          </a:p>
          <a:p>
            <a:r>
              <a:rPr lang="ko-KR" altLang="en-US" dirty="0" smtClean="0"/>
              <a:t>선로에 대한 철저한 유지보수가 필수적이나</a:t>
            </a:r>
            <a:r>
              <a:rPr lang="en-US" altLang="ko-KR" dirty="0" smtClean="0"/>
              <a:t>,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인력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선로결함검측장비</a:t>
            </a:r>
            <a:r>
              <a:rPr lang="ko-KR" altLang="en-US" dirty="0" smtClean="0"/>
              <a:t> 등의 물리적인 인프라가 부족하여 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전국의 선로를 모두 </a:t>
            </a:r>
            <a:r>
              <a:rPr lang="ko-KR" altLang="en-US" dirty="0" err="1" smtClean="0"/>
              <a:t>유지보수하는데</a:t>
            </a:r>
            <a:r>
              <a:rPr lang="en-US" altLang="ko-KR" dirty="0" smtClean="0"/>
              <a:t>/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많은 한계가 있는 실정입니다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그래서 저희는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선로이상위험예측을 통해</a:t>
            </a:r>
            <a:endParaRPr lang="en-US" altLang="ko-KR" baseline="0" dirty="0" smtClean="0"/>
          </a:p>
          <a:p>
            <a:r>
              <a:rPr lang="ko-KR" altLang="en-US" dirty="0" smtClean="0"/>
              <a:t>위험구간 정보를</a:t>
            </a:r>
            <a:r>
              <a:rPr lang="en-US" altLang="ko-KR" dirty="0" smtClean="0"/>
              <a:t>/ </a:t>
            </a:r>
            <a:r>
              <a:rPr lang="ko-KR" altLang="en-US" dirty="0" smtClean="0"/>
              <a:t>알려줌으로써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한정된 자원으로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더 효과적이고</a:t>
            </a:r>
            <a:r>
              <a:rPr lang="en-US" altLang="ko-KR" dirty="0" smtClean="0"/>
              <a:t>/ </a:t>
            </a:r>
            <a:r>
              <a:rPr lang="ko-KR" altLang="en-US" dirty="0" smtClean="0"/>
              <a:t>효율적으로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유지봇가</a:t>
            </a:r>
            <a:r>
              <a:rPr lang="ko-KR" altLang="en-US" dirty="0" smtClean="0"/>
              <a:t> 진행될 수 있도록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하고자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873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선로 이상위험예측에 대해 상세히 </a:t>
            </a:r>
            <a:r>
              <a:rPr lang="ko-KR" altLang="en-US" dirty="0" err="1" smtClean="0"/>
              <a:t>말씀드리기전에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선로 관리에 대해 간략히 </a:t>
            </a:r>
            <a:r>
              <a:rPr lang="ko-KR" altLang="en-US" dirty="0" err="1" smtClean="0"/>
              <a:t>설명드리도록</a:t>
            </a:r>
            <a:r>
              <a:rPr lang="ko-KR" altLang="en-US" dirty="0" smtClean="0"/>
              <a:t> 하겠습니다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우선 선로는 열차의 바퀴와 직접적으로 맞닿는 레일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그레일을</a:t>
            </a:r>
            <a:r>
              <a:rPr lang="ko-KR" altLang="en-US" dirty="0" smtClean="0"/>
              <a:t> 지탱해주는 침목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침목과 레일을 연결해주는 </a:t>
            </a:r>
            <a:r>
              <a:rPr lang="ko-KR" altLang="en-US" dirty="0" err="1" smtClean="0"/>
              <a:t>체결구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선로 전반을 잡아주는 자갈로 구성되어있습니다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선로관리는 아래와 같은 </a:t>
            </a:r>
            <a:r>
              <a:rPr lang="ko-KR" altLang="en-US" dirty="0" err="1" smtClean="0"/>
              <a:t>궤도검측차를</a:t>
            </a:r>
            <a:r>
              <a:rPr lang="ko-KR" altLang="en-US" dirty="0" smtClean="0"/>
              <a:t> 이용하여 </a:t>
            </a:r>
            <a:r>
              <a:rPr lang="ko-KR" altLang="en-US" dirty="0" err="1" smtClean="0"/>
              <a:t>고속선은</a:t>
            </a:r>
            <a:r>
              <a:rPr lang="ko-KR" altLang="en-US" dirty="0" smtClean="0"/>
              <a:t> 월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일반선은</a:t>
            </a:r>
            <a:r>
              <a:rPr lang="ko-KR" altLang="en-US" dirty="0" smtClean="0"/>
              <a:t> 분기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회로 </a:t>
            </a:r>
            <a:r>
              <a:rPr lang="en-US" altLang="ko-KR" dirty="0" smtClean="0"/>
              <a:t>100km </a:t>
            </a:r>
            <a:r>
              <a:rPr lang="ko-KR" altLang="en-US" dirty="0" smtClean="0"/>
              <a:t>이하로 운행하여 결함을 </a:t>
            </a:r>
            <a:r>
              <a:rPr lang="ko-KR" altLang="en-US" dirty="0" err="1" smtClean="0"/>
              <a:t>검측합니다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검측된</a:t>
            </a:r>
            <a:r>
              <a:rPr lang="ko-KR" altLang="en-US" dirty="0" smtClean="0"/>
              <a:t> 결함의 위치</a:t>
            </a:r>
            <a:r>
              <a:rPr lang="en-US" altLang="ko-KR" dirty="0" smtClean="0"/>
              <a:t>/ </a:t>
            </a:r>
            <a:r>
              <a:rPr lang="ko-KR" altLang="en-US" dirty="0" smtClean="0"/>
              <a:t>길이</a:t>
            </a:r>
            <a:r>
              <a:rPr lang="en-US" altLang="ko-KR" dirty="0" smtClean="0"/>
              <a:t>/ </a:t>
            </a:r>
            <a:r>
              <a:rPr lang="ko-KR" altLang="en-US" dirty="0" smtClean="0"/>
              <a:t>면적을 파악하여 결함등급을 나눈 다음</a:t>
            </a:r>
            <a:endParaRPr lang="en-US" altLang="ko-KR" dirty="0" smtClean="0"/>
          </a:p>
          <a:p>
            <a:r>
              <a:rPr lang="ko-KR" altLang="en-US" dirty="0" smtClean="0"/>
              <a:t>결함등급에 따라 유지보수를 진행합니다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61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이제 본격적으로 선로이상위험예측에 대해 말씀 드리도록 하겠습니다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4</a:t>
            </a:r>
            <a:r>
              <a:rPr lang="ko-KR" altLang="en-US" dirty="0" smtClean="0"/>
              <a:t>차년도에 테스트베드로 실제 적용할 구간이 </a:t>
            </a:r>
            <a:r>
              <a:rPr lang="ko-KR" altLang="en-US" dirty="0" err="1" smtClean="0"/>
              <a:t>고속선이기</a:t>
            </a:r>
            <a:r>
              <a:rPr lang="ko-KR" altLang="en-US" dirty="0" smtClean="0"/>
              <a:t> 때문에</a:t>
            </a:r>
            <a:endParaRPr lang="en-US" altLang="ko-KR" dirty="0" smtClean="0"/>
          </a:p>
          <a:p>
            <a:r>
              <a:rPr lang="ko-KR" altLang="en-US" dirty="0" smtClean="0"/>
              <a:t>위험예측</a:t>
            </a:r>
            <a:r>
              <a:rPr lang="ko-KR" altLang="en-US" baseline="0" dirty="0" smtClean="0"/>
              <a:t> 알고리즘 설계를 위해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경부고속선을</a:t>
            </a:r>
            <a:r>
              <a:rPr lang="ko-KR" altLang="en-US" baseline="0" dirty="0" smtClean="0"/>
              <a:t> 범위로 설정하였습니다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보시다시피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분기점에서 일반선로로 구성되어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일반선과 고속선의 선로구성 및 재질이 다르고 </a:t>
            </a:r>
            <a:r>
              <a:rPr lang="en-US" altLang="ko-KR" baseline="0" dirty="0" smtClean="0"/>
              <a:t>/ </a:t>
            </a:r>
            <a:r>
              <a:rPr lang="ko-KR" altLang="en-US" baseline="0" dirty="0" err="1" smtClean="0"/>
              <a:t>고속선에</a:t>
            </a:r>
            <a:r>
              <a:rPr lang="ko-KR" altLang="en-US" baseline="0" dirty="0" smtClean="0"/>
              <a:t> 비해 오래된 </a:t>
            </a:r>
            <a:r>
              <a:rPr lang="ko-KR" altLang="en-US" baseline="0" dirty="0" err="1" smtClean="0"/>
              <a:t>일반선에서</a:t>
            </a:r>
            <a:r>
              <a:rPr lang="ko-KR" altLang="en-US" baseline="0" dirty="0" smtClean="0"/>
              <a:t> 결함이 많이 발생하기 때문에 </a:t>
            </a:r>
            <a:endParaRPr lang="en-US" altLang="ko-KR" baseline="0" dirty="0" smtClean="0"/>
          </a:p>
          <a:p>
            <a:r>
              <a:rPr lang="ko-KR" altLang="en-US" baseline="0" dirty="0" smtClean="0"/>
              <a:t>고속선과 </a:t>
            </a:r>
            <a:r>
              <a:rPr lang="ko-KR" altLang="en-US" baseline="0" dirty="0" err="1" smtClean="0"/>
              <a:t>일반선을</a:t>
            </a:r>
            <a:r>
              <a:rPr lang="ko-KR" altLang="en-US" baseline="0" dirty="0" smtClean="0"/>
              <a:t> 따로 예측하기 위해 </a:t>
            </a:r>
            <a:r>
              <a:rPr lang="ko-KR" altLang="en-US" baseline="0" dirty="0" err="1" smtClean="0"/>
              <a:t>일반선을</a:t>
            </a:r>
            <a:r>
              <a:rPr lang="ko-KR" altLang="en-US" baseline="0" dirty="0" smtClean="0"/>
              <a:t> 제외하고 고속선로만을 대상으로 진행하였습니다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흔히 구간이라고 하면 역과 역사의 구간을 생각하시는데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실제로 선로 유지보수를 담당하는 작업장에 따라 역과 </a:t>
            </a:r>
            <a:r>
              <a:rPr lang="ko-KR" altLang="en-US" baseline="0" dirty="0" err="1" smtClean="0"/>
              <a:t>역사이에도</a:t>
            </a:r>
            <a:r>
              <a:rPr lang="ko-KR" altLang="en-US" baseline="0" dirty="0" smtClean="0"/>
              <a:t> 구간이 나눠져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그래서 이 구간을 기준으로 </a:t>
            </a:r>
            <a:r>
              <a:rPr lang="en-US" altLang="ko-KR" baseline="0" dirty="0" smtClean="0"/>
              <a:t>/ 5</a:t>
            </a:r>
            <a:r>
              <a:rPr lang="ko-KR" altLang="en-US" baseline="0" dirty="0" smtClean="0"/>
              <a:t>년간의 선로 정기점검 정보와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기상정보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유지보수정보를 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 분석데이터로 사용하여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최종적으로 각 구간의 선로 이상 수준이 주의수준인지 위험수준인지 예측하여</a:t>
            </a:r>
            <a:r>
              <a:rPr lang="en-US" altLang="ko-KR" baseline="0" dirty="0" smtClean="0"/>
              <a:t>/</a:t>
            </a:r>
          </a:p>
          <a:p>
            <a:r>
              <a:rPr lang="ko-KR" altLang="en-US" baseline="0" dirty="0" smtClean="0"/>
              <a:t>효율적인 유지보수가 가능하도록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예측정보를 </a:t>
            </a:r>
            <a:r>
              <a:rPr lang="en-US" altLang="ko-KR" baseline="0" dirty="0" smtClean="0"/>
              <a:t>/ </a:t>
            </a:r>
            <a:r>
              <a:rPr lang="ko-KR" altLang="en-US" baseline="0" dirty="0" smtClean="0"/>
              <a:t> 제공하고자 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99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예측을 위한 전체적인 예측 프로세스는 다음과 같습니다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수집된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원데이터를</a:t>
            </a:r>
            <a:r>
              <a:rPr lang="ko-KR" altLang="en-US" baseline="0" dirty="0" smtClean="0"/>
              <a:t> 통계분석과 예측분석을 위한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차적인 데이터 </a:t>
            </a:r>
            <a:r>
              <a:rPr lang="ko-KR" altLang="en-US" baseline="0" dirty="0" err="1" smtClean="0"/>
              <a:t>전처리를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거친다음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예측분석을 위한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차 데이터 가공단계를 거칩니다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차 데이터 가공에는 일반적인 데이터 </a:t>
            </a:r>
            <a:r>
              <a:rPr lang="ko-KR" altLang="en-US" baseline="0" dirty="0" err="1" smtClean="0"/>
              <a:t>전처리가</a:t>
            </a:r>
            <a:r>
              <a:rPr lang="ko-KR" altLang="en-US" baseline="0" dirty="0" smtClean="0"/>
              <a:t> 아닌 예측 모형에 맞는 데이터 변환단계가 포함됩니다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예를 들어 몸무게와 키 </a:t>
            </a:r>
            <a:r>
              <a:rPr lang="ko-KR" altLang="en-US" baseline="0" dirty="0" err="1" smtClean="0"/>
              <a:t>처럼</a:t>
            </a:r>
            <a:r>
              <a:rPr lang="ko-KR" altLang="en-US" baseline="0" dirty="0" smtClean="0"/>
              <a:t> 단위가 다른 경우 모형을 왜곡하는 현상이 발생하기 때문에 표준화를 시켜준다든지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숫자형태만 사용할 수 있는 모형이라면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카테고리변수를 더미변수화 하여 숫자형태로 바꿔주는 작업을 말합니다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이렇게 </a:t>
            </a:r>
            <a:r>
              <a:rPr lang="en-US" altLang="ko-KR" baseline="0" dirty="0" smtClean="0"/>
              <a:t>2</a:t>
            </a:r>
            <a:r>
              <a:rPr lang="ko-KR" altLang="en-US" baseline="0" dirty="0" err="1" smtClean="0"/>
              <a:t>차가공이</a:t>
            </a:r>
            <a:r>
              <a:rPr lang="ko-KR" altLang="en-US" baseline="0" dirty="0" smtClean="0"/>
              <a:t> 끝난 데이터를 가지고 예측 모델을 생성하고</a:t>
            </a:r>
            <a:endParaRPr lang="en-US" altLang="ko-KR" baseline="0" dirty="0" smtClean="0"/>
          </a:p>
          <a:p>
            <a:r>
              <a:rPr lang="ko-KR" altLang="en-US" baseline="0" dirty="0" smtClean="0"/>
              <a:t>또다시 데이터가공 모델생성 과정을 거쳐 새로운 예측모델을 생성하여 이전 모델과 </a:t>
            </a:r>
            <a:r>
              <a:rPr lang="ko-KR" altLang="en-US" baseline="0" dirty="0" err="1" smtClean="0"/>
              <a:t>비교검증하여</a:t>
            </a:r>
            <a:r>
              <a:rPr lang="ko-KR" altLang="en-US" baseline="0" dirty="0" smtClean="0"/>
              <a:t> 최적의 모델을 선택합니다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dirty="0" smtClean="0"/>
              <a:t>예측데이터 생성 모델생성 비교검증의 프로세스를 상세히 보면 다음과 같습니다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 예측데이터에서 예측하고자 하는 값인 종속변수를 설정하고</a:t>
            </a:r>
            <a:endParaRPr lang="en-US" altLang="ko-KR" dirty="0" smtClean="0"/>
          </a:p>
          <a:p>
            <a:r>
              <a:rPr lang="ko-KR" altLang="en-US" dirty="0" smtClean="0"/>
              <a:t>종속변수에 영향을 주는 독립변수들을 설정합니다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그런 다음 예측하고자 하는 모형을 선정하고 </a:t>
            </a:r>
            <a:r>
              <a:rPr lang="ko-KR" altLang="en-US" dirty="0" err="1" smtClean="0"/>
              <a:t>두가지</a:t>
            </a:r>
            <a:r>
              <a:rPr lang="ko-KR" altLang="en-US" dirty="0" smtClean="0"/>
              <a:t> 기법에 따라 분석하게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baseline="0" dirty="0" smtClean="0"/>
              <a:t>예를 들어 </a:t>
            </a:r>
            <a:r>
              <a:rPr lang="en-US" altLang="ko-KR" baseline="0" dirty="0" smtClean="0"/>
              <a:t>y</a:t>
            </a:r>
            <a:r>
              <a:rPr lang="ko-KR" altLang="en-US" baseline="0" dirty="0" smtClean="0"/>
              <a:t>는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종속변수이며</a:t>
            </a:r>
            <a:r>
              <a:rPr lang="en-US" altLang="ko-KR" baseline="0" dirty="0" smtClean="0"/>
              <a:t>, x</a:t>
            </a:r>
            <a:r>
              <a:rPr lang="ko-KR" altLang="en-US" baseline="0" dirty="0" smtClean="0"/>
              <a:t>는 독립변수일 때 </a:t>
            </a:r>
            <a:r>
              <a:rPr lang="en-US" altLang="ko-KR" dirty="0" smtClean="0"/>
              <a:t>Y</a:t>
            </a:r>
            <a:r>
              <a:rPr lang="en-US" altLang="ko-KR" baseline="0" dirty="0" smtClean="0"/>
              <a:t> =</a:t>
            </a:r>
            <a:r>
              <a:rPr lang="en-US" altLang="ko-KR" baseline="0" dirty="0" err="1" smtClean="0"/>
              <a:t>aX</a:t>
            </a:r>
            <a:r>
              <a:rPr lang="en-US" altLang="ko-KR" baseline="0" dirty="0" smtClean="0"/>
              <a:t> +b </a:t>
            </a:r>
            <a:r>
              <a:rPr lang="ko-KR" altLang="en-US" baseline="0" dirty="0" smtClean="0"/>
              <a:t>라는 모형을 선정하게 된다면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첫번째</a:t>
            </a:r>
            <a:r>
              <a:rPr lang="ko-KR" altLang="en-US" baseline="0" dirty="0" smtClean="0"/>
              <a:t> 기법은 </a:t>
            </a:r>
            <a:r>
              <a:rPr lang="en-US" altLang="ko-KR" baseline="0" dirty="0" smtClean="0"/>
              <a:t>y</a:t>
            </a:r>
            <a:r>
              <a:rPr lang="ko-KR" altLang="en-US" baseline="0" dirty="0" smtClean="0"/>
              <a:t>를 예측하게 해주는 </a:t>
            </a:r>
            <a:r>
              <a:rPr lang="en-US" altLang="ko-KR" baseline="0" dirty="0" smtClean="0"/>
              <a:t>a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b</a:t>
            </a:r>
            <a:r>
              <a:rPr lang="ko-KR" altLang="en-US" baseline="0" dirty="0" smtClean="0"/>
              <a:t>의 값을 정규방정식에서 계산해주는 기법이며</a:t>
            </a:r>
            <a:r>
              <a:rPr lang="en-US" altLang="ko-KR" baseline="0" dirty="0" smtClean="0"/>
              <a:t>,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두번째</a:t>
            </a:r>
            <a:r>
              <a:rPr lang="ko-KR" altLang="en-US" baseline="0" dirty="0" smtClean="0"/>
              <a:t> 기법은 정규방정식을 통해 나온 값이 최적의 값인지 확인하기 위해 계속적으로 반복하여 최적의 값을 찾아 내도록 하는 기계학습 기법입니다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실제로 기계학습 방식이 </a:t>
            </a:r>
            <a:r>
              <a:rPr lang="ko-KR" altLang="en-US" baseline="0" dirty="0" err="1" smtClean="0"/>
              <a:t>예측률이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첫번째</a:t>
            </a:r>
            <a:r>
              <a:rPr lang="ko-KR" altLang="en-US" baseline="0" dirty="0" smtClean="0"/>
              <a:t> 기법보다 높게 나타나지만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예측모델을 생성하는 데이터에 </a:t>
            </a:r>
            <a:r>
              <a:rPr lang="ko-KR" altLang="en-US" baseline="0" dirty="0" err="1" smtClean="0"/>
              <a:t>과적합되어</a:t>
            </a:r>
            <a:r>
              <a:rPr lang="ko-KR" altLang="en-US" baseline="0" dirty="0" smtClean="0"/>
              <a:t> 새로운 </a:t>
            </a:r>
            <a:r>
              <a:rPr lang="ko-KR" altLang="en-US" baseline="0" dirty="0" err="1" smtClean="0"/>
              <a:t>예측값이</a:t>
            </a:r>
            <a:r>
              <a:rPr lang="ko-KR" altLang="en-US" baseline="0" dirty="0" smtClean="0"/>
              <a:t> 들어 왔을 때 </a:t>
            </a:r>
            <a:r>
              <a:rPr lang="ko-KR" altLang="en-US" baseline="0" dirty="0" err="1" smtClean="0"/>
              <a:t>예측률이</a:t>
            </a:r>
            <a:r>
              <a:rPr lang="ko-KR" altLang="en-US" baseline="0" dirty="0" smtClean="0"/>
              <a:t> 떨어질 수 있기에 </a:t>
            </a:r>
            <a:r>
              <a:rPr lang="ko-KR" altLang="en-US" baseline="0" dirty="0" err="1" smtClean="0"/>
              <a:t>첫번째</a:t>
            </a:r>
            <a:r>
              <a:rPr lang="ko-KR" altLang="en-US" baseline="0" dirty="0" smtClean="0"/>
              <a:t> 기법과 </a:t>
            </a:r>
            <a:r>
              <a:rPr lang="ko-KR" altLang="en-US" baseline="0" dirty="0" err="1" smtClean="0"/>
              <a:t>두번째기법을</a:t>
            </a:r>
            <a:r>
              <a:rPr lang="ko-KR" altLang="en-US" baseline="0" dirty="0" smtClean="0"/>
              <a:t> 비교 검증하여 최적의 모델을 선택하였습니다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22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이제 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이전 예측 프로세스에 선로이상위험예측이 어떻게 적용되었는지 </a:t>
            </a:r>
            <a:r>
              <a:rPr lang="ko-KR" altLang="en-US" baseline="0" dirty="0" err="1" smtClean="0"/>
              <a:t>말씀드리도록</a:t>
            </a:r>
            <a:r>
              <a:rPr lang="ko-KR" altLang="en-US" baseline="0" dirty="0" smtClean="0"/>
              <a:t> 하겠습니다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우선 종속변수는 선로이상이 주의수준인지 위험수준인지 이항변수로 선정하였고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독립변수로는 계절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날씨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유지보수 데이터로 설정하였습니다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모델생성과 모델검증을 위해 데이터분할을 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사용된 분석 모형과 분석기법은 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로지스틱회귀분석과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서포트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벡터머신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신경망 계열 </a:t>
            </a:r>
            <a:r>
              <a:rPr lang="ko-KR" altLang="en-US" baseline="0" dirty="0" err="1" smtClean="0"/>
              <a:t>딥러닝</a:t>
            </a:r>
            <a:r>
              <a:rPr lang="ko-KR" altLang="en-US" baseline="0" dirty="0" smtClean="0"/>
              <a:t> 모형을 사용하였으며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err="1" smtClean="0"/>
              <a:t>로지스틱</a:t>
            </a:r>
            <a:r>
              <a:rPr lang="ko-KR" altLang="en-US" baseline="0" dirty="0" smtClean="0"/>
              <a:t> 회귀분석은 정규방정식과 기계학습 기법을 모두 사용하여 비교 검증하였습니다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마지막으로 최적의 모델을 선정하기 위해 </a:t>
            </a:r>
            <a:endParaRPr lang="en-US" altLang="ko-KR" baseline="0" dirty="0" smtClean="0"/>
          </a:p>
          <a:p>
            <a:r>
              <a:rPr lang="ko-KR" altLang="en-US" baseline="0" dirty="0" err="1" smtClean="0"/>
              <a:t>컨퓨젼메트릭스를</a:t>
            </a:r>
            <a:r>
              <a:rPr lang="ko-KR" altLang="en-US" baseline="0" dirty="0" smtClean="0"/>
              <a:t> 통해 정확도와 </a:t>
            </a:r>
            <a:r>
              <a:rPr lang="ko-KR" altLang="en-US" baseline="0" dirty="0" err="1" smtClean="0"/>
              <a:t>오분류율의</a:t>
            </a:r>
            <a:r>
              <a:rPr lang="ko-KR" altLang="en-US" baseline="0" dirty="0" smtClean="0"/>
              <a:t> 관계를 나타내는 </a:t>
            </a:r>
            <a:r>
              <a:rPr lang="en-US" altLang="ko-KR" baseline="0" dirty="0" smtClean="0"/>
              <a:t>roc </a:t>
            </a:r>
            <a:r>
              <a:rPr lang="ko-KR" altLang="en-US" baseline="0" dirty="0" smtClean="0"/>
              <a:t>곡선 비교 분석하였습니다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934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아무리 좋은 기계학습을 이용한 모델을 사용한다고 한들</a:t>
            </a:r>
            <a:endParaRPr lang="en-US" altLang="ko-KR" dirty="0" smtClean="0"/>
          </a:p>
          <a:p>
            <a:r>
              <a:rPr lang="ko-KR" altLang="en-US" dirty="0" smtClean="0"/>
              <a:t>모든 데이터분석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처럼</a:t>
            </a:r>
            <a:r>
              <a:rPr lang="ko-KR" altLang="en-US" baseline="0" dirty="0" smtClean="0"/>
              <a:t> 예측에서도 입력데이터가 얼마나 </a:t>
            </a:r>
            <a:r>
              <a:rPr lang="ko-KR" altLang="en-US" baseline="0" dirty="0" err="1" smtClean="0"/>
              <a:t>가치있는가가</a:t>
            </a:r>
            <a:r>
              <a:rPr lang="ko-KR" altLang="en-US" baseline="0" dirty="0" smtClean="0"/>
              <a:t> 예측의 결과를 좌우 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종속변수를 설정할 때도 어떤 값을 종속변수로 하느냐에 예측의 의미가 달라지게 되며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독립변수를 설정할 때도 어떤 값을 어떻게 넣느냐에 따라 예측에 어떤 정보들이 적용되는지 달라지게 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예측에서는 데이터가 가공이 알맞게 잘되어있는지는 모델을 생성하고 검증하는 부분에서 알 수 있기 때문에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 작업을 계속해서 반복하며 작업을 진행하여</a:t>
            </a:r>
            <a:endParaRPr lang="en-US" altLang="ko-KR" baseline="0" dirty="0" smtClean="0"/>
          </a:p>
          <a:p>
            <a:r>
              <a:rPr lang="ko-KR" altLang="en-US" baseline="0" dirty="0" smtClean="0"/>
              <a:t>실질적으로 데이터가공이 전체라고 봐도 과언이 </a:t>
            </a:r>
            <a:r>
              <a:rPr lang="ko-KR" altLang="en-US" baseline="0" dirty="0" err="1" smtClean="0"/>
              <a:t>아닐정도로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이부분에</a:t>
            </a:r>
            <a:r>
              <a:rPr lang="ko-KR" altLang="en-US" baseline="0" dirty="0" smtClean="0"/>
              <a:t> 가장 시간을 많이 할애하였습니다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저희는 종속변수를 설정하기 위해 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종속변수의 기준을 구간별 평균결함면적으로 사용하였습니다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통계에서 가장 많이 나오는 단어가 </a:t>
            </a:r>
            <a:r>
              <a:rPr lang="ko-KR" altLang="en-US" baseline="0" dirty="0" err="1" smtClean="0"/>
              <a:t>평균이여서</a:t>
            </a:r>
            <a:r>
              <a:rPr lang="ko-KR" altLang="en-US" baseline="0" dirty="0" smtClean="0"/>
              <a:t> 사용한 것이 아닙니다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구간별로 결함이 발생하는 횟수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평균결함등급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 많은 종속변수를 사용하여 모델을 생성하고 테스트한 결과 평균면적으로 설정하였고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결정적으로 횟수와 면적을 통시에 고려할 수 있는 변수여서 결함의 특징을 가장 잘 설명할 수 있는 값이기에 선택하였습니다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평균을 </a:t>
            </a:r>
            <a:r>
              <a:rPr lang="ko-KR" altLang="en-US" baseline="0" dirty="0" err="1" smtClean="0"/>
              <a:t>할때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고려해야할</a:t>
            </a:r>
            <a:r>
              <a:rPr lang="ko-KR" altLang="en-US" baseline="0" dirty="0" smtClean="0"/>
              <a:t> 점 중에 이상치를 반영하면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평균 자체가 높아져</a:t>
            </a:r>
            <a:endParaRPr lang="en-US" altLang="ko-KR" baseline="0" dirty="0" smtClean="0"/>
          </a:p>
          <a:p>
            <a:r>
              <a:rPr lang="ko-KR" altLang="en-US" baseline="0" dirty="0" smtClean="0"/>
              <a:t>전체데이터를 왜곡되는 현상이 발생합니다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그래서 </a:t>
            </a:r>
            <a:r>
              <a:rPr lang="en-US" altLang="ko-KR" baseline="0" dirty="0" smtClean="0"/>
              <a:t>0.1%</a:t>
            </a:r>
            <a:r>
              <a:rPr lang="ko-KR" altLang="en-US" baseline="0" dirty="0" smtClean="0"/>
              <a:t>의 이상치를 제거한 데이터의 평균을 기준으로 </a:t>
            </a:r>
            <a:endParaRPr lang="en-US" altLang="ko-KR" baseline="0" dirty="0" smtClean="0"/>
          </a:p>
          <a:p>
            <a:r>
              <a:rPr lang="ko-KR" altLang="en-US" baseline="0" dirty="0" smtClean="0"/>
              <a:t>평균보다 낮을 경우 주의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평균보다 높을 경우 위험으로 분류하여 종속변수를 설정하였습니다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독립변수를 설정하기 위해서는 </a:t>
            </a:r>
            <a:endParaRPr lang="en-US" altLang="ko-KR" baseline="0" dirty="0" smtClean="0"/>
          </a:p>
          <a:p>
            <a:r>
              <a:rPr lang="ko-KR" altLang="en-US" baseline="0" dirty="0" smtClean="0"/>
              <a:t>아무래도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현장담당자와 사전미팅을 통해 사전지식을 활용하는 것이 가장 중요합니다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사전회의를 통해 </a:t>
            </a:r>
            <a:r>
              <a:rPr lang="ko-KR" altLang="en-US" baseline="0" dirty="0" err="1" smtClean="0"/>
              <a:t>설로결함에</a:t>
            </a:r>
            <a:r>
              <a:rPr lang="ko-KR" altLang="en-US" baseline="0" dirty="0" smtClean="0"/>
              <a:t> 계절적인 영향과 연속적 기상상태가 중요하게 영향을 미친다라는 지식을 활용하여</a:t>
            </a:r>
            <a:endParaRPr lang="en-US" altLang="ko-KR" baseline="0" dirty="0" smtClean="0"/>
          </a:p>
          <a:p>
            <a:r>
              <a:rPr lang="ko-KR" altLang="en-US" baseline="0" dirty="0" smtClean="0"/>
              <a:t>독립변수에 기상상태를 가공하여 생성하고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추가적인 데이터 분석을 통해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이전점검일과 해당점검일 사이의 유지보수시간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유지보수횟수가 영향을 </a:t>
            </a:r>
            <a:r>
              <a:rPr lang="ko-KR" altLang="en-US" baseline="0" dirty="0" err="1" smtClean="0"/>
              <a:t>미칠수</a:t>
            </a:r>
            <a:r>
              <a:rPr lang="ko-KR" altLang="en-US" baseline="0" dirty="0" smtClean="0"/>
              <a:t> 있다고 가정하고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데이터를 가공하여 독립변수를 설정하였습니다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또한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독립변수는 어떤 예측모형을 선택하냐에 따라 데이터가공 방식이 달라지게 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예측은 일반적으로 가설을 기반으로 한 추정이기 때문에 각 모형에 맞는 가설을 맞춰주는 것도 예측의 신뢰성을 높일 수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 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817F-2B63-4548-BC38-35DDAB46FE0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0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400767" y="1270000"/>
            <a:ext cx="9102878" cy="5187949"/>
            <a:chOff x="400767" y="1270000"/>
            <a:chExt cx="9102878" cy="5187949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400767" y="1778000"/>
              <a:ext cx="9102878" cy="4679949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 userDrawn="1"/>
          </p:nvSpPr>
          <p:spPr>
            <a:xfrm>
              <a:off x="400767" y="1270000"/>
              <a:ext cx="9102878" cy="5187949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  <a:p>
              <a:pPr algn="ctr"/>
              <a:endParaRPr lang="en-US" altLang="ko-KR" dirty="0"/>
            </a:p>
            <a:p>
              <a:pPr algn="ctr"/>
              <a:endParaRPr lang="ko-KR" altLang="en-US" dirty="0"/>
            </a:p>
          </p:txBody>
        </p:sp>
      </p:grp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" y="794"/>
            <a:ext cx="9901801" cy="68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8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6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077"/>
            <a:ext cx="9904413" cy="561489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98603" y="2064681"/>
            <a:ext cx="50101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800" spc="-15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B" pitchFamily="18" charset="-127"/>
                <a:ea typeface="Rix고딕 B" pitchFamily="18" charset="-127"/>
              </a:rPr>
              <a:t>빅데이터</a:t>
            </a:r>
            <a:r>
              <a:rPr lang="ko-KR" altLang="en-US" sz="3800" spc="-15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B" pitchFamily="18" charset="-127"/>
                <a:ea typeface="Rix고딕 B" pitchFamily="18" charset="-127"/>
              </a:rPr>
              <a:t> 통합플랫폼기반</a:t>
            </a:r>
            <a:endParaRPr lang="en-US" altLang="ko-KR" sz="3800" spc="-15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고딕 B" pitchFamily="18" charset="-127"/>
              <a:ea typeface="Rix고딕 B" pitchFamily="18" charset="-127"/>
            </a:endParaRPr>
          </a:p>
          <a:p>
            <a:r>
              <a:rPr lang="ko-KR" altLang="en-US" sz="3800" spc="-15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B" pitchFamily="18" charset="-127"/>
                <a:ea typeface="Rix고딕 B" pitchFamily="18" charset="-127"/>
              </a:rPr>
              <a:t>철도 사고위험 예측</a:t>
            </a:r>
            <a:endParaRPr lang="ko-KR" altLang="en-US" sz="3800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고딕 B" pitchFamily="18" charset="-127"/>
              <a:ea typeface="Rix고딕 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" y="87469"/>
            <a:ext cx="1178339" cy="387507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98603" y="1716765"/>
            <a:ext cx="4773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B" pitchFamily="18" charset="-127"/>
                <a:ea typeface="Rix고딕 B" pitchFamily="18" charset="-127"/>
              </a:rPr>
              <a:t>머신러닝을</a:t>
            </a:r>
            <a:r>
              <a:rPr lang="ko-KR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B" pitchFamily="18" charset="-127"/>
                <a:ea typeface="Rix고딕 B" pitchFamily="18" charset="-127"/>
              </a:rPr>
              <a:t> 기반으로 한 </a:t>
            </a:r>
            <a:r>
              <a:rPr lang="ko-KR" altLang="en-US" sz="160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B" pitchFamily="18" charset="-127"/>
                <a:ea typeface="Rix고딕 B" pitchFamily="18" charset="-127"/>
              </a:rPr>
              <a:t>빅데이터</a:t>
            </a:r>
            <a:r>
              <a:rPr lang="ko-KR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고딕 B" pitchFamily="18" charset="-127"/>
                <a:ea typeface="Rix고딕 B" pitchFamily="18" charset="-127"/>
              </a:rPr>
              <a:t> 활용 세미나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28" y="6451652"/>
            <a:ext cx="1296144" cy="2627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59" y="94589"/>
            <a:ext cx="858080" cy="3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직사각형 53"/>
          <p:cNvSpPr/>
          <p:nvPr/>
        </p:nvSpPr>
        <p:spPr>
          <a:xfrm>
            <a:off x="5233943" y="1562142"/>
            <a:ext cx="4392488" cy="510721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71989" y="1573619"/>
            <a:ext cx="4659979" cy="5095741"/>
            <a:chOff x="775743" y="1550610"/>
            <a:chExt cx="8856984" cy="4752528"/>
          </a:xfrm>
        </p:grpSpPr>
        <p:sp>
          <p:nvSpPr>
            <p:cNvPr id="9" name="직사각형 8"/>
            <p:cNvSpPr/>
            <p:nvPr/>
          </p:nvSpPr>
          <p:spPr>
            <a:xfrm>
              <a:off x="775743" y="1550610"/>
              <a:ext cx="8856984" cy="47525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r="10800000" algn="r" rotWithShape="0">
                <a:schemeClr val="tx1">
                  <a:lumMod val="85000"/>
                  <a:lumOff val="1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>
                  <a:latin typeface="Rix고딕 B" panose="02020603020101020101" pitchFamily="18" charset="-127"/>
                  <a:ea typeface="Rix고딕 B" panose="02020603020101020101" pitchFamily="18" charset="-127"/>
                </a:rPr>
                <a:t>결함면적을</a:t>
              </a:r>
              <a:endParaRPr lang="en-US" altLang="ko-KR" sz="1600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52064" y="1704251"/>
              <a:ext cx="368263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1600" indent="-101600" algn="dist" defTabSz="1043056" latinLnBrk="0">
                <a:lnSpc>
                  <a:spcPct val="90000"/>
                </a:lnSpc>
                <a:buSzPct val="140000"/>
              </a:pPr>
              <a:r>
                <a:rPr lang="ko-KR" altLang="en-US" b="1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Rix모던고딕 L" panose="02020603020101020101" pitchFamily="18" charset="-127"/>
                  <a:ea typeface="Rix모던고딕 L" panose="02020603020101020101" pitchFamily="18" charset="-127"/>
                </a:rPr>
                <a:t>예 측 </a:t>
              </a:r>
              <a:r>
                <a:rPr lang="ko-KR" altLang="en-US" b="1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Rix모던고딕 L" panose="02020603020101020101" pitchFamily="18" charset="-127"/>
                  <a:ea typeface="Rix모던고딕 L" panose="02020603020101020101" pitchFamily="18" charset="-127"/>
                </a:rPr>
                <a:t>모 델 생 </a:t>
              </a:r>
              <a:r>
                <a:rPr lang="ko-KR" altLang="en-US" b="1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tx2"/>
                  </a:solidFill>
                  <a:latin typeface="Rix모던고딕 L" panose="02020603020101020101" pitchFamily="18" charset="-127"/>
                  <a:ea typeface="Rix모던고딕 L" panose="02020603020101020101" pitchFamily="18" charset="-127"/>
                </a:rPr>
                <a:t>성</a:t>
              </a:r>
              <a:endParaRPr lang="en-US" altLang="ko-KR" b="1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899517" y="432107"/>
            <a:ext cx="3704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예 측 알 고 리 즘 </a:t>
            </a:r>
            <a:r>
              <a:rPr lang="en-US" altLang="ko-KR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– </a:t>
            </a:r>
            <a:r>
              <a:rPr lang="ko-KR" altLang="en-US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로지스틱</a:t>
            </a: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회귀분석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27906" y="2247685"/>
            <a:ext cx="3831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독립변수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(x)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– </a:t>
            </a:r>
            <a:r>
              <a:rPr lang="ko-KR" altLang="en-US" sz="1400" dirty="0" err="1">
                <a:latin typeface="Rix고딕 B" panose="02020603020101020101" pitchFamily="18" charset="-127"/>
                <a:ea typeface="Rix고딕 B" panose="02020603020101020101" pitchFamily="18" charset="-127"/>
              </a:rPr>
              <a:t>연속형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/ 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범주형 포함  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: 121 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개 </a:t>
            </a:r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776194" y="2723832"/>
            <a:ext cx="3734922" cy="1398069"/>
            <a:chOff x="872851" y="2356491"/>
            <a:chExt cx="3734922" cy="1398069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222" y="2566830"/>
              <a:ext cx="3700825" cy="1187730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872851" y="2357036"/>
              <a:ext cx="1241102" cy="374039"/>
            </a:xfrm>
            <a:prstGeom prst="rect">
              <a:avLst/>
            </a:prstGeom>
            <a:solidFill>
              <a:srgbClr val="0070C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기상정보 </a:t>
              </a:r>
              <a:endParaRPr lang="ko-KR" altLang="en-US" dirty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113953" y="2356491"/>
              <a:ext cx="1235347" cy="376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선로정보</a:t>
              </a:r>
              <a:endParaRPr lang="ko-KR" altLang="en-US" sz="1600" dirty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366671" y="2356491"/>
              <a:ext cx="1241102" cy="374039"/>
            </a:xfrm>
            <a:prstGeom prst="rect">
              <a:avLst/>
            </a:prstGeom>
            <a:solidFill>
              <a:srgbClr val="0070C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err="1" smtClean="0"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시계열정보</a:t>
              </a:r>
              <a:endParaRPr lang="ko-KR" altLang="en-US" dirty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790643" y="4489541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다중공선성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분석</a:t>
            </a:r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45" name="직선 화살표 연결선 44"/>
          <p:cNvCxnSpPr>
            <a:stCxn id="48" idx="2"/>
          </p:cNvCxnSpPr>
          <p:nvPr/>
        </p:nvCxnSpPr>
        <p:spPr>
          <a:xfrm flipH="1">
            <a:off x="2643655" y="4121901"/>
            <a:ext cx="323" cy="263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885388" y="4848796"/>
            <a:ext cx="3606402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1 6 2 7 3 10 4 18 5 22 6 25 7 27 8 31 9 35 10 36 11 39 12 40 13 43 14 45 15 47 16 49 17 50 18 51 19 52 20 53 21 54 22 55 23 56 24 58 25 59 26 60 27 61 28 62 29 63 30 65 31 66 32 67 33 68 34 70 35 71 36 72 37 73 38 74 39 75 40 76 41 77 42 78 43 80 44 81 45 82 46 83 47 85 48 86 49 87 50 88 51 90 52 91 53 92 54 93 55 94 56 95 57 96 58 97 59 98 60 101 61 103 62 104 63 105 64 106 65 107 66 108 67 109 68 120 69 121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579251" y="5228651"/>
            <a:ext cx="2106235" cy="622810"/>
          </a:xfrm>
          <a:prstGeom prst="rect">
            <a:avLst/>
          </a:prstGeom>
          <a:solidFill>
            <a:srgbClr val="0070C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121 </a:t>
            </a:r>
            <a:r>
              <a:rPr lang="ko-KR" altLang="en-US" sz="1200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중 </a:t>
            </a:r>
            <a:r>
              <a:rPr lang="en-US" altLang="ko-KR" sz="1200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61</a:t>
            </a:r>
            <a:r>
              <a:rPr lang="ko-KR" altLang="en-US" sz="1200" b="1" dirty="0" smtClean="0"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개의 독립변수 채택 </a:t>
            </a:r>
            <a:endParaRPr lang="ko-KR" altLang="en-US" sz="1600" b="1" dirty="0">
              <a:solidFill>
                <a:schemeClr val="bg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551691" y="2288720"/>
            <a:ext cx="3756991" cy="4185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CONFUSION-MATRIX / ROC 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분석  </a:t>
            </a:r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    (</a:t>
            </a:r>
            <a:r>
              <a:rPr lang="en-US" altLang="ko-KR" sz="1400" dirty="0"/>
              <a:t>Receiver-Operating Characteristic curve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)</a:t>
            </a:r>
          </a:p>
          <a:p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실제위험수준 정확도와 </a:t>
            </a:r>
            <a:r>
              <a:rPr lang="ko-KR" altLang="en-US" sz="14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오분류의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관계 설명 </a:t>
            </a:r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예측 정확도 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: 70%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6957" y="1754295"/>
            <a:ext cx="1994224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모델검증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t="9354"/>
          <a:stretch/>
        </p:blipFill>
        <p:spPr>
          <a:xfrm>
            <a:off x="5196761" y="3278440"/>
            <a:ext cx="4249280" cy="272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454443" y="1643459"/>
            <a:ext cx="4151738" cy="490698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04" y="2982302"/>
            <a:ext cx="3316910" cy="1303072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752310" y="1643459"/>
            <a:ext cx="4778436" cy="490698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99517" y="432107"/>
            <a:ext cx="3557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예 측 알 고 리 즘 </a:t>
            </a:r>
            <a:r>
              <a:rPr lang="en-US" altLang="ko-KR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– </a:t>
            </a:r>
            <a:r>
              <a:rPr lang="ko-KR" altLang="en-US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서포트</a:t>
            </a: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벡터 머신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63816" y="1792935"/>
            <a:ext cx="17107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예 측 모 델 생 성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638849" y="1787758"/>
            <a:ext cx="11817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모 델 검 증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77976" y="2626259"/>
            <a:ext cx="1429457" cy="374039"/>
          </a:xfrm>
          <a:prstGeom prst="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기상정보 </a:t>
            </a:r>
            <a:endParaRPr lang="ko-KR" altLang="en-US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87004" y="2609157"/>
            <a:ext cx="435567" cy="376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선로정보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333274" y="2626259"/>
            <a:ext cx="1444702" cy="374039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시계열정보</a:t>
            </a:r>
            <a:endParaRPr lang="ko-KR" altLang="en-US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0523" y="2985299"/>
            <a:ext cx="3327612" cy="141577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Train data: 800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개</a:t>
            </a:r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87064" y="2264329"/>
            <a:ext cx="3722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독립변수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(x)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– </a:t>
            </a:r>
            <a:r>
              <a:rPr lang="ko-KR" altLang="en-US" sz="1400" dirty="0" err="1">
                <a:latin typeface="Rix고딕 B" panose="02020603020101020101" pitchFamily="18" charset="-127"/>
                <a:ea typeface="Rix고딕 B" panose="02020603020101020101" pitchFamily="18" charset="-127"/>
              </a:rPr>
              <a:t>연속형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/ 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범주형 포함  </a:t>
            </a:r>
            <a:r>
              <a:rPr lang="en-US" altLang="ko-KR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: 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41 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개 </a:t>
            </a:r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887004" y="4398675"/>
            <a:ext cx="3376659" cy="86177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lvl="1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SVM-Type</a:t>
            </a:r>
            <a:r>
              <a:rPr lang="en-US" altLang="ko-KR" sz="1400" dirty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:  C-classification </a:t>
            </a:r>
          </a:p>
          <a:p>
            <a:pPr marL="0" lvl="1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SVM-Kernel</a:t>
            </a:r>
            <a:r>
              <a:rPr lang="en-US" altLang="ko-KR" sz="1400" dirty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:  </a:t>
            </a:r>
            <a:r>
              <a:rPr lang="en-US" altLang="ko-KR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radial</a:t>
            </a:r>
          </a:p>
          <a:p>
            <a:pPr marL="0" lvl="1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Support Vector: </a:t>
            </a:r>
            <a:r>
              <a:rPr lang="en-US" altLang="ko-KR" sz="1400" dirty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705 ( 351 354 )</a:t>
            </a:r>
            <a:endParaRPr lang="en-US" altLang="ko-KR" sz="1400" dirty="0" smtClean="0">
              <a:ln>
                <a:solidFill>
                  <a:srgbClr val="777777">
                    <a:alpha val="0"/>
                  </a:srgbClr>
                </a:solidFill>
              </a:ln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0" lvl="1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sz="1400" dirty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Levels: </a:t>
            </a:r>
            <a:r>
              <a:rPr lang="en-US" altLang="ko-KR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ko-KR" altLang="en-US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위험</a:t>
            </a:r>
            <a:r>
              <a:rPr lang="en-US" altLang="ko-KR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,</a:t>
            </a:r>
            <a:r>
              <a:rPr lang="ko-KR" altLang="en-US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ko-KR" altLang="en-US" sz="1400" dirty="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rPr>
              <a:t>주의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/>
          <a:stretch/>
        </p:blipFill>
        <p:spPr>
          <a:xfrm>
            <a:off x="5123675" y="2241084"/>
            <a:ext cx="4212083" cy="2399935"/>
          </a:xfrm>
          <a:prstGeom prst="rect">
            <a:avLst/>
          </a:prstGeom>
        </p:spPr>
      </p:pic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025969"/>
              </p:ext>
            </p:extLst>
          </p:nvPr>
        </p:nvGraphicFramePr>
        <p:xfrm>
          <a:off x="5639772" y="5206040"/>
          <a:ext cx="3373479" cy="1142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493"/>
                <a:gridCol w="1124493"/>
                <a:gridCol w="1124493"/>
              </a:tblGrid>
              <a:tr h="483024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800" dirty="0" smtClean="0"/>
                        <a:t>Reference</a:t>
                      </a:r>
                    </a:p>
                    <a:p>
                      <a:pPr algn="r" latinLnBrk="1"/>
                      <a:endParaRPr lang="en-US" altLang="ko-KR" sz="800" dirty="0" smtClean="0"/>
                    </a:p>
                    <a:p>
                      <a:pPr latinLnBrk="1"/>
                      <a:r>
                        <a:rPr lang="en-US" altLang="ko-KR" sz="800" dirty="0" smtClean="0"/>
                        <a:t>Prediction</a:t>
                      </a:r>
                      <a:endParaRPr lang="ko-KR" altLang="en-US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위험</a:t>
                      </a:r>
                      <a:endParaRPr lang="ko-KR" altLang="en-US" sz="800" b="1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주의</a:t>
                      </a:r>
                      <a:endParaRPr lang="ko-KR" altLang="en-US" sz="800" b="1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</a:tr>
              <a:tr h="3296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위험</a:t>
                      </a:r>
                      <a:endParaRPr lang="ko-KR" altLang="en-US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235</a:t>
                      </a:r>
                      <a:endParaRPr lang="ko-KR" altLang="en-US" sz="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77</a:t>
                      </a:r>
                      <a:endParaRPr lang="ko-KR" altLang="en-US" sz="800" dirty="0"/>
                    </a:p>
                  </a:txBody>
                  <a:tcPr anchor="ctr"/>
                </a:tc>
              </a:tr>
              <a:tr h="3296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smtClean="0"/>
                        <a:t>주의</a:t>
                      </a:r>
                      <a:endParaRPr lang="ko-KR" altLang="en-US" sz="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 smtClean="0"/>
                        <a:t>166</a:t>
                      </a:r>
                      <a:endParaRPr lang="ko-KR" altLang="en-US" sz="800" b="1" dirty="0"/>
                    </a:p>
                  </a:txBody>
                  <a:tcPr anchor="ctr">
                    <a:solidFill>
                      <a:srgbClr val="2F99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/>
                        <a:t>322</a:t>
                      </a:r>
                      <a:endParaRPr lang="ko-KR" altLang="en-US" sz="8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cxnSp>
        <p:nvCxnSpPr>
          <p:cNvPr id="29" name="직선 연결선 28"/>
          <p:cNvCxnSpPr/>
          <p:nvPr/>
        </p:nvCxnSpPr>
        <p:spPr>
          <a:xfrm>
            <a:off x="5639772" y="5206040"/>
            <a:ext cx="1151894" cy="500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102644" y="4696835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rPr>
              <a:t>예측정확도 </a:t>
            </a:r>
            <a:r>
              <a:rPr lang="en-US" altLang="ko-KR" dirty="0">
                <a:latin typeface="Rix고딕 B" panose="02020603020101020101" pitchFamily="18" charset="-127"/>
                <a:ea typeface="Rix고딕 B" panose="02020603020101020101" pitchFamily="18" charset="-127"/>
              </a:rPr>
              <a:t>: </a:t>
            </a:r>
            <a:r>
              <a:rPr lang="en-US" altLang="ko-KR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69.75%</a:t>
            </a:r>
            <a:endParaRPr lang="en-US" altLang="ko-KR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 rot="16200000">
            <a:off x="4685029" y="3102099"/>
            <a:ext cx="87729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Rix고딕 B" panose="02020603020101020101" pitchFamily="18" charset="-127"/>
                <a:ea typeface="Rix고딕 B" panose="02020603020101020101" pitchFamily="18" charset="-127"/>
              </a:rPr>
              <a:t>Reference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079858" y="4364020"/>
            <a:ext cx="89319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Rix고딕 B" panose="02020603020101020101" pitchFamily="18" charset="-127"/>
                <a:ea typeface="Rix고딕 B" panose="02020603020101020101" pitchFamily="18" charset="-127"/>
              </a:rPr>
              <a:t>Prediction</a:t>
            </a:r>
          </a:p>
        </p:txBody>
      </p:sp>
      <p:pic>
        <p:nvPicPr>
          <p:cNvPr id="3074" name="Picture 2" descr="https://lh4.googleusercontent.com/_s5BZCuWkWHGxb7zh9nWgsL6XvSeqVgeSEPpQ233aJOpQJxOihN9put7iv52a2u6LufHAPj_kIJ9Ck8xXSNpBsMrYDDjR0_hqATbrgNe_xp8twk1n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8" y="4832002"/>
            <a:ext cx="3348527" cy="16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51"/>
          <p:cNvSpPr/>
          <p:nvPr/>
        </p:nvSpPr>
        <p:spPr>
          <a:xfrm>
            <a:off x="427659" y="3504190"/>
            <a:ext cx="4005931" cy="3165169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7659" y="1269158"/>
            <a:ext cx="8892309" cy="1805799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58484" y="3520220"/>
            <a:ext cx="4261484" cy="31651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99517" y="432107"/>
            <a:ext cx="2816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예 측 알 고 리 즘 비 교 검 증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894033" y="1330405"/>
            <a:ext cx="200888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모 델 별 예 측 결 과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424103" y="3620739"/>
            <a:ext cx="173957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모 델 비 교 검 증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15396" y="2763535"/>
            <a:ext cx="1555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latin typeface="Rix고딕 B" panose="02020603020101020101" pitchFamily="18" charset="-127"/>
                <a:ea typeface="Rix고딕 B" panose="02020603020101020101" pitchFamily="18" charset="-127"/>
              </a:rPr>
              <a:t>예측정확도 </a:t>
            </a:r>
            <a:r>
              <a:rPr lang="en-US" altLang="ko-KR" sz="1200" dirty="0">
                <a:latin typeface="Rix고딕 B" panose="02020603020101020101" pitchFamily="18" charset="-127"/>
                <a:ea typeface="Rix고딕 B" panose="02020603020101020101" pitchFamily="18" charset="-127"/>
              </a:rPr>
              <a:t>: </a:t>
            </a:r>
            <a:r>
              <a:rPr lang="en-US" altLang="ko-KR" sz="12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80.25%</a:t>
            </a:r>
            <a:endParaRPr lang="en-US" altLang="ko-KR" sz="12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29839" y="1800593"/>
            <a:ext cx="393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모</a:t>
            </a:r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델</a:t>
            </a:r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en-US" altLang="ko-KR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A</a:t>
            </a:r>
            <a:endParaRPr lang="en-US" altLang="ko-KR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310866" y="1840399"/>
            <a:ext cx="3930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모</a:t>
            </a:r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델</a:t>
            </a:r>
            <a:endParaRPr lang="en-US" altLang="ko-KR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en-US" altLang="ko-KR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B</a:t>
            </a:r>
            <a:endParaRPr lang="en-US" altLang="ko-KR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361572" y="2797958"/>
            <a:ext cx="15552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latin typeface="Rix고딕 B" panose="02020603020101020101" pitchFamily="18" charset="-127"/>
                <a:ea typeface="Rix고딕 B" panose="02020603020101020101" pitchFamily="18" charset="-127"/>
              </a:rPr>
              <a:t>예측정확도 </a:t>
            </a:r>
            <a:r>
              <a:rPr lang="en-US" altLang="ko-KR" sz="1200" dirty="0">
                <a:latin typeface="Rix고딕 B" panose="02020603020101020101" pitchFamily="18" charset="-127"/>
                <a:ea typeface="Rix고딕 B" panose="02020603020101020101" pitchFamily="18" charset="-127"/>
              </a:rPr>
              <a:t>: </a:t>
            </a:r>
            <a:r>
              <a:rPr lang="en-US" altLang="ko-KR" sz="12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7</a:t>
            </a:r>
            <a:r>
              <a:rPr lang="en-US" altLang="ko-KR" sz="1200" dirty="0">
                <a:latin typeface="Rix고딕 B" panose="02020603020101020101" pitchFamily="18" charset="-127"/>
                <a:ea typeface="Rix고딕 B" panose="02020603020101020101" pitchFamily="18" charset="-127"/>
              </a:rPr>
              <a:t>1</a:t>
            </a:r>
            <a:r>
              <a:rPr lang="en-US" altLang="ko-KR" sz="12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.25%</a:t>
            </a:r>
            <a:endParaRPr lang="en-US" altLang="ko-KR" sz="12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aphicFrame>
        <p:nvGraphicFramePr>
          <p:cNvPr id="39" name="표 38"/>
          <p:cNvGraphicFramePr>
            <a:graphicFrameLocks noGrp="1"/>
          </p:cNvGraphicFramePr>
          <p:nvPr>
            <p:extLst/>
          </p:nvPr>
        </p:nvGraphicFramePr>
        <p:xfrm>
          <a:off x="866844" y="4055639"/>
          <a:ext cx="3013440" cy="10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371"/>
                <a:gridCol w="1008112"/>
                <a:gridCol w="1035957"/>
              </a:tblGrid>
              <a:tr h="348196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800" dirty="0" smtClean="0"/>
                        <a:t>실제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예측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위험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주의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-10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위험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37" name="직선 연결선 36"/>
          <p:cNvCxnSpPr/>
          <p:nvPr/>
        </p:nvCxnSpPr>
        <p:spPr>
          <a:xfrm>
            <a:off x="868764" y="4044376"/>
            <a:ext cx="980548" cy="358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표 39"/>
          <p:cNvGraphicFramePr>
            <a:graphicFrameLocks noGrp="1"/>
          </p:cNvGraphicFramePr>
          <p:nvPr>
            <p:extLst/>
          </p:nvPr>
        </p:nvGraphicFramePr>
        <p:xfrm>
          <a:off x="1308676" y="1712907"/>
          <a:ext cx="3013440" cy="10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371"/>
                <a:gridCol w="1008112"/>
                <a:gridCol w="1035957"/>
              </a:tblGrid>
              <a:tr h="348196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800" dirty="0" smtClean="0"/>
                        <a:t>실제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예측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위험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주의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343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위험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57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299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1" name="직선 연결선 40"/>
          <p:cNvCxnSpPr/>
          <p:nvPr/>
        </p:nvCxnSpPr>
        <p:spPr>
          <a:xfrm>
            <a:off x="1278165" y="1700808"/>
            <a:ext cx="980548" cy="358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표 42"/>
          <p:cNvGraphicFramePr>
            <a:graphicFrameLocks noGrp="1"/>
          </p:cNvGraphicFramePr>
          <p:nvPr>
            <p:extLst/>
          </p:nvPr>
        </p:nvGraphicFramePr>
        <p:xfrm>
          <a:off x="5877350" y="1718242"/>
          <a:ext cx="3013440" cy="10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371"/>
                <a:gridCol w="1008112"/>
                <a:gridCol w="1035957"/>
              </a:tblGrid>
              <a:tr h="348196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800" dirty="0" smtClean="0"/>
                        <a:t>실제</a:t>
                      </a:r>
                      <a:endParaRPr lang="en-US" altLang="ko-KR" sz="800" dirty="0" smtClean="0"/>
                    </a:p>
                    <a:p>
                      <a:pPr algn="l" latinLnBrk="1"/>
                      <a:r>
                        <a:rPr lang="ko-KR" altLang="en-US" sz="800" dirty="0" smtClean="0"/>
                        <a:t>예측</a:t>
                      </a:r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주의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위험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주의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238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68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위험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162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332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4" name="직선 연결선 43"/>
          <p:cNvCxnSpPr/>
          <p:nvPr/>
        </p:nvCxnSpPr>
        <p:spPr>
          <a:xfrm>
            <a:off x="5846839" y="1706143"/>
            <a:ext cx="980548" cy="358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그룹 44"/>
          <p:cNvGrpSpPr/>
          <p:nvPr/>
        </p:nvGrpSpPr>
        <p:grpSpPr>
          <a:xfrm>
            <a:off x="4611387" y="4870365"/>
            <a:ext cx="264990" cy="264990"/>
            <a:chOff x="5310634" y="5806709"/>
            <a:chExt cx="506538" cy="506538"/>
          </a:xfrm>
        </p:grpSpPr>
        <p:sp>
          <p:nvSpPr>
            <p:cNvPr id="46" name="타원 45"/>
            <p:cNvSpPr/>
            <p:nvPr/>
          </p:nvSpPr>
          <p:spPr>
            <a:xfrm>
              <a:off x="5310634" y="5806709"/>
              <a:ext cx="506538" cy="5065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 bwMode="auto">
            <a:xfrm rot="13500000">
              <a:off x="5555715" y="5995608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48" name="모서리가 둥근 직사각형 47"/>
            <p:cNvSpPr/>
            <p:nvPr/>
          </p:nvSpPr>
          <p:spPr bwMode="auto">
            <a:xfrm rot="18900000">
              <a:off x="5555715" y="5865740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graphicFrame>
        <p:nvGraphicFramePr>
          <p:cNvPr id="51" name="표 50"/>
          <p:cNvGraphicFramePr>
            <a:graphicFrameLocks noGrp="1"/>
          </p:cNvGraphicFramePr>
          <p:nvPr>
            <p:extLst/>
          </p:nvPr>
        </p:nvGraphicFramePr>
        <p:xfrm>
          <a:off x="5531171" y="4027886"/>
          <a:ext cx="3412060" cy="107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600"/>
                <a:gridCol w="1141466"/>
                <a:gridCol w="1172994"/>
              </a:tblGrid>
              <a:tr h="348196">
                <a:tc>
                  <a:txBody>
                    <a:bodyPr/>
                    <a:lstStyle/>
                    <a:p>
                      <a:pPr algn="r" latinLnBrk="1"/>
                      <a:endParaRPr lang="ko-KR" alt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예측정확도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비용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이득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모델 </a:t>
                      </a:r>
                      <a:r>
                        <a:rPr lang="en-US" altLang="ko-KR" sz="1400" b="1" dirty="0" smtClean="0"/>
                        <a:t>A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80.25%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-1,124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8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모델 </a:t>
                      </a:r>
                      <a:r>
                        <a:rPr lang="en-US" altLang="ko-KR" sz="1400" b="1" dirty="0" smtClean="0"/>
                        <a:t>B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71.25%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-1,004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3" name="그룹 52"/>
          <p:cNvGrpSpPr/>
          <p:nvPr/>
        </p:nvGrpSpPr>
        <p:grpSpPr>
          <a:xfrm rot="5400000">
            <a:off x="2380413" y="3157078"/>
            <a:ext cx="264990" cy="264990"/>
            <a:chOff x="5310634" y="5806709"/>
            <a:chExt cx="506538" cy="506538"/>
          </a:xfrm>
        </p:grpSpPr>
        <p:sp>
          <p:nvSpPr>
            <p:cNvPr id="54" name="타원 53"/>
            <p:cNvSpPr/>
            <p:nvPr/>
          </p:nvSpPr>
          <p:spPr>
            <a:xfrm>
              <a:off x="5310634" y="5806709"/>
              <a:ext cx="506538" cy="5065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 bwMode="auto">
            <a:xfrm rot="13500000">
              <a:off x="5555715" y="5995608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56" name="모서리가 둥근 직사각형 55"/>
            <p:cNvSpPr/>
            <p:nvPr/>
          </p:nvSpPr>
          <p:spPr bwMode="auto">
            <a:xfrm rot="18900000">
              <a:off x="5555715" y="5865740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1825059" y="3631886"/>
            <a:ext cx="13756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비 용 </a:t>
            </a:r>
            <a:r>
              <a:rPr lang="en-US" altLang="ko-KR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– </a:t>
            </a: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이 득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60" name="순서도: 처리 59"/>
          <p:cNvSpPr/>
          <p:nvPr/>
        </p:nvSpPr>
        <p:spPr>
          <a:xfrm>
            <a:off x="556665" y="5217476"/>
            <a:ext cx="3633797" cy="1359161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실제로 주의인데 주의로 예측한 경우와 위험인데 위험으로 예측한 경우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비용과 이득을 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0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으로 봄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실제로 주의인데 위험으로 예측한 경우 과도한 비용이 소요될 수 있어 비용을 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-2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로 측정함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실제로 위험인데 주의로 예측한 경우 추가비용이 발생될 수 있어 비용을 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-10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으로 보다 높게 측정함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61" name="순서도: 처리 60"/>
          <p:cNvSpPr/>
          <p:nvPr/>
        </p:nvSpPr>
        <p:spPr>
          <a:xfrm>
            <a:off x="5420302" y="5217476"/>
            <a:ext cx="3633797" cy="1359161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모델</a:t>
            </a:r>
            <a:r>
              <a:rPr lang="en-US" altLang="ko-KR" sz="1200" dirty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A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가 예측 정확도 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80%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로 모델 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B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보다 높지만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</a:p>
          <a:p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 </a:t>
            </a:r>
            <a:r>
              <a:rPr lang="ko-KR" altLang="en-US" sz="1200" dirty="0" err="1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오분류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결과는 비용발생으로 이어지기 때문에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 비용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-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이득 계산결과가 낮은 모델 </a:t>
            </a:r>
            <a:r>
              <a:rPr lang="en-US" altLang="ko-KR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B</a:t>
            </a:r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를 채택하였음 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36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59718" y="1269158"/>
            <a:ext cx="8712968" cy="3672010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899517" y="432107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예 측 알 고 리 즘 </a:t>
            </a:r>
            <a:r>
              <a:rPr lang="en-US" altLang="ko-KR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– RNN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18812" y="1295238"/>
            <a:ext cx="655949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en-US" altLang="ko-KR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RNN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03734" y="2441659"/>
            <a:ext cx="1512215" cy="374039"/>
          </a:xfrm>
          <a:prstGeom prst="rect">
            <a:avLst/>
          </a:prstGeom>
          <a:solidFill>
            <a:srgbClr val="0070C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기상정보 </a:t>
            </a:r>
            <a:endParaRPr lang="ko-KR" altLang="en-US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03735" y="3002717"/>
            <a:ext cx="1505203" cy="376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선로기본정보</a:t>
            </a:r>
            <a:endParaRPr lang="ko-KR" altLang="en-US" sz="16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97979" y="4129039"/>
            <a:ext cx="1512215" cy="374039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시계열정보</a:t>
            </a:r>
            <a:endParaRPr lang="ko-KR" altLang="en-US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97979" y="3565878"/>
            <a:ext cx="1505203" cy="376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선로유지보수정보</a:t>
            </a:r>
            <a:endParaRPr lang="ko-KR" altLang="en-US" sz="16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7617783" y="3218283"/>
            <a:ext cx="1180111" cy="461053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위험 정도</a:t>
            </a:r>
            <a:endParaRPr lang="ko-KR" altLang="en-US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82" name="한쪽 모서리가 잘린 사각형 181"/>
          <p:cNvSpPr/>
          <p:nvPr/>
        </p:nvSpPr>
        <p:spPr>
          <a:xfrm flipH="1">
            <a:off x="569803" y="5124398"/>
            <a:ext cx="7848871" cy="1112914"/>
          </a:xfrm>
          <a:prstGeom prst="snip1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/>
          <a:lstStyle/>
          <a:p>
            <a:pPr marL="285750" lvl="1" indent="-285750" defTabSz="1330104" latinLnBrk="0"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RNN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은 음성</a:t>
            </a: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음악</a:t>
            </a: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문자열</a:t>
            </a: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동영상 등 순차데이터를 다루는데 적합한 </a:t>
            </a:r>
            <a:r>
              <a:rPr lang="ko-KR" altLang="en-US" sz="13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알고리즘</a:t>
            </a:r>
            <a:endParaRPr lang="en-US" altLang="ko-KR" sz="130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lvl="1" indent="-285750" defTabSz="1330104" latinLnBrk="0"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r>
              <a:rPr lang="en-US" altLang="ko-KR" sz="13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RNN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은</a:t>
            </a:r>
            <a:r>
              <a:rPr lang="ko-KR" altLang="en-US" sz="13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데이터에서 규칙적인 패턴을 인식하고</a:t>
            </a:r>
            <a:r>
              <a:rPr lang="en-US" altLang="ko-KR" sz="13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3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추상화된 정보를 추출할 수 있음</a:t>
            </a:r>
            <a:endParaRPr lang="ko-KR" altLang="en-US" sz="13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lvl="1" indent="-285750" defTabSz="1330104" latinLnBrk="0"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r>
              <a:rPr lang="ko-KR" altLang="en-US" sz="1300" dirty="0" err="1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은닉층에서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자기 자신을 가리키는 화살표를 </a:t>
            </a: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Recurrent Weight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라고 부르며</a:t>
            </a: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과거의 데이터를 기억하는 기능을 함</a:t>
            </a:r>
          </a:p>
          <a:p>
            <a:pPr marL="285750" lvl="1" indent="-285750" defTabSz="1330104" latinLnBrk="0"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예를 들어</a:t>
            </a: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2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일 전의 기상상태</a:t>
            </a:r>
            <a:r>
              <a:rPr lang="en-US" altLang="ko-KR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1</a:t>
            </a:r>
            <a:r>
              <a: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주 전의 강우량 등을 기억하기 때문에 사전에 사람이 계산하지 않아도 됨</a:t>
            </a:r>
          </a:p>
          <a:p>
            <a:pPr marL="285750" lvl="1" indent="-285750" defTabSz="1330104" latinLnBrk="0"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endParaRPr lang="ko-KR" altLang="en-US" sz="13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lvl="1" indent="-285750" defTabSz="1330104" latinLnBrk="0"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r>
              <a:rPr lang="ko-KR" altLang="en-US" sz="14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개념상 </a:t>
            </a:r>
            <a:r>
              <a:rPr lang="en-US" altLang="ko-KR" sz="14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RNN</a:t>
            </a:r>
            <a:r>
              <a:rPr lang="ko-KR" altLang="en-US" sz="14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모델이 가장 좋으나</a:t>
            </a:r>
            <a:r>
              <a:rPr lang="en-US" altLang="ko-KR" sz="14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확보한 </a:t>
            </a:r>
            <a:r>
              <a:rPr lang="ko-KR" altLang="en-US" sz="14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데이터의 양이 적어서 현재는 틀만 잡아놓았음</a:t>
            </a:r>
          </a:p>
        </p:txBody>
      </p:sp>
      <p:sp>
        <p:nvSpPr>
          <p:cNvPr id="227" name="직사각형 226"/>
          <p:cNvSpPr/>
          <p:nvPr/>
        </p:nvSpPr>
        <p:spPr>
          <a:xfrm>
            <a:off x="4304134" y="1710661"/>
            <a:ext cx="1368152" cy="31072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ko-KR" altLang="en-US" sz="1600" dirty="0" err="1" smtClean="0"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은닉층</a:t>
            </a:r>
            <a:endParaRPr lang="en-US" altLang="ko-KR" sz="1600" dirty="0"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8" name="직선 화살표 연결선 7"/>
          <p:cNvCxnSpPr>
            <a:stCxn id="31" idx="3"/>
            <a:endCxn id="6" idx="2"/>
          </p:cNvCxnSpPr>
          <p:nvPr/>
        </p:nvCxnSpPr>
        <p:spPr>
          <a:xfrm flipV="1">
            <a:off x="2215949" y="2500261"/>
            <a:ext cx="2500312" cy="128418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/>
          <p:cNvCxnSpPr>
            <a:stCxn id="31" idx="3"/>
            <a:endCxn id="38" idx="2"/>
          </p:cNvCxnSpPr>
          <p:nvPr/>
        </p:nvCxnSpPr>
        <p:spPr>
          <a:xfrm>
            <a:off x="2215949" y="2628679"/>
            <a:ext cx="2500312" cy="519654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31" idx="3"/>
            <a:endCxn id="42" idx="2"/>
          </p:cNvCxnSpPr>
          <p:nvPr/>
        </p:nvCxnSpPr>
        <p:spPr>
          <a:xfrm>
            <a:off x="2215949" y="2628679"/>
            <a:ext cx="2500312" cy="1196273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>
            <a:stCxn id="31" idx="3"/>
            <a:endCxn id="49" idx="2"/>
          </p:cNvCxnSpPr>
          <p:nvPr/>
        </p:nvCxnSpPr>
        <p:spPr>
          <a:xfrm>
            <a:off x="2215949" y="2628679"/>
            <a:ext cx="2500312" cy="1844345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32" idx="3"/>
            <a:endCxn id="38" idx="2"/>
          </p:cNvCxnSpPr>
          <p:nvPr/>
        </p:nvCxnSpPr>
        <p:spPr>
          <a:xfrm flipV="1">
            <a:off x="2208938" y="3148333"/>
            <a:ext cx="2507323" cy="42455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>
            <a:stCxn id="32" idx="3"/>
            <a:endCxn id="42" idx="2"/>
          </p:cNvCxnSpPr>
          <p:nvPr/>
        </p:nvCxnSpPr>
        <p:spPr>
          <a:xfrm>
            <a:off x="2208938" y="3190788"/>
            <a:ext cx="2507323" cy="634164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화살표 연결선 72"/>
          <p:cNvCxnSpPr>
            <a:stCxn id="32" idx="3"/>
            <a:endCxn id="49" idx="2"/>
          </p:cNvCxnSpPr>
          <p:nvPr/>
        </p:nvCxnSpPr>
        <p:spPr>
          <a:xfrm>
            <a:off x="2208938" y="3190788"/>
            <a:ext cx="2507323" cy="1282236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>
            <a:stCxn id="36" idx="3"/>
            <a:endCxn id="6" idx="2"/>
          </p:cNvCxnSpPr>
          <p:nvPr/>
        </p:nvCxnSpPr>
        <p:spPr>
          <a:xfrm flipV="1">
            <a:off x="2203182" y="2500261"/>
            <a:ext cx="2513079" cy="1253688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36" idx="3"/>
            <a:endCxn id="38" idx="2"/>
          </p:cNvCxnSpPr>
          <p:nvPr/>
        </p:nvCxnSpPr>
        <p:spPr>
          <a:xfrm flipV="1">
            <a:off x="2203182" y="3148333"/>
            <a:ext cx="2513079" cy="605616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>
            <a:stCxn id="36" idx="3"/>
            <a:endCxn id="42" idx="2"/>
          </p:cNvCxnSpPr>
          <p:nvPr/>
        </p:nvCxnSpPr>
        <p:spPr>
          <a:xfrm>
            <a:off x="2203182" y="3753949"/>
            <a:ext cx="2513079" cy="71003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>
            <a:stCxn id="36" idx="3"/>
            <a:endCxn id="49" idx="2"/>
          </p:cNvCxnSpPr>
          <p:nvPr/>
        </p:nvCxnSpPr>
        <p:spPr>
          <a:xfrm>
            <a:off x="2203182" y="3753949"/>
            <a:ext cx="2513079" cy="719075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>
            <a:stCxn id="32" idx="3"/>
            <a:endCxn id="6" idx="2"/>
          </p:cNvCxnSpPr>
          <p:nvPr/>
        </p:nvCxnSpPr>
        <p:spPr>
          <a:xfrm flipV="1">
            <a:off x="2208938" y="2500261"/>
            <a:ext cx="2507323" cy="690527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화살표 연결선 85"/>
          <p:cNvCxnSpPr>
            <a:stCxn id="33" idx="3"/>
            <a:endCxn id="6" idx="2"/>
          </p:cNvCxnSpPr>
          <p:nvPr/>
        </p:nvCxnSpPr>
        <p:spPr>
          <a:xfrm flipV="1">
            <a:off x="2210194" y="2500261"/>
            <a:ext cx="2506067" cy="1815798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>
            <a:stCxn id="33" idx="3"/>
            <a:endCxn id="38" idx="2"/>
          </p:cNvCxnSpPr>
          <p:nvPr/>
        </p:nvCxnSpPr>
        <p:spPr>
          <a:xfrm flipV="1">
            <a:off x="2210194" y="3148333"/>
            <a:ext cx="2506067" cy="1167726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>
            <a:stCxn id="33" idx="3"/>
            <a:endCxn id="42" idx="2"/>
          </p:cNvCxnSpPr>
          <p:nvPr/>
        </p:nvCxnSpPr>
        <p:spPr>
          <a:xfrm flipV="1">
            <a:off x="2210194" y="3824952"/>
            <a:ext cx="2506067" cy="491107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화살표 연결선 88"/>
          <p:cNvCxnSpPr>
            <a:stCxn id="33" idx="3"/>
            <a:endCxn id="49" idx="2"/>
          </p:cNvCxnSpPr>
          <p:nvPr/>
        </p:nvCxnSpPr>
        <p:spPr>
          <a:xfrm>
            <a:off x="2210194" y="4316059"/>
            <a:ext cx="2506067" cy="156965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화살표 연결선 124"/>
          <p:cNvCxnSpPr>
            <a:stCxn id="6" idx="6"/>
            <a:endCxn id="113" idx="1"/>
          </p:cNvCxnSpPr>
          <p:nvPr/>
        </p:nvCxnSpPr>
        <p:spPr>
          <a:xfrm>
            <a:off x="5177314" y="2500261"/>
            <a:ext cx="2440469" cy="948549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화살표 연결선 133"/>
          <p:cNvCxnSpPr>
            <a:stCxn id="38" idx="6"/>
            <a:endCxn id="113" idx="1"/>
          </p:cNvCxnSpPr>
          <p:nvPr/>
        </p:nvCxnSpPr>
        <p:spPr>
          <a:xfrm>
            <a:off x="5177314" y="3148333"/>
            <a:ext cx="2440469" cy="300477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화살표 연결선 142"/>
          <p:cNvCxnSpPr>
            <a:stCxn id="42" idx="6"/>
            <a:endCxn id="113" idx="1"/>
          </p:cNvCxnSpPr>
          <p:nvPr/>
        </p:nvCxnSpPr>
        <p:spPr>
          <a:xfrm flipV="1">
            <a:off x="5177314" y="3448810"/>
            <a:ext cx="2440469" cy="376142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>
            <a:stCxn id="49" idx="6"/>
            <a:endCxn id="113" idx="1"/>
          </p:cNvCxnSpPr>
          <p:nvPr/>
        </p:nvCxnSpPr>
        <p:spPr>
          <a:xfrm flipV="1">
            <a:off x="5177314" y="3448810"/>
            <a:ext cx="2440469" cy="1024214"/>
          </a:xfrm>
          <a:prstGeom prst="straightConnector1">
            <a:avLst/>
          </a:prstGeom>
          <a:ln w="28575">
            <a:solidFill>
              <a:srgbClr val="0060A8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4716261" y="2269734"/>
            <a:ext cx="461053" cy="461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4716261" y="2917806"/>
            <a:ext cx="461053" cy="461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4716261" y="3594425"/>
            <a:ext cx="461053" cy="461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4716261" y="4242497"/>
            <a:ext cx="461053" cy="4610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9" name="구부러진 연결선 98"/>
          <p:cNvCxnSpPr>
            <a:stCxn id="6" idx="6"/>
            <a:endCxn id="6" idx="0"/>
          </p:cNvCxnSpPr>
          <p:nvPr/>
        </p:nvCxnSpPr>
        <p:spPr>
          <a:xfrm flipH="1" flipV="1">
            <a:off x="4946788" y="2269734"/>
            <a:ext cx="230526" cy="230527"/>
          </a:xfrm>
          <a:prstGeom prst="curvedConnector4">
            <a:avLst>
              <a:gd name="adj1" fmla="val -99165"/>
              <a:gd name="adj2" fmla="val 199164"/>
            </a:avLst>
          </a:prstGeom>
          <a:ln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구부러진 연결선 102"/>
          <p:cNvCxnSpPr>
            <a:stCxn id="38" idx="6"/>
            <a:endCxn id="38" idx="0"/>
          </p:cNvCxnSpPr>
          <p:nvPr/>
        </p:nvCxnSpPr>
        <p:spPr>
          <a:xfrm flipH="1" flipV="1">
            <a:off x="4946788" y="2917806"/>
            <a:ext cx="230526" cy="230527"/>
          </a:xfrm>
          <a:prstGeom prst="curvedConnector4">
            <a:avLst>
              <a:gd name="adj1" fmla="val -99165"/>
              <a:gd name="adj2" fmla="val 199164"/>
            </a:avLst>
          </a:prstGeom>
          <a:ln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구부러진 연결선 105"/>
          <p:cNvCxnSpPr>
            <a:stCxn id="42" idx="6"/>
            <a:endCxn id="42" idx="0"/>
          </p:cNvCxnSpPr>
          <p:nvPr/>
        </p:nvCxnSpPr>
        <p:spPr>
          <a:xfrm flipH="1" flipV="1">
            <a:off x="4946788" y="3594425"/>
            <a:ext cx="230526" cy="230527"/>
          </a:xfrm>
          <a:prstGeom prst="curvedConnector4">
            <a:avLst>
              <a:gd name="adj1" fmla="val -99165"/>
              <a:gd name="adj2" fmla="val 199164"/>
            </a:avLst>
          </a:prstGeom>
          <a:ln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구부러진 연결선 109"/>
          <p:cNvCxnSpPr>
            <a:stCxn id="49" idx="6"/>
            <a:endCxn id="49" idx="0"/>
          </p:cNvCxnSpPr>
          <p:nvPr/>
        </p:nvCxnSpPr>
        <p:spPr>
          <a:xfrm flipH="1" flipV="1">
            <a:off x="4946788" y="4242497"/>
            <a:ext cx="230526" cy="230527"/>
          </a:xfrm>
          <a:prstGeom prst="curvedConnector4">
            <a:avLst>
              <a:gd name="adj1" fmla="val -99165"/>
              <a:gd name="adj2" fmla="val 199164"/>
            </a:avLst>
          </a:prstGeom>
          <a:ln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2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55862" y="404664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예측 분석 환경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9718" y="1700808"/>
            <a:ext cx="8928992" cy="46085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229765" y="1930975"/>
            <a:ext cx="158889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예측 분석 환경 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91766" y="2272607"/>
            <a:ext cx="84149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분석도구 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선정의 다양성 고려 </a:t>
            </a:r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2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분석기법마다 최적화 되어있는 분석도구를 </a:t>
            </a:r>
            <a:r>
              <a:rPr lang="ko-KR" altLang="en-US" sz="12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선정해야함</a:t>
            </a:r>
            <a:endParaRPr lang="en-US" altLang="ko-KR" sz="12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2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2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2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2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2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2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12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2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지속적 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기계학습이 가능한 파이프 라인 설계 및 구축</a:t>
            </a:r>
            <a:endParaRPr lang="en-US" altLang="ko-KR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2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pic>
        <p:nvPicPr>
          <p:cNvPr id="1030" name="Picture 6" descr="Python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03" y="4981413"/>
            <a:ext cx="2340990" cy="9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nsorflow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98" y="3512640"/>
            <a:ext cx="3560613" cy="6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3-ap-northeast-2.amazonaws.com/opentutorials-user-file/course/2072/44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05" y="3377414"/>
            <a:ext cx="954186" cy="95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55862" y="404664"/>
            <a:ext cx="5073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실시간 철도안전 통합 감시제어시스템 개발 </a:t>
            </a:r>
            <a:r>
              <a:rPr lang="ko-KR" altLang="en-US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아키텍쳐</a:t>
            </a:r>
            <a:endParaRPr lang="en-US" altLang="ko-KR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pic>
        <p:nvPicPr>
          <p:cNvPr id="201" name="그림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86" y="1196752"/>
            <a:ext cx="9507936" cy="543100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480598" y="3284984"/>
            <a:ext cx="837089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latinLnBrk="0">
              <a:defRPr/>
            </a:pPr>
            <a:r>
              <a:rPr lang="ko-KR" altLang="en-US" sz="800" b="1" kern="0" dirty="0" smtClean="0">
                <a:latin typeface="맑은 고딕" pitchFamily="50" charset="-127"/>
                <a:ea typeface="맑은 고딕" pitchFamily="50" charset="-127"/>
              </a:rPr>
              <a:t>사고위험 예측</a:t>
            </a:r>
            <a:endParaRPr lang="en-US" altLang="ko-KR" sz="800" b="1" kern="0" dirty="0">
              <a:latin typeface="맑은 고딕" pitchFamily="50" charset="-127"/>
              <a:ea typeface="맑은 고딕" pitchFamily="50" charset="-127"/>
            </a:endParaRPr>
          </a:p>
          <a:p>
            <a:pPr lvl="0" algn="ctr" latinLnBrk="0">
              <a:defRPr/>
            </a:pPr>
            <a:r>
              <a:rPr lang="ko-KR" altLang="en-US" sz="800" b="1" kern="0" dirty="0">
                <a:latin typeface="맑은 고딕" pitchFamily="50" charset="-127"/>
                <a:ea typeface="맑은 고딕" pitchFamily="50" charset="-127"/>
              </a:rPr>
              <a:t>알고리즘</a:t>
            </a:r>
            <a:endParaRPr lang="en-US" altLang="ko-KR" sz="800" b="1" kern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46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83726" y="428135"/>
            <a:ext cx="4509568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err="1">
                <a:latin typeface="Rix고딕 B" panose="02020603020101020101" pitchFamily="18" charset="-127"/>
                <a:ea typeface="Rix고딕 B" panose="02020603020101020101" pitchFamily="18" charset="-127"/>
              </a:rPr>
              <a:t>빅데이터</a:t>
            </a:r>
            <a:r>
              <a: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통합 플랫폼 기반 </a:t>
            </a:r>
            <a:r>
              <a: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rPr>
              <a:t>철도사고위험 예측 </a:t>
            </a:r>
            <a:endParaRPr lang="en-US" altLang="ko-KR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271" y="1377734"/>
            <a:ext cx="3362325" cy="1963767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3117507" y="2694659"/>
            <a:ext cx="1172042" cy="610029"/>
            <a:chOff x="4142907" y="1562100"/>
            <a:chExt cx="1172042" cy="619126"/>
          </a:xfrm>
        </p:grpSpPr>
        <p:grpSp>
          <p:nvGrpSpPr>
            <p:cNvPr id="16" name="그룹 15"/>
            <p:cNvGrpSpPr/>
            <p:nvPr/>
          </p:nvGrpSpPr>
          <p:grpSpPr>
            <a:xfrm>
              <a:off x="4142907" y="1562100"/>
              <a:ext cx="1172042" cy="619126"/>
              <a:chOff x="1085381" y="3938181"/>
              <a:chExt cx="1605422" cy="1167470"/>
            </a:xfrm>
          </p:grpSpPr>
          <p:sp>
            <p:nvSpPr>
              <p:cNvPr id="18" name="직각 삼각형 17"/>
              <p:cNvSpPr/>
              <p:nvPr/>
            </p:nvSpPr>
            <p:spPr>
              <a:xfrm rot="10800000" flipH="1">
                <a:off x="1187857" y="4894703"/>
                <a:ext cx="156623" cy="210948"/>
              </a:xfrm>
              <a:prstGeom prst="rtTriangle">
                <a:avLst/>
              </a:prstGeom>
              <a:gradFill>
                <a:gsLst>
                  <a:gs pos="55000">
                    <a:srgbClr val="00B0F0"/>
                  </a:gs>
                  <a:gs pos="100000">
                    <a:srgbClr val="0066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rtlCol="0" anchor="ctr">
                <a:noAutofit/>
              </a:bodyPr>
              <a:lstStyle/>
              <a:p>
                <a:pPr algn="ctr" latinLnBrk="0">
                  <a:buSzPct val="80000"/>
                </a:pPr>
                <a:endParaRPr lang="ko-KR" altLang="en-US" sz="1000" dirty="0" smtClean="0"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  <p:sp>
            <p:nvSpPr>
              <p:cNvPr id="19" name="한쪽 모서리가 잘린 사각형 18"/>
              <p:cNvSpPr/>
              <p:nvPr/>
            </p:nvSpPr>
            <p:spPr>
              <a:xfrm flipH="1">
                <a:off x="1085381" y="3938181"/>
                <a:ext cx="1605422" cy="995657"/>
              </a:xfrm>
              <a:prstGeom prst="snip1Rect">
                <a:avLst/>
              </a:prstGeom>
              <a:solidFill>
                <a:srgbClr val="8AC8F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/>
                <a:endParaRPr lang="ko-KR" altLang="en-US" sz="160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</p:grpSp>
        <p:sp>
          <p:nvSpPr>
            <p:cNvPr id="17" name="모서리가 둥근 직사각형 169"/>
            <p:cNvSpPr/>
            <p:nvPr/>
          </p:nvSpPr>
          <p:spPr bwMode="auto">
            <a:xfrm>
              <a:off x="4267562" y="1634659"/>
              <a:ext cx="922732" cy="37484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wrap="square" lIns="0" tIns="0" rIns="0" bIns="0" anchor="ctr" anchorCtr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dirty="0" smtClean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열차 운행 지연</a:t>
              </a:r>
              <a:endParaRPr lang="ko-KR" altLang="en-US" sz="1200" dirty="0">
                <a:ln>
                  <a:solidFill>
                    <a:srgbClr val="969696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  <a:cs typeface="Arial" pitchFamily="34" charset="0"/>
              </a:endParaRPr>
            </a:p>
            <a:p>
              <a:pPr algn="ctr" latinLnBrk="0">
                <a:defRPr/>
              </a:pPr>
              <a:r>
                <a:rPr lang="ko-KR" altLang="en-US" sz="12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 위험예측 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117507" y="2036818"/>
            <a:ext cx="1172042" cy="610029"/>
            <a:chOff x="4142907" y="1562100"/>
            <a:chExt cx="1172042" cy="619126"/>
          </a:xfrm>
        </p:grpSpPr>
        <p:grpSp>
          <p:nvGrpSpPr>
            <p:cNvPr id="12" name="그룹 11"/>
            <p:cNvGrpSpPr/>
            <p:nvPr/>
          </p:nvGrpSpPr>
          <p:grpSpPr>
            <a:xfrm>
              <a:off x="4142907" y="1562100"/>
              <a:ext cx="1172042" cy="619126"/>
              <a:chOff x="1085381" y="3938181"/>
              <a:chExt cx="1605422" cy="1167470"/>
            </a:xfrm>
          </p:grpSpPr>
          <p:sp>
            <p:nvSpPr>
              <p:cNvPr id="14" name="직각 삼각형 13"/>
              <p:cNvSpPr/>
              <p:nvPr/>
            </p:nvSpPr>
            <p:spPr>
              <a:xfrm rot="10800000" flipH="1">
                <a:off x="1187857" y="4894703"/>
                <a:ext cx="156623" cy="210948"/>
              </a:xfrm>
              <a:prstGeom prst="rtTriangle">
                <a:avLst/>
              </a:prstGeom>
              <a:gradFill>
                <a:gsLst>
                  <a:gs pos="55000">
                    <a:srgbClr val="00B0F0"/>
                  </a:gs>
                  <a:gs pos="100000">
                    <a:srgbClr val="0066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rtlCol="0" anchor="ctr">
                <a:noAutofit/>
              </a:bodyPr>
              <a:lstStyle/>
              <a:p>
                <a:pPr algn="ctr" latinLnBrk="0">
                  <a:buSzPct val="80000"/>
                </a:pPr>
                <a:endParaRPr lang="ko-KR" altLang="en-US" sz="1000" dirty="0" smtClean="0"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  <p:sp>
            <p:nvSpPr>
              <p:cNvPr id="15" name="한쪽 모서리가 잘린 사각형 14"/>
              <p:cNvSpPr/>
              <p:nvPr/>
            </p:nvSpPr>
            <p:spPr>
              <a:xfrm flipH="1">
                <a:off x="1085381" y="3938181"/>
                <a:ext cx="1605422" cy="995657"/>
              </a:xfrm>
              <a:prstGeom prst="snip1Rect">
                <a:avLst/>
              </a:prstGeom>
              <a:solidFill>
                <a:srgbClr val="8AC8F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/>
                <a:endParaRPr lang="ko-KR" altLang="en-US" sz="160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</p:grpSp>
        <p:sp>
          <p:nvSpPr>
            <p:cNvPr id="13" name="모서리가 둥근 직사각형 169"/>
            <p:cNvSpPr/>
            <p:nvPr/>
          </p:nvSpPr>
          <p:spPr bwMode="auto">
            <a:xfrm>
              <a:off x="4267562" y="1634659"/>
              <a:ext cx="922732" cy="37484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wrap="square" lIns="0" tIns="0" rIns="0" bIns="0" anchor="ctr" anchorCtr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낙석</a:t>
              </a:r>
              <a:r>
                <a:rPr lang="en-US" altLang="ko-KR" sz="12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, </a:t>
              </a:r>
              <a:r>
                <a:rPr lang="ko-KR" altLang="en-US" sz="12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산사태</a:t>
              </a:r>
            </a:p>
            <a:p>
              <a:pPr algn="ctr" latinLnBrk="0">
                <a:defRPr/>
              </a:pPr>
              <a:r>
                <a:rPr lang="ko-KR" altLang="en-US" sz="12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위험예측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118333" y="1333066"/>
            <a:ext cx="1172042" cy="610029"/>
            <a:chOff x="4142907" y="1562100"/>
            <a:chExt cx="1172042" cy="619126"/>
          </a:xfrm>
        </p:grpSpPr>
        <p:grpSp>
          <p:nvGrpSpPr>
            <p:cNvPr id="8" name="그룹 7"/>
            <p:cNvGrpSpPr/>
            <p:nvPr/>
          </p:nvGrpSpPr>
          <p:grpSpPr>
            <a:xfrm>
              <a:off x="4142907" y="1562100"/>
              <a:ext cx="1172042" cy="619126"/>
              <a:chOff x="1085381" y="3938181"/>
              <a:chExt cx="1605422" cy="1167470"/>
            </a:xfrm>
          </p:grpSpPr>
          <p:sp>
            <p:nvSpPr>
              <p:cNvPr id="10" name="직각 삼각형 9"/>
              <p:cNvSpPr/>
              <p:nvPr/>
            </p:nvSpPr>
            <p:spPr>
              <a:xfrm rot="10800000" flipH="1">
                <a:off x="1187857" y="4894703"/>
                <a:ext cx="156623" cy="210948"/>
              </a:xfrm>
              <a:prstGeom prst="rtTriangle">
                <a:avLst/>
              </a:prstGeom>
              <a:gradFill>
                <a:gsLst>
                  <a:gs pos="55000">
                    <a:srgbClr val="00B0F0"/>
                  </a:gs>
                  <a:gs pos="100000">
                    <a:srgbClr val="0066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wrap="none" rtlCol="0" anchor="ctr">
                <a:noAutofit/>
              </a:bodyPr>
              <a:lstStyle/>
              <a:p>
                <a:pPr algn="ctr" latinLnBrk="0">
                  <a:buSzPct val="80000"/>
                </a:pPr>
                <a:endParaRPr lang="ko-KR" altLang="en-US" sz="1000" dirty="0" smtClean="0"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  <p:sp>
            <p:nvSpPr>
              <p:cNvPr id="11" name="한쪽 모서리가 잘린 사각형 10"/>
              <p:cNvSpPr/>
              <p:nvPr/>
            </p:nvSpPr>
            <p:spPr>
              <a:xfrm flipH="1">
                <a:off x="1085381" y="3938181"/>
                <a:ext cx="1605422" cy="995657"/>
              </a:xfrm>
              <a:prstGeom prst="snip1Rect">
                <a:avLst/>
              </a:prstGeom>
              <a:solidFill>
                <a:srgbClr val="8AC8F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/>
                <a:endParaRPr lang="ko-KR" altLang="en-US" sz="160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</p:grpSp>
        <p:sp>
          <p:nvSpPr>
            <p:cNvPr id="9" name="모서리가 둥근 직사각형 169"/>
            <p:cNvSpPr/>
            <p:nvPr/>
          </p:nvSpPr>
          <p:spPr bwMode="auto">
            <a:xfrm>
              <a:off x="4267562" y="1634659"/>
              <a:ext cx="922732" cy="374840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>
              <a:innerShdw blurRad="50800">
                <a:prstClr val="black">
                  <a:alpha val="6000"/>
                </a:prstClr>
              </a:innerShdw>
            </a:effectLst>
          </p:spPr>
          <p:txBody>
            <a:bodyPr wrap="square" lIns="0" tIns="0" rIns="0" bIns="0" anchor="ctr" anchorCtr="0">
              <a:spAutoFit/>
            </a:bodyPr>
            <a:lstStyle/>
            <a:p>
              <a:pPr algn="ctr" latinLnBrk="0">
                <a:defRPr/>
              </a:pPr>
              <a:r>
                <a:rPr lang="ko-KR" altLang="en-US" sz="12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선로 이상</a:t>
              </a:r>
            </a:p>
            <a:p>
              <a:pPr algn="ctr" latinLnBrk="0">
                <a:defRPr/>
              </a:pPr>
              <a:r>
                <a:rPr lang="ko-KR" altLang="en-US" sz="12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rPr>
                <a:t>위험예측</a:t>
              </a: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5530080" y="1340768"/>
            <a:ext cx="3886622" cy="1924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80000"/>
            </a:pPr>
            <a:endParaRPr lang="ko-KR" altLang="en-US" sz="1400">
              <a:solidFill>
                <a:schemeClr val="lt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598739" y="1415976"/>
            <a:ext cx="3750257" cy="1172115"/>
            <a:chOff x="5657252" y="1646833"/>
            <a:chExt cx="3906445" cy="1053385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7252" y="1646833"/>
              <a:ext cx="1767985" cy="1052729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7246" y="1646833"/>
              <a:ext cx="2066451" cy="1053385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5674096" y="2682280"/>
            <a:ext cx="3647956" cy="371847"/>
            <a:chOff x="5657252" y="2771403"/>
            <a:chExt cx="3715348" cy="371847"/>
          </a:xfrm>
        </p:grpSpPr>
        <p:sp>
          <p:nvSpPr>
            <p:cNvPr id="25" name="갈매기형 수장 24"/>
            <p:cNvSpPr/>
            <p:nvPr/>
          </p:nvSpPr>
          <p:spPr>
            <a:xfrm>
              <a:off x="5657252" y="2771403"/>
              <a:ext cx="975022" cy="371847"/>
            </a:xfrm>
            <a:prstGeom prst="chevron">
              <a:avLst>
                <a:gd name="adj" fmla="val 17919"/>
              </a:avLst>
            </a:prstGeom>
            <a:solidFill>
              <a:srgbClr val="A7D7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>
                <a:bevelT w="1270" h="1270"/>
                <a:bevelB w="1270" h="1270"/>
              </a:sp3d>
            </a:bodyPr>
            <a:lstStyle/>
            <a:p>
              <a:pPr algn="ctr" latinLnBrk="0"/>
              <a:endParaRPr lang="ko-KR" altLang="en-US" sz="105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72BC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26" name="갈매기형 수장 25"/>
            <p:cNvSpPr/>
            <p:nvPr/>
          </p:nvSpPr>
          <p:spPr>
            <a:xfrm>
              <a:off x="6573140" y="2771403"/>
              <a:ext cx="975022" cy="371847"/>
            </a:xfrm>
            <a:prstGeom prst="chevron">
              <a:avLst>
                <a:gd name="adj" fmla="val 17919"/>
              </a:avLst>
            </a:prstGeom>
            <a:solidFill>
              <a:srgbClr val="5DB6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>
                <a:bevelT w="1270" h="1270"/>
                <a:bevelB w="1270" h="1270"/>
              </a:sp3d>
            </a:bodyPr>
            <a:lstStyle/>
            <a:p>
              <a:pPr algn="ctr" latinLnBrk="0"/>
              <a:endParaRPr lang="ko-KR" altLang="en-US" sz="105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72BC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27" name="갈매기형 수장 26"/>
            <p:cNvSpPr/>
            <p:nvPr/>
          </p:nvSpPr>
          <p:spPr>
            <a:xfrm>
              <a:off x="7485360" y="2771403"/>
              <a:ext cx="975022" cy="371847"/>
            </a:xfrm>
            <a:prstGeom prst="chevron">
              <a:avLst>
                <a:gd name="adj" fmla="val 17919"/>
              </a:avLst>
            </a:prstGeom>
            <a:solidFill>
              <a:srgbClr val="2F99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72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79488" fontAlgn="base" latinLnBrk="0">
                <a:spcBef>
                  <a:spcPct val="50000"/>
                </a:spcBef>
                <a:spcAft>
                  <a:spcPct val="0"/>
                </a:spcAft>
              </a:pPr>
              <a:endParaRPr lang="ko-KR" altLang="en-US" sz="160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28" name="갈매기형 수장 27"/>
            <p:cNvSpPr/>
            <p:nvPr/>
          </p:nvSpPr>
          <p:spPr>
            <a:xfrm>
              <a:off x="8397578" y="2771403"/>
              <a:ext cx="975022" cy="371847"/>
            </a:xfrm>
            <a:prstGeom prst="chevron">
              <a:avLst>
                <a:gd name="adj" fmla="val 17919"/>
              </a:avLst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7838" latinLnBrk="0"/>
              <a:endParaRPr lang="ko-KR" altLang="en-US" sz="1200">
                <a:ln>
                  <a:solidFill>
                    <a:srgbClr val="777777">
                      <a:alpha val="0"/>
                    </a:srgbClr>
                  </a:solidFill>
                </a:ln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 bwMode="auto">
            <a:xfrm>
              <a:off x="5864058" y="2803438"/>
              <a:ext cx="622027" cy="30777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연계</a:t>
              </a:r>
              <a:r>
                <a:rPr lang="en-US" altLang="ko-KR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/</a:t>
              </a: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개방</a:t>
              </a:r>
              <a:endParaRPr lang="en-US" altLang="ko-KR" sz="10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데이터</a:t>
              </a:r>
              <a:r>
                <a:rPr lang="en-US" altLang="ko-KR" sz="1000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 </a:t>
              </a: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발굴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30" name="직사각형 29"/>
            <p:cNvSpPr/>
            <p:nvPr/>
          </p:nvSpPr>
          <p:spPr bwMode="auto">
            <a:xfrm>
              <a:off x="6885059" y="2803438"/>
              <a:ext cx="352646" cy="30777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데이터</a:t>
              </a:r>
              <a:endParaRPr lang="en-US" altLang="ko-KR" sz="10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검토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 bwMode="auto">
            <a:xfrm>
              <a:off x="7603086" y="2803438"/>
              <a:ext cx="739575" cy="30777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정보제공 유형</a:t>
              </a:r>
              <a:endParaRPr lang="en-US" altLang="ko-KR" sz="10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설</a:t>
              </a:r>
              <a:r>
                <a:rPr lang="ko-KR" altLang="en-US" sz="1000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정</a:t>
              </a: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8626002" y="2803438"/>
              <a:ext cx="470194" cy="30777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정보제공</a:t>
              </a:r>
              <a:endParaRPr lang="en-US" altLang="ko-KR" sz="10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모니터링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825699" y="5236492"/>
            <a:ext cx="8279110" cy="942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80000"/>
            </a:pPr>
            <a:endParaRPr lang="ko-KR" altLang="en-US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4081196" y="5340300"/>
            <a:ext cx="1768113" cy="24622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60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3366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빅데이터</a:t>
            </a:r>
            <a:r>
              <a:rPr lang="ko-KR" altLang="en-US" sz="16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3366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통합 플랫폼</a:t>
            </a:r>
            <a:endParaRPr lang="ko-KR" altLang="en-US" sz="16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003366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1030152" y="5712744"/>
            <a:ext cx="2245970" cy="314186"/>
            <a:chOff x="5133258" y="3388186"/>
            <a:chExt cx="863598" cy="764714"/>
          </a:xfrm>
        </p:grpSpPr>
        <p:sp>
          <p:nvSpPr>
            <p:cNvPr id="49" name="직사각형 48"/>
            <p:cNvSpPr/>
            <p:nvPr/>
          </p:nvSpPr>
          <p:spPr>
            <a:xfrm flipH="1">
              <a:off x="5133258" y="3388186"/>
              <a:ext cx="863598" cy="764714"/>
            </a:xfrm>
            <a:prstGeom prst="rect">
              <a:avLst/>
            </a:prstGeom>
            <a:solidFill>
              <a:srgbClr val="9C9C9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/>
              <a:endParaRPr lang="ko-KR" altLang="en-US" sz="1300" dirty="0">
                <a:ln>
                  <a:solidFill>
                    <a:srgbClr val="0B6F68">
                      <a:alpha val="0"/>
                    </a:srgbClr>
                  </a:solidFill>
                </a:ln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50" name="타원 285"/>
            <p:cNvSpPr/>
            <p:nvPr/>
          </p:nvSpPr>
          <p:spPr>
            <a:xfrm flipH="1">
              <a:off x="5154812" y="3450636"/>
              <a:ext cx="820492" cy="63981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dirty="0">
                <a:ln>
                  <a:solidFill>
                    <a:srgbClr val="0B6F68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sp>
        <p:nvSpPr>
          <p:cNvPr id="48" name="직사각형 47"/>
          <p:cNvSpPr/>
          <p:nvPr/>
        </p:nvSpPr>
        <p:spPr bwMode="auto">
          <a:xfrm>
            <a:off x="1753993" y="5769809"/>
            <a:ext cx="798294" cy="2000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>
              <a:buSzPct val="80000"/>
            </a:pPr>
            <a:r>
              <a:rPr lang="ko-KR" altLang="en-US" sz="1300" dirty="0" smtClean="0">
                <a:ln>
                  <a:solidFill>
                    <a:srgbClr val="0B6F68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데이터 수집</a:t>
            </a:r>
            <a:endParaRPr lang="ko-KR" altLang="en-US" sz="1300" dirty="0">
              <a:ln>
                <a:solidFill>
                  <a:srgbClr val="0B6F68">
                    <a:alpha val="0"/>
                  </a:srgbClr>
                </a:solidFill>
              </a:ln>
              <a:solidFill>
                <a:schemeClr val="bg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3837440" y="5712744"/>
            <a:ext cx="2245970" cy="314186"/>
            <a:chOff x="5133259" y="3388186"/>
            <a:chExt cx="863598" cy="764714"/>
          </a:xfrm>
        </p:grpSpPr>
        <p:grpSp>
          <p:nvGrpSpPr>
            <p:cNvPr id="43" name="그룹 42"/>
            <p:cNvGrpSpPr/>
            <p:nvPr/>
          </p:nvGrpSpPr>
          <p:grpSpPr>
            <a:xfrm>
              <a:off x="5133259" y="3388186"/>
              <a:ext cx="863598" cy="764714"/>
              <a:chOff x="5133259" y="3388186"/>
              <a:chExt cx="863598" cy="764714"/>
            </a:xfrm>
          </p:grpSpPr>
          <p:sp>
            <p:nvSpPr>
              <p:cNvPr id="45" name="직사각형 44"/>
              <p:cNvSpPr/>
              <p:nvPr/>
            </p:nvSpPr>
            <p:spPr>
              <a:xfrm flipH="1">
                <a:off x="5133259" y="3388186"/>
                <a:ext cx="863598" cy="764714"/>
              </a:xfrm>
              <a:prstGeom prst="rect">
                <a:avLst/>
              </a:prstGeom>
              <a:solidFill>
                <a:srgbClr val="9C9C9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endParaRPr lang="ko-KR" altLang="en-US" sz="1300" dirty="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  <p:sp>
            <p:nvSpPr>
              <p:cNvPr id="46" name="타원 285"/>
              <p:cNvSpPr/>
              <p:nvPr/>
            </p:nvSpPr>
            <p:spPr>
              <a:xfrm flipH="1">
                <a:off x="5154812" y="3450636"/>
                <a:ext cx="820492" cy="6398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 dirty="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</p:grpSp>
        <p:sp>
          <p:nvSpPr>
            <p:cNvPr id="44" name="직사각형 43"/>
            <p:cNvSpPr/>
            <p:nvPr/>
          </p:nvSpPr>
          <p:spPr bwMode="auto">
            <a:xfrm>
              <a:off x="5307417" y="3527080"/>
              <a:ext cx="515286" cy="48692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SzPct val="80000"/>
              </a:pPr>
              <a:r>
                <a:rPr lang="ko-KR" altLang="en-US" sz="1300" dirty="0" smtClean="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데이터 저장 및 처리</a:t>
              </a:r>
              <a:endParaRPr lang="ko-KR" altLang="en-US" sz="1300" dirty="0">
                <a:ln>
                  <a:solidFill>
                    <a:srgbClr val="0B6F68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644724" y="5712744"/>
            <a:ext cx="2245970" cy="314186"/>
            <a:chOff x="5133259" y="3388186"/>
            <a:chExt cx="863598" cy="764714"/>
          </a:xfrm>
        </p:grpSpPr>
        <p:grpSp>
          <p:nvGrpSpPr>
            <p:cNvPr id="39" name="그룹 38"/>
            <p:cNvGrpSpPr/>
            <p:nvPr/>
          </p:nvGrpSpPr>
          <p:grpSpPr>
            <a:xfrm>
              <a:off x="5133259" y="3388186"/>
              <a:ext cx="863598" cy="764714"/>
              <a:chOff x="5133259" y="3388186"/>
              <a:chExt cx="863598" cy="764714"/>
            </a:xfrm>
          </p:grpSpPr>
          <p:sp>
            <p:nvSpPr>
              <p:cNvPr id="41" name="직사각형 40"/>
              <p:cNvSpPr/>
              <p:nvPr/>
            </p:nvSpPr>
            <p:spPr>
              <a:xfrm flipH="1">
                <a:off x="5133259" y="3388186"/>
                <a:ext cx="863598" cy="764714"/>
              </a:xfrm>
              <a:prstGeom prst="rect">
                <a:avLst/>
              </a:prstGeom>
              <a:solidFill>
                <a:srgbClr val="9C9C9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/>
                <a:endParaRPr lang="ko-KR" altLang="en-US" sz="1300" dirty="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  <p:sp>
            <p:nvSpPr>
              <p:cNvPr id="42" name="타원 285"/>
              <p:cNvSpPr/>
              <p:nvPr/>
            </p:nvSpPr>
            <p:spPr>
              <a:xfrm flipH="1">
                <a:off x="5154812" y="3450636"/>
                <a:ext cx="820492" cy="63981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 dirty="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</p:grpSp>
        <p:sp>
          <p:nvSpPr>
            <p:cNvPr id="40" name="직사각형 39"/>
            <p:cNvSpPr/>
            <p:nvPr/>
          </p:nvSpPr>
          <p:spPr bwMode="auto">
            <a:xfrm>
              <a:off x="5411584" y="3527080"/>
              <a:ext cx="306952" cy="48692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lIns="0" tIns="0" rIns="0" bIns="0" anchor="ctr">
              <a:spAutoFit/>
            </a:bodyPr>
            <a:lstStyle/>
            <a:p>
              <a:pPr algn="ctr">
                <a:buSzPct val="80000"/>
              </a:pPr>
              <a:r>
                <a:rPr lang="ko-KR" altLang="en-US" sz="1300" dirty="0" smtClean="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데이터 분석</a:t>
              </a:r>
              <a:endParaRPr lang="ko-KR" altLang="en-US" sz="1300" dirty="0">
                <a:ln>
                  <a:solidFill>
                    <a:srgbClr val="0B6F68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953260" y="3451459"/>
            <a:ext cx="3240210" cy="1602926"/>
            <a:chOff x="2857500" y="3683449"/>
            <a:chExt cx="3240210" cy="1602926"/>
          </a:xfrm>
        </p:grpSpPr>
        <p:grpSp>
          <p:nvGrpSpPr>
            <p:cNvPr id="52" name="그룹 51"/>
            <p:cNvGrpSpPr/>
            <p:nvPr/>
          </p:nvGrpSpPr>
          <p:grpSpPr>
            <a:xfrm>
              <a:off x="2857500" y="3683449"/>
              <a:ext cx="3240210" cy="1602926"/>
              <a:chOff x="649287" y="4478734"/>
              <a:chExt cx="2341563" cy="1602926"/>
            </a:xfrm>
          </p:grpSpPr>
          <p:sp>
            <p:nvSpPr>
              <p:cNvPr id="56" name="직사각형 55"/>
              <p:cNvSpPr/>
              <p:nvPr/>
            </p:nvSpPr>
            <p:spPr>
              <a:xfrm>
                <a:off x="649287" y="4776736"/>
                <a:ext cx="2341563" cy="1304924"/>
              </a:xfrm>
              <a:prstGeom prst="rect">
                <a:avLst/>
              </a:prstGeom>
              <a:solidFill>
                <a:srgbClr val="3D9ED9">
                  <a:alpha val="30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/>
                <a:endParaRPr lang="ko-KR" altLang="en-US" sz="160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  <p:sp>
            <p:nvSpPr>
              <p:cNvPr id="57" name="양쪽 모서리가 둥근 사각형 56"/>
              <p:cNvSpPr/>
              <p:nvPr/>
            </p:nvSpPr>
            <p:spPr>
              <a:xfrm>
                <a:off x="649287" y="4478734"/>
                <a:ext cx="2341563" cy="28847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0072B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en-US" altLang="ko-KR" sz="1300" dirty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 </a:t>
                </a:r>
                <a:r>
                  <a:rPr lang="ko-KR" altLang="en-US" sz="1300" dirty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철도사고 </a:t>
                </a:r>
                <a:r>
                  <a:rPr lang="ko-KR" altLang="en-US" sz="130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위험예측</a:t>
                </a:r>
                <a:r>
                  <a:rPr lang="en-US" altLang="ko-KR" sz="1300" dirty="0" smtClean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(</a:t>
                </a:r>
                <a:r>
                  <a:rPr lang="ko-KR" altLang="en-US" sz="1300" smtClean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머신러닝</a:t>
                </a:r>
                <a:r>
                  <a:rPr lang="en-US" altLang="ko-KR" sz="1300" dirty="0" smtClean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)</a:t>
                </a:r>
                <a:endParaRPr lang="ko-KR" altLang="en-US" sz="13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53" name="한쪽 모서리가 잘린 사각형 52"/>
            <p:cNvSpPr/>
            <p:nvPr/>
          </p:nvSpPr>
          <p:spPr>
            <a:xfrm flipH="1">
              <a:off x="3032185" y="4077072"/>
              <a:ext cx="2890840" cy="322833"/>
            </a:xfrm>
            <a:prstGeom prst="snip1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marL="0" lvl="1" algn="ctr" defTabSz="1330104" latinLnBrk="0"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300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모니터링</a:t>
              </a:r>
              <a:r>
                <a:rPr lang="en-US" altLang="ko-KR" sz="1300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/</a:t>
              </a:r>
              <a:r>
                <a:rPr lang="ko-KR" altLang="en-US" sz="1300" dirty="0" err="1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리포팅</a:t>
              </a:r>
              <a:endPara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54" name="한쪽 모서리가 잘린 사각형 53"/>
            <p:cNvSpPr/>
            <p:nvPr/>
          </p:nvSpPr>
          <p:spPr>
            <a:xfrm flipH="1">
              <a:off x="3032185" y="4462834"/>
              <a:ext cx="2890840" cy="322833"/>
            </a:xfrm>
            <a:prstGeom prst="snip1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marL="0" lvl="1" algn="ctr" defTabSz="1330104" latinLnBrk="0"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3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알고리즘</a:t>
              </a:r>
              <a:endPara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55" name="한쪽 모서리가 잘린 사각형 54"/>
            <p:cNvSpPr/>
            <p:nvPr/>
          </p:nvSpPr>
          <p:spPr>
            <a:xfrm flipH="1">
              <a:off x="3032185" y="4848597"/>
              <a:ext cx="2890840" cy="322833"/>
            </a:xfrm>
            <a:prstGeom prst="snip1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marL="0" lvl="1" algn="ctr" defTabSz="1330104" latinLnBrk="0"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3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전처리</a:t>
              </a:r>
              <a:endPara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864599" y="3452592"/>
            <a:ext cx="3240210" cy="1602926"/>
            <a:chOff x="2857500" y="3683449"/>
            <a:chExt cx="3240210" cy="1602926"/>
          </a:xfrm>
        </p:grpSpPr>
        <p:grpSp>
          <p:nvGrpSpPr>
            <p:cNvPr id="59" name="그룹 58"/>
            <p:cNvGrpSpPr/>
            <p:nvPr/>
          </p:nvGrpSpPr>
          <p:grpSpPr>
            <a:xfrm>
              <a:off x="2857500" y="3683449"/>
              <a:ext cx="3240210" cy="1602926"/>
              <a:chOff x="649287" y="4478734"/>
              <a:chExt cx="2341563" cy="1602926"/>
            </a:xfrm>
          </p:grpSpPr>
          <p:sp>
            <p:nvSpPr>
              <p:cNvPr id="63" name="직사각형 62"/>
              <p:cNvSpPr/>
              <p:nvPr/>
            </p:nvSpPr>
            <p:spPr>
              <a:xfrm>
                <a:off x="649287" y="4776736"/>
                <a:ext cx="2341563" cy="1304924"/>
              </a:xfrm>
              <a:prstGeom prst="rect">
                <a:avLst/>
              </a:prstGeom>
              <a:solidFill>
                <a:srgbClr val="3D9ED9">
                  <a:alpha val="30000"/>
                </a:srgb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latinLnBrk="0"/>
                <a:endParaRPr lang="ko-KR" altLang="en-US" sz="1600">
                  <a:ln>
                    <a:solidFill>
                      <a:srgbClr val="0B6F68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endParaRPr>
              </a:p>
            </p:txBody>
          </p:sp>
          <p:sp>
            <p:nvSpPr>
              <p:cNvPr id="64" name="양쪽 모서리가 둥근 사각형 63"/>
              <p:cNvSpPr/>
              <p:nvPr/>
            </p:nvSpPr>
            <p:spPr>
              <a:xfrm>
                <a:off x="649287" y="4478734"/>
                <a:ext cx="2341563" cy="28847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0072B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latinLnBrk="0">
                  <a:defRPr/>
                </a:pPr>
                <a:r>
                  <a:rPr lang="ko-KR" altLang="en-US" sz="1300" dirty="0" smtClean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철도안전 정보제공</a:t>
                </a:r>
                <a:r>
                  <a:rPr lang="en-US" altLang="ko-KR" sz="1300" dirty="0" smtClean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(</a:t>
                </a:r>
                <a:r>
                  <a:rPr lang="ko-KR" altLang="en-US" sz="1300" dirty="0" smtClean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통계분석</a:t>
                </a:r>
                <a:r>
                  <a:rPr lang="en-US" altLang="ko-KR" sz="1300" dirty="0" smtClean="0">
                    <a:ln>
                      <a:solidFill>
                        <a:srgbClr val="969696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Rix고딕 B" panose="02020603020101020101" pitchFamily="18" charset="-127"/>
                    <a:ea typeface="Rix고딕 B" panose="02020603020101020101" pitchFamily="18" charset="-127"/>
                    <a:cs typeface="Arial" pitchFamily="34" charset="0"/>
                  </a:rPr>
                  <a:t>)</a:t>
                </a:r>
                <a:endParaRPr lang="ko-KR" altLang="en-US" sz="1300" dirty="0">
                  <a:ln>
                    <a:solidFill>
                      <a:srgbClr val="969696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anose="02020603020101020101" pitchFamily="18" charset="-127"/>
                  <a:ea typeface="Rix고딕 B" panose="02020603020101020101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60" name="한쪽 모서리가 잘린 사각형 59"/>
            <p:cNvSpPr/>
            <p:nvPr/>
          </p:nvSpPr>
          <p:spPr>
            <a:xfrm flipH="1">
              <a:off x="3032185" y="4077072"/>
              <a:ext cx="2890840" cy="322833"/>
            </a:xfrm>
            <a:prstGeom prst="snip1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marL="0" lvl="1" algn="ctr" defTabSz="1330104" latinLnBrk="0"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300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모니터링</a:t>
              </a:r>
              <a:r>
                <a:rPr lang="en-US" altLang="ko-KR" sz="1300" dirty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/</a:t>
              </a:r>
              <a:r>
                <a:rPr lang="ko-KR" altLang="en-US" sz="1300" dirty="0" err="1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리포팅</a:t>
              </a:r>
              <a:endPara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61" name="한쪽 모서리가 잘린 사각형 60"/>
            <p:cNvSpPr/>
            <p:nvPr/>
          </p:nvSpPr>
          <p:spPr>
            <a:xfrm flipH="1">
              <a:off x="3032185" y="4462834"/>
              <a:ext cx="2890840" cy="322833"/>
            </a:xfrm>
            <a:prstGeom prst="snip1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marL="0" lvl="1" algn="ctr" defTabSz="1330104" latinLnBrk="0"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en-US" altLang="ko-KR" sz="13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Open API</a:t>
              </a:r>
              <a:endPara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62" name="한쪽 모서리가 잘린 사각형 61"/>
            <p:cNvSpPr/>
            <p:nvPr/>
          </p:nvSpPr>
          <p:spPr>
            <a:xfrm flipH="1">
              <a:off x="3032185" y="4848597"/>
              <a:ext cx="2890840" cy="322833"/>
            </a:xfrm>
            <a:prstGeom prst="snip1Rect">
              <a:avLst>
                <a:gd name="adj" fmla="val 0"/>
              </a:avLst>
            </a:prstGeom>
            <a:solidFill>
              <a:schemeClr val="bg1">
                <a:alpha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marL="0" lvl="1" algn="ctr" defTabSz="1330104" latinLnBrk="0"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3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연계</a:t>
              </a:r>
              <a:r>
                <a:rPr lang="en-US" altLang="ko-KR" sz="13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/</a:t>
              </a:r>
              <a:r>
                <a:rPr lang="ko-KR" altLang="en-US" sz="13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개방 데이터 설정</a:t>
              </a:r>
              <a:endParaRPr lang="ko-KR" altLang="en-US" sz="13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 rot="16200000">
            <a:off x="2385317" y="5001301"/>
            <a:ext cx="264990" cy="264990"/>
            <a:chOff x="5310634" y="5806709"/>
            <a:chExt cx="506538" cy="506538"/>
          </a:xfrm>
        </p:grpSpPr>
        <p:sp>
          <p:nvSpPr>
            <p:cNvPr id="66" name="타원 65"/>
            <p:cNvSpPr/>
            <p:nvPr/>
          </p:nvSpPr>
          <p:spPr>
            <a:xfrm>
              <a:off x="5310634" y="5806709"/>
              <a:ext cx="506538" cy="5065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 bwMode="auto">
            <a:xfrm rot="13500000">
              <a:off x="5555715" y="5995608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 bwMode="auto">
            <a:xfrm rot="18900000">
              <a:off x="5555715" y="5865740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 rot="16200000">
            <a:off x="7352209" y="5001301"/>
            <a:ext cx="264990" cy="264990"/>
            <a:chOff x="5310634" y="5806709"/>
            <a:chExt cx="506538" cy="506538"/>
          </a:xfrm>
        </p:grpSpPr>
        <p:sp>
          <p:nvSpPr>
            <p:cNvPr id="70" name="타원 69"/>
            <p:cNvSpPr/>
            <p:nvPr/>
          </p:nvSpPr>
          <p:spPr>
            <a:xfrm>
              <a:off x="5310634" y="5806709"/>
              <a:ext cx="506538" cy="5065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71" name="모서리가 둥근 직사각형 70"/>
            <p:cNvSpPr/>
            <p:nvPr/>
          </p:nvSpPr>
          <p:spPr bwMode="auto">
            <a:xfrm rot="13500000">
              <a:off x="5555715" y="5995608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72" name="모서리가 둥근 직사각형 71"/>
            <p:cNvSpPr/>
            <p:nvPr/>
          </p:nvSpPr>
          <p:spPr bwMode="auto">
            <a:xfrm rot="18900000">
              <a:off x="5555715" y="5865740"/>
              <a:ext cx="74956" cy="258617"/>
            </a:xfrm>
            <a:prstGeom prst="roundRect">
              <a:avLst>
                <a:gd name="adj" fmla="val 50000"/>
              </a:avLst>
            </a:prstGeom>
            <a:solidFill>
              <a:srgbClr val="858585">
                <a:alpha val="5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algn="ctr" latinLnBrk="0"/>
              <a:endPara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7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55862" y="432817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 이상 위험 예측 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22905" y="139427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최근 잇단 열차 탈선 사고로 인해 </a:t>
            </a:r>
            <a:r>
              <a:rPr lang="en-US" altLang="ko-KR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철도안전에 대한 연구가 중요해지고 있음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선로장출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열차탈선 등의 대형사고의 직접적인 원인 중 하나인 선로결함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But , 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사고 예방을 위한 유지보수 인프라 부족한 실정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7949" y="2398644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>
              <a:solidFill>
                <a:srgbClr val="FF000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효율적 유지보수를 위한 선로 이상 위험 예측</a:t>
            </a:r>
            <a:endParaRPr lang="en-US" altLang="ko-KR" dirty="0" smtClean="0">
              <a:solidFill>
                <a:srgbClr val="FF000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pic>
        <p:nvPicPr>
          <p:cNvPr id="1036" name="Picture 12" descr="잇단 열차 탈선…철도는 '안전 R&amp;D' 사각지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66" y="3333268"/>
            <a:ext cx="4867144" cy="32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22905" y="140870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선로는 레일과 침목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6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체결구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자갈로 구성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err="1">
                <a:latin typeface="Rix고딕 B" panose="02020603020101020101" pitchFamily="18" charset="-127"/>
                <a:ea typeface="Rix고딕 B" panose="02020603020101020101" pitchFamily="18" charset="-127"/>
              </a:rPr>
              <a:t>고속선은</a:t>
            </a:r>
            <a:r>
              <a:rPr lang="ko-KR" altLang="en-US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 월</a:t>
            </a:r>
            <a:r>
              <a:rPr lang="en-US" altLang="ko-KR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1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회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, </a:t>
            </a:r>
            <a:r>
              <a:rPr lang="ko-KR" altLang="en-US" sz="16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일반선은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분기</a:t>
            </a:r>
            <a:r>
              <a:rPr lang="en-US" altLang="ko-KR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1</a:t>
            </a:r>
            <a:r>
              <a:rPr lang="ko-KR" altLang="en-US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회 </a:t>
            </a:r>
            <a:r>
              <a:rPr lang="en-US" altLang="ko-KR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100Km </a:t>
            </a:r>
            <a:r>
              <a:rPr lang="ko-KR" altLang="en-US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이하로 운행하여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결함 </a:t>
            </a:r>
            <a:r>
              <a:rPr lang="ko-KR" altLang="en-US" sz="16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검측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선로관리를 위해 </a:t>
            </a:r>
            <a:r>
              <a:rPr lang="ko-KR" altLang="en-US" sz="1600" dirty="0" err="1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궤도검측차를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이용하여 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4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가지 결함을 측정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결함 </a:t>
            </a:r>
            <a:r>
              <a:rPr lang="ko-KR" altLang="en-US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위치</a:t>
            </a:r>
            <a:r>
              <a:rPr lang="en-US" altLang="ko-KR" sz="1600" dirty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결함 길이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결함 면적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결함 등급 등의 데이터를 생성</a:t>
            </a:r>
            <a:endParaRPr lang="ko-KR" altLang="en-US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617522" y="2594276"/>
            <a:ext cx="3888433" cy="10772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레일결함</a:t>
            </a:r>
            <a:endParaRPr lang="en-US" altLang="ko-KR" sz="1600" dirty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solidFill>
                  <a:prstClr val="black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침목결함</a:t>
            </a:r>
            <a:endParaRPr lang="en-US" altLang="ko-KR" sz="1600" dirty="0" smtClean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lvl="1"/>
            <a:endParaRPr lang="en-US" altLang="ko-KR" sz="1600" dirty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lvl="1"/>
            <a:endParaRPr lang="en-US" altLang="ko-KR" sz="1600" dirty="0" smtClean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solidFill>
                  <a:prstClr val="black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체결구결함</a:t>
            </a:r>
            <a:endParaRPr lang="en-US" altLang="ko-KR" sz="1600" dirty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prstClr val="black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자갈부족개소 </a:t>
            </a:r>
            <a:endParaRPr lang="en-US" altLang="ko-KR" sz="1600" dirty="0">
              <a:solidFill>
                <a:prstClr val="black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55862" y="423232"/>
            <a:ext cx="1140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 관리 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81702" y="4365121"/>
            <a:ext cx="4222711" cy="2419021"/>
          </a:xfrm>
          <a:prstGeom prst="rect">
            <a:avLst/>
          </a:prstGeom>
        </p:spPr>
      </p:pic>
      <p:pic>
        <p:nvPicPr>
          <p:cNvPr id="19" name="Picture 2" descr="선로에 대한 이미지 검색결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 r="8105"/>
          <a:stretch/>
        </p:blipFill>
        <p:spPr bwMode="auto">
          <a:xfrm>
            <a:off x="-1" y="3794924"/>
            <a:ext cx="4952207" cy="30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직선 화살표 연결선 19"/>
          <p:cNvCxnSpPr/>
          <p:nvPr/>
        </p:nvCxnSpPr>
        <p:spPr>
          <a:xfrm flipV="1">
            <a:off x="2682735" y="4055207"/>
            <a:ext cx="879004" cy="953558"/>
          </a:xfrm>
          <a:prstGeom prst="straightConnector1">
            <a:avLst/>
          </a:prstGeom>
          <a:ln w="28575">
            <a:solidFill>
              <a:srgbClr val="2F99D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V="1">
            <a:off x="3296022" y="4408877"/>
            <a:ext cx="1332333" cy="855823"/>
          </a:xfrm>
          <a:prstGeom prst="straightConnector1">
            <a:avLst/>
          </a:prstGeom>
          <a:ln w="28575">
            <a:solidFill>
              <a:srgbClr val="2F99D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V="1">
            <a:off x="4505930" y="5162129"/>
            <a:ext cx="1218706" cy="907308"/>
          </a:xfrm>
          <a:prstGeom prst="straightConnector1">
            <a:avLst/>
          </a:prstGeom>
          <a:ln w="28575">
            <a:solidFill>
              <a:srgbClr val="2F99D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3079998" y="4764255"/>
            <a:ext cx="2287578" cy="781267"/>
          </a:xfrm>
          <a:prstGeom prst="straightConnector1">
            <a:avLst/>
          </a:prstGeom>
          <a:ln w="28575">
            <a:solidFill>
              <a:srgbClr val="2F99D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 bwMode="auto">
          <a:xfrm>
            <a:off x="3584054" y="3932096"/>
            <a:ext cx="368691" cy="24622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6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3366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레일</a:t>
            </a:r>
            <a:endParaRPr lang="ko-KR" altLang="en-US" sz="16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003366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668846" y="4223805"/>
            <a:ext cx="368691" cy="24622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6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3366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침목</a:t>
            </a:r>
            <a:endParaRPr lang="ko-KR" altLang="en-US" sz="16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003366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5397356" y="4575174"/>
            <a:ext cx="553036" cy="24622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60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3366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체결구</a:t>
            </a:r>
            <a:endParaRPr lang="ko-KR" altLang="en-US" sz="16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003366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5776859" y="5018479"/>
            <a:ext cx="368691" cy="24622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6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003366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자갈</a:t>
            </a:r>
            <a:endParaRPr lang="ko-KR" altLang="en-US" sz="16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003366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직사각형 161"/>
          <p:cNvSpPr/>
          <p:nvPr/>
        </p:nvSpPr>
        <p:spPr>
          <a:xfrm>
            <a:off x="7062085" y="2117260"/>
            <a:ext cx="2420934" cy="792088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5827915" y="2124025"/>
            <a:ext cx="1210877" cy="792088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>
            <a:off x="5817038" y="2921281"/>
            <a:ext cx="1210877" cy="374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일반선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8" name="직사각형 157"/>
          <p:cNvSpPr/>
          <p:nvPr/>
        </p:nvSpPr>
        <p:spPr>
          <a:xfrm>
            <a:off x="4517420" y="2125570"/>
            <a:ext cx="1288742" cy="792088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>
            <a:off x="4474318" y="2916113"/>
            <a:ext cx="1331844" cy="374039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경부고속선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3005988" y="2130738"/>
            <a:ext cx="1509633" cy="792088"/>
          </a:xfrm>
          <a:prstGeom prst="rect">
            <a:avLst/>
          </a:prstGeom>
          <a:solidFill>
            <a:schemeClr val="bg1">
              <a:lumMod val="95000"/>
              <a:alpha val="3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8" name="직사각형 2057"/>
          <p:cNvSpPr/>
          <p:nvPr/>
        </p:nvSpPr>
        <p:spPr>
          <a:xfrm>
            <a:off x="709795" y="2129193"/>
            <a:ext cx="2275148" cy="792088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직사각형 162"/>
          <p:cNvSpPr/>
          <p:nvPr/>
        </p:nvSpPr>
        <p:spPr>
          <a:xfrm>
            <a:off x="709795" y="2921281"/>
            <a:ext cx="2275148" cy="374039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경부고속선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34158" y="1383495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분석 범위 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: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경부고속선</a:t>
            </a:r>
            <a:endParaRPr lang="ko-KR" altLang="en-US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176631" y="24172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608679" y="2417225"/>
            <a:ext cx="216024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1184743" y="24172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1832815" y="24172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2408879" y="24172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2876931" y="2417225"/>
            <a:ext cx="216024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/>
          <p:cNvSpPr/>
          <p:nvPr/>
        </p:nvSpPr>
        <p:spPr>
          <a:xfrm>
            <a:off x="3338950" y="24172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3951789" y="24172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4419841" y="2417225"/>
            <a:ext cx="216024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5337778" y="24172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93"/>
          <p:cNvSpPr/>
          <p:nvPr/>
        </p:nvSpPr>
        <p:spPr>
          <a:xfrm>
            <a:off x="6016175" y="24172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94"/>
          <p:cNvSpPr/>
          <p:nvPr/>
        </p:nvSpPr>
        <p:spPr>
          <a:xfrm>
            <a:off x="6482593" y="2417225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6945383" y="2417225"/>
            <a:ext cx="216024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7521447" y="2417225"/>
            <a:ext cx="216024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/>
          <p:cNvSpPr/>
          <p:nvPr/>
        </p:nvSpPr>
        <p:spPr>
          <a:xfrm>
            <a:off x="8231003" y="242031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/>
          <p:cNvSpPr/>
          <p:nvPr/>
        </p:nvSpPr>
        <p:spPr>
          <a:xfrm>
            <a:off x="8911016" y="2417225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타원 99"/>
          <p:cNvSpPr/>
          <p:nvPr/>
        </p:nvSpPr>
        <p:spPr>
          <a:xfrm>
            <a:off x="9483019" y="2420316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5" name="직선 연결선 84"/>
          <p:cNvCxnSpPr>
            <a:stCxn id="79" idx="6"/>
            <a:endCxn id="81" idx="1"/>
          </p:cNvCxnSpPr>
          <p:nvPr/>
        </p:nvCxnSpPr>
        <p:spPr>
          <a:xfrm>
            <a:off x="392655" y="2525237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>
            <a:stCxn id="81" idx="3"/>
            <a:endCxn id="86" idx="2"/>
          </p:cNvCxnSpPr>
          <p:nvPr/>
        </p:nvCxnSpPr>
        <p:spPr>
          <a:xfrm>
            <a:off x="824703" y="2525237"/>
            <a:ext cx="360040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86" idx="6"/>
            <a:endCxn id="87" idx="2"/>
          </p:cNvCxnSpPr>
          <p:nvPr/>
        </p:nvCxnSpPr>
        <p:spPr>
          <a:xfrm>
            <a:off x="1400767" y="2525237"/>
            <a:ext cx="432048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>
            <a:stCxn id="87" idx="6"/>
            <a:endCxn id="88" idx="2"/>
          </p:cNvCxnSpPr>
          <p:nvPr/>
        </p:nvCxnSpPr>
        <p:spPr>
          <a:xfrm>
            <a:off x="2048839" y="2525237"/>
            <a:ext cx="360040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88" idx="6"/>
            <a:endCxn id="89" idx="1"/>
          </p:cNvCxnSpPr>
          <p:nvPr/>
        </p:nvCxnSpPr>
        <p:spPr>
          <a:xfrm>
            <a:off x="2624903" y="2525237"/>
            <a:ext cx="252028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>
            <a:stCxn id="89" idx="3"/>
            <a:endCxn id="90" idx="2"/>
          </p:cNvCxnSpPr>
          <p:nvPr/>
        </p:nvCxnSpPr>
        <p:spPr>
          <a:xfrm>
            <a:off x="3092955" y="2525237"/>
            <a:ext cx="245995" cy="0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90" idx="6"/>
            <a:endCxn id="91" idx="2"/>
          </p:cNvCxnSpPr>
          <p:nvPr/>
        </p:nvCxnSpPr>
        <p:spPr>
          <a:xfrm>
            <a:off x="3554974" y="2525237"/>
            <a:ext cx="396815" cy="0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>
            <a:stCxn id="91" idx="6"/>
            <a:endCxn id="92" idx="1"/>
          </p:cNvCxnSpPr>
          <p:nvPr/>
        </p:nvCxnSpPr>
        <p:spPr>
          <a:xfrm>
            <a:off x="4167813" y="2525237"/>
            <a:ext cx="252028" cy="0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>
            <a:stCxn id="92" idx="3"/>
            <a:endCxn id="93" idx="2"/>
          </p:cNvCxnSpPr>
          <p:nvPr/>
        </p:nvCxnSpPr>
        <p:spPr>
          <a:xfrm>
            <a:off x="4635865" y="2525237"/>
            <a:ext cx="701913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93" idx="6"/>
          </p:cNvCxnSpPr>
          <p:nvPr/>
        </p:nvCxnSpPr>
        <p:spPr>
          <a:xfrm>
            <a:off x="5553802" y="2525237"/>
            <a:ext cx="236620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>
            <a:stCxn id="94" idx="6"/>
            <a:endCxn id="95" idx="2"/>
          </p:cNvCxnSpPr>
          <p:nvPr/>
        </p:nvCxnSpPr>
        <p:spPr>
          <a:xfrm>
            <a:off x="6232199" y="2525237"/>
            <a:ext cx="250394" cy="0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>
            <a:stCxn id="95" idx="6"/>
            <a:endCxn id="96" idx="1"/>
          </p:cNvCxnSpPr>
          <p:nvPr/>
        </p:nvCxnSpPr>
        <p:spPr>
          <a:xfrm>
            <a:off x="6698617" y="2525237"/>
            <a:ext cx="246766" cy="0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96" idx="3"/>
            <a:endCxn id="97" idx="1"/>
          </p:cNvCxnSpPr>
          <p:nvPr/>
        </p:nvCxnSpPr>
        <p:spPr>
          <a:xfrm>
            <a:off x="7161407" y="2525237"/>
            <a:ext cx="360040" cy="0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>
            <a:stCxn id="97" idx="3"/>
            <a:endCxn id="98" idx="2"/>
          </p:cNvCxnSpPr>
          <p:nvPr/>
        </p:nvCxnSpPr>
        <p:spPr>
          <a:xfrm>
            <a:off x="7737471" y="2525237"/>
            <a:ext cx="493532" cy="3091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직선 연결선 2047"/>
          <p:cNvCxnSpPr>
            <a:stCxn id="99" idx="2"/>
            <a:endCxn id="98" idx="6"/>
          </p:cNvCxnSpPr>
          <p:nvPr/>
        </p:nvCxnSpPr>
        <p:spPr>
          <a:xfrm flipH="1">
            <a:off x="8447027" y="2525237"/>
            <a:ext cx="463989" cy="3091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직선 연결선 2050"/>
          <p:cNvCxnSpPr>
            <a:stCxn id="99" idx="6"/>
            <a:endCxn id="100" idx="2"/>
          </p:cNvCxnSpPr>
          <p:nvPr/>
        </p:nvCxnSpPr>
        <p:spPr>
          <a:xfrm>
            <a:off x="9127040" y="2525237"/>
            <a:ext cx="355979" cy="3091"/>
          </a:xfrm>
          <a:prstGeom prst="line">
            <a:avLst/>
          </a:prstGeom>
          <a:ln w="635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직사각형 132"/>
          <p:cNvSpPr/>
          <p:nvPr/>
        </p:nvSpPr>
        <p:spPr bwMode="auto">
          <a:xfrm>
            <a:off x="111518" y="2210846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시흥역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34" name="직사각형 133"/>
          <p:cNvSpPr/>
          <p:nvPr/>
        </p:nvSpPr>
        <p:spPr bwMode="auto">
          <a:xfrm>
            <a:off x="536671" y="2210846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분기점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35" name="직사각형 134"/>
          <p:cNvSpPr/>
          <p:nvPr/>
        </p:nvSpPr>
        <p:spPr bwMode="auto">
          <a:xfrm>
            <a:off x="1119630" y="2210846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광명역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36" name="직사각형 135"/>
          <p:cNvSpPr/>
          <p:nvPr/>
        </p:nvSpPr>
        <p:spPr bwMode="auto">
          <a:xfrm>
            <a:off x="1652286" y="2210846"/>
            <a:ext cx="577081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천안아산역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37" name="직사각형 136"/>
          <p:cNvSpPr/>
          <p:nvPr/>
        </p:nvSpPr>
        <p:spPr bwMode="auto">
          <a:xfrm>
            <a:off x="2359678" y="2210846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오송역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38" name="직사각형 137"/>
          <p:cNvSpPr/>
          <p:nvPr/>
        </p:nvSpPr>
        <p:spPr bwMode="auto">
          <a:xfrm>
            <a:off x="3158421" y="2192111"/>
            <a:ext cx="577081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대전조차장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39" name="직사각형 138"/>
          <p:cNvSpPr/>
          <p:nvPr/>
        </p:nvSpPr>
        <p:spPr bwMode="auto">
          <a:xfrm>
            <a:off x="3890232" y="2192111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대전역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40" name="직사각형 139"/>
          <p:cNvSpPr/>
          <p:nvPr/>
        </p:nvSpPr>
        <p:spPr bwMode="auto">
          <a:xfrm>
            <a:off x="5145183" y="2192111"/>
            <a:ext cx="577081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김천구미역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41" name="직사각형 140"/>
          <p:cNvSpPr/>
          <p:nvPr/>
        </p:nvSpPr>
        <p:spPr bwMode="auto">
          <a:xfrm>
            <a:off x="5951062" y="2201201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대구역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42" name="직사각형 141"/>
          <p:cNvSpPr/>
          <p:nvPr/>
        </p:nvSpPr>
        <p:spPr bwMode="auto">
          <a:xfrm>
            <a:off x="6359772" y="2201201"/>
            <a:ext cx="461665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동대구역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43" name="직사각형 142"/>
          <p:cNvSpPr/>
          <p:nvPr/>
        </p:nvSpPr>
        <p:spPr bwMode="auto">
          <a:xfrm>
            <a:off x="8108182" y="2201201"/>
            <a:ext cx="461665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신경주역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44" name="직사각형 143"/>
          <p:cNvSpPr/>
          <p:nvPr/>
        </p:nvSpPr>
        <p:spPr bwMode="auto">
          <a:xfrm>
            <a:off x="8845904" y="2201201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울산역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45" name="직사각형 144"/>
          <p:cNvSpPr/>
          <p:nvPr/>
        </p:nvSpPr>
        <p:spPr bwMode="auto">
          <a:xfrm>
            <a:off x="9417906" y="2192111"/>
            <a:ext cx="346249" cy="153888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lvl="1" algn="ctr" defTabSz="1330104" fontAlgn="auto" latinLnBrk="0"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부</a:t>
            </a:r>
            <a:r>
              <a:rPr lang="ko-KR" altLang="en-US" sz="10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산역</a:t>
            </a:r>
            <a:endParaRPr lang="ko-KR" altLang="en-US" sz="100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4D4D4D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156" name="직선 연결선 155"/>
          <p:cNvCxnSpPr>
            <a:endCxn id="94" idx="2"/>
          </p:cNvCxnSpPr>
          <p:nvPr/>
        </p:nvCxnSpPr>
        <p:spPr>
          <a:xfrm>
            <a:off x="5790422" y="2525237"/>
            <a:ext cx="225753" cy="0"/>
          </a:xfrm>
          <a:prstGeom prst="line">
            <a:avLst/>
          </a:prstGeom>
          <a:ln w="635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814625" y="3777191"/>
            <a:ext cx="2632336" cy="621019"/>
            <a:chOff x="810912" y="4016545"/>
            <a:chExt cx="2632336" cy="621019"/>
          </a:xfrm>
        </p:grpSpPr>
        <p:sp>
          <p:nvSpPr>
            <p:cNvPr id="171" name="직사각형 170"/>
            <p:cNvSpPr/>
            <p:nvPr/>
          </p:nvSpPr>
          <p:spPr>
            <a:xfrm>
              <a:off x="882920" y="4222924"/>
              <a:ext cx="216024" cy="2160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타원 171"/>
            <p:cNvSpPr/>
            <p:nvPr/>
          </p:nvSpPr>
          <p:spPr>
            <a:xfrm>
              <a:off x="3162112" y="4222924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3" name="직선 연결선 172"/>
            <p:cNvCxnSpPr>
              <a:stCxn id="171" idx="3"/>
              <a:endCxn id="172" idx="2"/>
            </p:cNvCxnSpPr>
            <p:nvPr/>
          </p:nvCxnSpPr>
          <p:spPr>
            <a:xfrm>
              <a:off x="1098944" y="4330936"/>
              <a:ext cx="2063168" cy="0"/>
            </a:xfrm>
            <a:prstGeom prst="line">
              <a:avLst/>
            </a:prstGeom>
            <a:ln w="63500" cmpd="thickThin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 bwMode="auto">
            <a:xfrm>
              <a:off x="810912" y="4016545"/>
              <a:ext cx="346249" cy="15388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분기점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175" name="직사각형 174"/>
            <p:cNvSpPr/>
            <p:nvPr/>
          </p:nvSpPr>
          <p:spPr bwMode="auto">
            <a:xfrm>
              <a:off x="3096999" y="4016545"/>
              <a:ext cx="346249" cy="15388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광명역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cxnSp>
          <p:nvCxnSpPr>
            <p:cNvPr id="182" name="직선 연결선 181"/>
            <p:cNvCxnSpPr/>
            <p:nvPr/>
          </p:nvCxnSpPr>
          <p:spPr>
            <a:xfrm>
              <a:off x="2070285" y="4204802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직사각형 186"/>
            <p:cNvSpPr/>
            <p:nvPr/>
          </p:nvSpPr>
          <p:spPr bwMode="auto">
            <a:xfrm>
              <a:off x="1247098" y="4463916"/>
              <a:ext cx="538609" cy="15388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선로구간</a:t>
              </a:r>
              <a:r>
                <a:rPr lang="en-US" altLang="ko-KR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1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189" name="직사각형 188"/>
            <p:cNvSpPr/>
            <p:nvPr/>
          </p:nvSpPr>
          <p:spPr bwMode="auto">
            <a:xfrm>
              <a:off x="2012577" y="4483676"/>
              <a:ext cx="115416" cy="15388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en-US" altLang="ko-KR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…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  <p:sp>
          <p:nvSpPr>
            <p:cNvPr id="190" name="직사각형 189"/>
            <p:cNvSpPr/>
            <p:nvPr/>
          </p:nvSpPr>
          <p:spPr bwMode="auto">
            <a:xfrm>
              <a:off x="2399648" y="4463916"/>
              <a:ext cx="551433" cy="153888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lvl="1" algn="ctr" defTabSz="1330104" fontAlgn="auto" latinLnBrk="0">
                <a:spcBef>
                  <a:spcPts val="0"/>
                </a:spcBef>
                <a:spcAft>
                  <a:spcPts val="0"/>
                </a:spcAft>
                <a:buClr>
                  <a:sysClr val="windowText" lastClr="000000"/>
                </a:buClr>
                <a:tabLst>
                  <a:tab pos="5647386" algn="l"/>
                </a:tabLst>
                <a:defRPr/>
              </a:pPr>
              <a:r>
                <a:rPr lang="ko-KR" altLang="en-US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선로구간</a:t>
              </a:r>
              <a:r>
                <a:rPr lang="en-US" altLang="ko-KR" sz="1000" dirty="0" smtClean="0">
                  <a:ln>
                    <a:solidFill>
                      <a:srgbClr val="777777">
                        <a:alpha val="0"/>
                      </a:srgbClr>
                    </a:solidFill>
                  </a:ln>
                  <a:solidFill>
                    <a:srgbClr val="4D4D4D"/>
                  </a:solidFill>
                  <a:latin typeface="Rix고딕 B" panose="02020603020101020101" pitchFamily="18" charset="-127"/>
                  <a:ea typeface="Rix고딕 B" panose="02020603020101020101" pitchFamily="18" charset="-127"/>
                </a:rPr>
                <a:t>N</a:t>
              </a:r>
              <a:endParaRPr lang="ko-KR" altLang="en-US" sz="1000" dirty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4D4D4D"/>
                </a:solidFill>
                <a:latin typeface="Rix고딕 B" panose="02020603020101020101" pitchFamily="18" charset="-127"/>
                <a:ea typeface="Rix고딕 B" panose="02020603020101020101" pitchFamily="18" charset="-127"/>
              </a:endParaRPr>
            </a:p>
          </p:txBody>
        </p:sp>
      </p:grpSp>
      <p:sp>
        <p:nvSpPr>
          <p:cNvPr id="76" name="직사각형 75"/>
          <p:cNvSpPr/>
          <p:nvPr/>
        </p:nvSpPr>
        <p:spPr>
          <a:xfrm>
            <a:off x="1855862" y="432817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 이상 위험 예측 </a:t>
            </a:r>
            <a:r>
              <a:rPr lang="en-US" altLang="ko-KR" dirty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51" name="직사각형 150"/>
          <p:cNvSpPr/>
          <p:nvPr/>
        </p:nvSpPr>
        <p:spPr>
          <a:xfrm>
            <a:off x="4420124" y="3827578"/>
            <a:ext cx="50628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분석 데이터 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1) 2011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년 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~ 2015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년 선로 구간별 정기점검 정보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*</a:t>
            </a:r>
            <a:r>
              <a:rPr lang="ko-KR" altLang="en-US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월 </a:t>
            </a:r>
            <a:r>
              <a:rPr lang="en-US" altLang="ko-KR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1</a:t>
            </a:r>
            <a:r>
              <a:rPr lang="ko-KR" altLang="en-US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회 </a:t>
            </a:r>
            <a:r>
              <a:rPr lang="en-US" altLang="ko-KR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/ </a:t>
            </a:r>
            <a:r>
              <a:rPr lang="ko-KR" altLang="en-US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분기 </a:t>
            </a:r>
            <a:r>
              <a:rPr lang="en-US" altLang="ko-KR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1</a:t>
            </a:r>
            <a:r>
              <a:rPr lang="ko-KR" altLang="en-US" sz="1200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회 정기점검으로 결함 정보 부족</a:t>
            </a:r>
            <a:endParaRPr lang="en-US" altLang="ko-KR" sz="1200" dirty="0" smtClean="0">
              <a:solidFill>
                <a:srgbClr val="FF000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2)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선로구간별 기상 정보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3) 2011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년 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~ 2015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년 선로 구간별 유지보수 정보 </a:t>
            </a:r>
            <a:endParaRPr lang="ko-KR" altLang="en-US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6" name="직선 화살표 연결선 5"/>
          <p:cNvCxnSpPr>
            <a:stCxn id="163" idx="2"/>
          </p:cNvCxnSpPr>
          <p:nvPr/>
        </p:nvCxnSpPr>
        <p:spPr>
          <a:xfrm>
            <a:off x="1847369" y="3295320"/>
            <a:ext cx="0" cy="421712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직사각형 156"/>
          <p:cNvSpPr/>
          <p:nvPr/>
        </p:nvSpPr>
        <p:spPr>
          <a:xfrm>
            <a:off x="3005538" y="2921034"/>
            <a:ext cx="1514698" cy="3740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일반선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7064559" y="2916113"/>
            <a:ext cx="2418460" cy="374039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경부고속선</a:t>
            </a:r>
            <a:endParaRPr lang="ko-KR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667886" y="5578543"/>
            <a:ext cx="8815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분석 결과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구간별 선로 이상에 대한 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[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주의 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/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위험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]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 정보를 제공  </a:t>
            </a:r>
            <a:r>
              <a:rPr lang="en-US" altLang="ko-KR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-&gt;  </a:t>
            </a:r>
            <a:r>
              <a:rPr lang="ko-KR" altLang="en-US" sz="16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효율적 유지보수를 위한 의사결정 지원</a:t>
            </a:r>
            <a:endParaRPr lang="en-US" altLang="ko-KR" sz="16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170" name="직선 화살표 연결선 169"/>
          <p:cNvCxnSpPr>
            <a:endCxn id="16" idx="0"/>
          </p:cNvCxnSpPr>
          <p:nvPr/>
        </p:nvCxnSpPr>
        <p:spPr>
          <a:xfrm>
            <a:off x="1540655" y="4502422"/>
            <a:ext cx="0" cy="376703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화살표 연결선 176"/>
          <p:cNvCxnSpPr>
            <a:endCxn id="181" idx="0"/>
          </p:cNvCxnSpPr>
          <p:nvPr/>
        </p:nvCxnSpPr>
        <p:spPr>
          <a:xfrm>
            <a:off x="2696911" y="4511429"/>
            <a:ext cx="0" cy="36786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순서도: 처리 15"/>
          <p:cNvSpPr/>
          <p:nvPr/>
        </p:nvSpPr>
        <p:spPr>
          <a:xfrm>
            <a:off x="1072603" y="4879125"/>
            <a:ext cx="936104" cy="485371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주의 </a:t>
            </a:r>
            <a:r>
              <a:rPr lang="en-US" altLang="ko-KR" sz="1200" dirty="0" smtClean="0">
                <a:solidFill>
                  <a:schemeClr val="tx1"/>
                </a:solidFill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</a:rPr>
              <a:t>위험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1" name="순서도: 처리 180"/>
          <p:cNvSpPr/>
          <p:nvPr/>
        </p:nvSpPr>
        <p:spPr>
          <a:xfrm>
            <a:off x="2228859" y="4879295"/>
            <a:ext cx="936104" cy="485371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주의 </a:t>
            </a:r>
            <a:r>
              <a:rPr lang="en-US" altLang="ko-KR" sz="1200" dirty="0" smtClean="0">
                <a:solidFill>
                  <a:schemeClr val="tx1"/>
                </a:solidFill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</a:rPr>
              <a:t>위험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직사각형 126"/>
          <p:cNvSpPr/>
          <p:nvPr/>
        </p:nvSpPr>
        <p:spPr>
          <a:xfrm>
            <a:off x="205802" y="3528036"/>
            <a:ext cx="9570940" cy="3141324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0" indent="-101600" algn="ctr" defTabSz="1043056" latinLnBrk="0">
              <a:lnSpc>
                <a:spcPct val="90000"/>
              </a:lnSpc>
              <a:buSzPct val="140000"/>
            </a:pPr>
            <a:endParaRPr lang="ko-KR" altLang="en-US" sz="1600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prstClr val="white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205802" y="1525627"/>
            <a:ext cx="9570940" cy="191135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0" indent="-101600" algn="ctr" defTabSz="1043056" latinLnBrk="0">
              <a:lnSpc>
                <a:spcPct val="90000"/>
              </a:lnSpc>
              <a:buSzPct val="140000"/>
            </a:pPr>
            <a:endParaRPr lang="ko-KR" altLang="en-US" sz="1600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prstClr val="white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55862" y="432817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선로 이상 위험 예측 프로세스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6" name="순서도: 처리 5"/>
          <p:cNvSpPr/>
          <p:nvPr/>
        </p:nvSpPr>
        <p:spPr>
          <a:xfrm>
            <a:off x="1892398" y="1917531"/>
            <a:ext cx="1008112" cy="875466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데이터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전처리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7" name="순서도: 데이터 6"/>
          <p:cNvSpPr/>
          <p:nvPr/>
        </p:nvSpPr>
        <p:spPr>
          <a:xfrm>
            <a:off x="5017220" y="1917531"/>
            <a:ext cx="1188132" cy="875466"/>
          </a:xfrm>
          <a:prstGeom prst="flowChartInputOutpu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예측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정보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생성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8" name="순서도: 처리 7"/>
          <p:cNvSpPr/>
          <p:nvPr/>
        </p:nvSpPr>
        <p:spPr>
          <a:xfrm>
            <a:off x="3454809" y="1920457"/>
            <a:ext cx="1008112" cy="875466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데이터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가공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9" name="순서도: 처리 8"/>
          <p:cNvSpPr/>
          <p:nvPr/>
        </p:nvSpPr>
        <p:spPr>
          <a:xfrm>
            <a:off x="6794482" y="1917531"/>
            <a:ext cx="1008112" cy="875466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예측모델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생성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0" name="순서도: 저장 데이터 9"/>
          <p:cNvSpPr/>
          <p:nvPr/>
        </p:nvSpPr>
        <p:spPr>
          <a:xfrm>
            <a:off x="336841" y="1959934"/>
            <a:ext cx="1156766" cy="775033"/>
          </a:xfrm>
          <a:prstGeom prst="flowChartOnlineStorag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수집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데이터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8356893" y="1910138"/>
            <a:ext cx="1008112" cy="875466"/>
          </a:xfrm>
          <a:prstGeom prst="flowChartProcess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비교검증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14" name="직선 화살표 연결선 13"/>
          <p:cNvCxnSpPr>
            <a:stCxn id="10" idx="3"/>
            <a:endCxn id="6" idx="1"/>
          </p:cNvCxnSpPr>
          <p:nvPr/>
        </p:nvCxnSpPr>
        <p:spPr>
          <a:xfrm>
            <a:off x="1300813" y="2347451"/>
            <a:ext cx="591585" cy="7813"/>
          </a:xfrm>
          <a:prstGeom prst="straightConnector1">
            <a:avLst/>
          </a:prstGeom>
          <a:ln w="12700"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6" idx="3"/>
            <a:endCxn id="8" idx="1"/>
          </p:cNvCxnSpPr>
          <p:nvPr/>
        </p:nvCxnSpPr>
        <p:spPr>
          <a:xfrm>
            <a:off x="2900510" y="2355264"/>
            <a:ext cx="554299" cy="2926"/>
          </a:xfrm>
          <a:prstGeom prst="straightConnector1">
            <a:avLst/>
          </a:prstGeom>
          <a:ln w="12700"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8" idx="3"/>
            <a:endCxn id="7" idx="2"/>
          </p:cNvCxnSpPr>
          <p:nvPr/>
        </p:nvCxnSpPr>
        <p:spPr>
          <a:xfrm flipV="1">
            <a:off x="4462921" y="2355264"/>
            <a:ext cx="673112" cy="2926"/>
          </a:xfrm>
          <a:prstGeom prst="straightConnector1">
            <a:avLst/>
          </a:prstGeom>
          <a:ln w="12700"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7" idx="5"/>
            <a:endCxn id="9" idx="1"/>
          </p:cNvCxnSpPr>
          <p:nvPr/>
        </p:nvCxnSpPr>
        <p:spPr>
          <a:xfrm>
            <a:off x="6086539" y="2355264"/>
            <a:ext cx="707943" cy="0"/>
          </a:xfrm>
          <a:prstGeom prst="straightConnector1">
            <a:avLst/>
          </a:prstGeom>
          <a:ln w="12700"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9" idx="3"/>
            <a:endCxn id="11" idx="1"/>
          </p:cNvCxnSpPr>
          <p:nvPr/>
        </p:nvCxnSpPr>
        <p:spPr>
          <a:xfrm flipV="1">
            <a:off x="7802594" y="2347871"/>
            <a:ext cx="554299" cy="7393"/>
          </a:xfrm>
          <a:prstGeom prst="straightConnector1">
            <a:avLst/>
          </a:prstGeom>
          <a:ln w="12700"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>
            <a:stCxn id="11" idx="2"/>
            <a:endCxn id="8" idx="2"/>
          </p:cNvCxnSpPr>
          <p:nvPr/>
        </p:nvCxnSpPr>
        <p:spPr>
          <a:xfrm rot="5400000">
            <a:off x="6404748" y="339721"/>
            <a:ext cx="10319" cy="4902084"/>
          </a:xfrm>
          <a:prstGeom prst="bentConnector3">
            <a:avLst>
              <a:gd name="adj1" fmla="val 2917560"/>
            </a:avLst>
          </a:prstGeom>
          <a:ln w="12700">
            <a:solidFill>
              <a:srgbClr val="006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순서도: 처리 38"/>
          <p:cNvSpPr/>
          <p:nvPr/>
        </p:nvSpPr>
        <p:spPr>
          <a:xfrm>
            <a:off x="348331" y="4087433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종속변수</a:t>
            </a:r>
            <a:endParaRPr lang="en-US" altLang="ko-KR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설정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43" name="순서도: 처리 42"/>
          <p:cNvSpPr/>
          <p:nvPr/>
        </p:nvSpPr>
        <p:spPr>
          <a:xfrm>
            <a:off x="336841" y="4894053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독립변수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설정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876847" y="4610363"/>
            <a:ext cx="2926452" cy="1468677"/>
          </a:xfrm>
          <a:prstGeom prst="rect">
            <a:avLst/>
          </a:prstGeom>
          <a:solidFill>
            <a:srgbClr val="0070C0">
              <a:alpha val="33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16098" y="5867724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>
              <a:solidFill>
                <a:srgbClr val="FF000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기계학습 </a:t>
            </a:r>
            <a:r>
              <a:rPr lang="en-US" altLang="ko-KR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= </a:t>
            </a:r>
            <a:r>
              <a:rPr lang="ko-KR" altLang="en-US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자동최적화</a:t>
            </a:r>
            <a:endParaRPr lang="en-US" altLang="ko-KR" dirty="0" smtClean="0">
              <a:solidFill>
                <a:srgbClr val="FF000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2" name="순서도: 수행의 시작/종료 11"/>
          <p:cNvSpPr/>
          <p:nvPr/>
        </p:nvSpPr>
        <p:spPr>
          <a:xfrm>
            <a:off x="6929675" y="3948540"/>
            <a:ext cx="864096" cy="432048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예측값</a:t>
            </a:r>
            <a:endParaRPr lang="ko-KR" altLang="en-US" sz="14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44" name="순서도: 처리 43"/>
          <p:cNvSpPr/>
          <p:nvPr/>
        </p:nvSpPr>
        <p:spPr>
          <a:xfrm>
            <a:off x="2173605" y="4518769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예측모형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선정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45" name="순서도: 처리 44"/>
          <p:cNvSpPr/>
          <p:nvPr/>
        </p:nvSpPr>
        <p:spPr>
          <a:xfrm>
            <a:off x="5008822" y="3949779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모델생성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64" name="직선 화살표 연결선 63"/>
          <p:cNvCxnSpPr>
            <a:stCxn id="45" idx="3"/>
          </p:cNvCxnSpPr>
          <p:nvPr/>
        </p:nvCxnSpPr>
        <p:spPr>
          <a:xfrm>
            <a:off x="6088942" y="4201807"/>
            <a:ext cx="859443" cy="0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935573" y="3567345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정규방정식</a:t>
            </a:r>
            <a:endParaRPr lang="ko-KR" altLang="en-US" dirty="0">
              <a:solidFill>
                <a:schemeClr val="tx2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82" name="꺾인 연결선 81"/>
          <p:cNvCxnSpPr>
            <a:stCxn id="44" idx="3"/>
            <a:endCxn id="45" idx="1"/>
          </p:cNvCxnSpPr>
          <p:nvPr/>
        </p:nvCxnSpPr>
        <p:spPr>
          <a:xfrm flipV="1">
            <a:off x="3253725" y="4201807"/>
            <a:ext cx="1755097" cy="568990"/>
          </a:xfrm>
          <a:prstGeom prst="bentConnector3">
            <a:avLst>
              <a:gd name="adj1" fmla="val 17438"/>
            </a:avLst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순서도: 처리 83"/>
          <p:cNvSpPr/>
          <p:nvPr/>
        </p:nvSpPr>
        <p:spPr>
          <a:xfrm>
            <a:off x="3973218" y="4771292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비용함수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85" name="순서도: 처리 84"/>
          <p:cNvSpPr/>
          <p:nvPr/>
        </p:nvSpPr>
        <p:spPr>
          <a:xfrm>
            <a:off x="3973218" y="5421245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가중치조정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86" name="순서도: 처리 85"/>
          <p:cNvSpPr/>
          <p:nvPr/>
        </p:nvSpPr>
        <p:spPr>
          <a:xfrm>
            <a:off x="5579069" y="5077234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모델생성</a:t>
            </a:r>
            <a:endParaRPr lang="ko-KR" altLang="en-US" sz="12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87" name="꺾인 연결선 86"/>
          <p:cNvCxnSpPr>
            <a:stCxn id="44" idx="3"/>
            <a:endCxn id="47" idx="1"/>
          </p:cNvCxnSpPr>
          <p:nvPr/>
        </p:nvCxnSpPr>
        <p:spPr>
          <a:xfrm>
            <a:off x="3253725" y="4770797"/>
            <a:ext cx="623122" cy="573905"/>
          </a:xfrm>
          <a:prstGeom prst="bentConnector3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꺾인 연결선 98"/>
          <p:cNvCxnSpPr>
            <a:stCxn id="84" idx="3"/>
            <a:endCxn id="85" idx="3"/>
          </p:cNvCxnSpPr>
          <p:nvPr/>
        </p:nvCxnSpPr>
        <p:spPr>
          <a:xfrm>
            <a:off x="5053338" y="5023320"/>
            <a:ext cx="12700" cy="649953"/>
          </a:xfrm>
          <a:prstGeom prst="bentConnector3">
            <a:avLst>
              <a:gd name="adj1" fmla="val 1800000"/>
            </a:avLst>
          </a:prstGeom>
          <a:ln w="127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>
            <a:endCxn id="86" idx="1"/>
          </p:cNvCxnSpPr>
          <p:nvPr/>
        </p:nvCxnSpPr>
        <p:spPr>
          <a:xfrm>
            <a:off x="5261158" y="5329262"/>
            <a:ext cx="317911" cy="0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순서도: 수행의 시작/종료 103"/>
          <p:cNvSpPr/>
          <p:nvPr/>
        </p:nvSpPr>
        <p:spPr>
          <a:xfrm>
            <a:off x="6948385" y="5115627"/>
            <a:ext cx="864096" cy="432048"/>
          </a:xfrm>
          <a:prstGeom prst="flowChartTermina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예측값</a:t>
            </a:r>
            <a:endParaRPr lang="ko-KR" altLang="en-US" sz="1400" dirty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cxnSp>
        <p:nvCxnSpPr>
          <p:cNvPr id="105" name="직선 화살표 연결선 104"/>
          <p:cNvCxnSpPr>
            <a:stCxn id="86" idx="3"/>
            <a:endCxn id="104" idx="1"/>
          </p:cNvCxnSpPr>
          <p:nvPr/>
        </p:nvCxnSpPr>
        <p:spPr>
          <a:xfrm>
            <a:off x="6659189" y="5329262"/>
            <a:ext cx="289196" cy="2389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꺾인 연결선 108"/>
          <p:cNvCxnSpPr>
            <a:stCxn id="12" idx="3"/>
            <a:endCxn id="104" idx="3"/>
          </p:cNvCxnSpPr>
          <p:nvPr/>
        </p:nvCxnSpPr>
        <p:spPr>
          <a:xfrm>
            <a:off x="7793771" y="4164564"/>
            <a:ext cx="18710" cy="1167087"/>
          </a:xfrm>
          <a:prstGeom prst="bentConnector3">
            <a:avLst>
              <a:gd name="adj1" fmla="val 1474532"/>
            </a:avLst>
          </a:prstGeom>
          <a:ln w="127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화살표 연결선 112"/>
          <p:cNvCxnSpPr/>
          <p:nvPr/>
        </p:nvCxnSpPr>
        <p:spPr>
          <a:xfrm>
            <a:off x="8090679" y="4748107"/>
            <a:ext cx="317911" cy="0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꺾인 연결선 116"/>
          <p:cNvCxnSpPr>
            <a:stCxn id="39" idx="3"/>
            <a:endCxn id="43" idx="3"/>
          </p:cNvCxnSpPr>
          <p:nvPr/>
        </p:nvCxnSpPr>
        <p:spPr>
          <a:xfrm flipH="1">
            <a:off x="1416961" y="4339461"/>
            <a:ext cx="11490" cy="806620"/>
          </a:xfrm>
          <a:prstGeom prst="bentConnector3">
            <a:avLst>
              <a:gd name="adj1" fmla="val -1989556"/>
            </a:avLst>
          </a:prstGeom>
          <a:ln w="127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>
            <a:endCxn id="44" idx="1"/>
          </p:cNvCxnSpPr>
          <p:nvPr/>
        </p:nvCxnSpPr>
        <p:spPr>
          <a:xfrm>
            <a:off x="1656803" y="4770797"/>
            <a:ext cx="516802" cy="0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순서도: 처리 124"/>
          <p:cNvSpPr/>
          <p:nvPr/>
        </p:nvSpPr>
        <p:spPr>
          <a:xfrm>
            <a:off x="8508128" y="4518769"/>
            <a:ext cx="1080120" cy="504056"/>
          </a:xfrm>
          <a:prstGeom prst="flowChartProcess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비교검증</a:t>
            </a:r>
            <a:endParaRPr lang="en-US" altLang="ko-KR" sz="1200" dirty="0" smtClean="0">
              <a:solidFill>
                <a:schemeClr val="tx1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31490" y="3688720"/>
                <a:ext cx="136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90" y="3688720"/>
                <a:ext cx="136608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899517" y="432107"/>
            <a:ext cx="3406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>
                <a:latin typeface="Rix고딕 B" panose="02020603020101020101" pitchFamily="18" charset="-127"/>
                <a:ea typeface="Rix고딕 B" panose="02020603020101020101" pitchFamily="18" charset="-127"/>
              </a:rPr>
              <a:t>선로 이상 위험 예측 </a:t>
            </a: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알고리즘 선정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3694" y="1583680"/>
            <a:ext cx="2160240" cy="4581624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endParaRPr lang="en-US" altLang="ko-KR" sz="1600" b="1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endParaRPr lang="en-US" altLang="ko-KR" sz="1600" b="1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endParaRPr lang="en-US" altLang="ko-KR" sz="1600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91966" y="1583680"/>
            <a:ext cx="4251507" cy="4581624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1600" indent="-101600" algn="ctr" defTabSz="1043056" latinLnBrk="0">
              <a:lnSpc>
                <a:spcPct val="90000"/>
              </a:lnSpc>
              <a:buSzPct val="140000"/>
            </a:pPr>
            <a:endParaRPr lang="ko-KR" altLang="en-US" sz="1600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prstClr val="white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0699" y="1772816"/>
            <a:ext cx="14462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데 이 터 가 공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8" name="AutoShape 396"/>
          <p:cNvSpPr>
            <a:spLocks noChangeArrowheads="1"/>
          </p:cNvSpPr>
          <p:nvPr/>
        </p:nvSpPr>
        <p:spPr bwMode="auto">
          <a:xfrm>
            <a:off x="487710" y="2281739"/>
            <a:ext cx="1872208" cy="95387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종속변수</a:t>
            </a:r>
            <a:r>
              <a:rPr lang="en-US" altLang="ko-KR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(y)</a:t>
            </a: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설정</a:t>
            </a:r>
            <a:endParaRPr lang="en-US" altLang="ko-KR" sz="14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0" lvl="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sz="14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0" lvl="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주의</a:t>
            </a: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(0)</a:t>
            </a: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/ </a:t>
            </a: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위험</a:t>
            </a: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(1)</a:t>
            </a: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0" name="AutoShape 396"/>
          <p:cNvSpPr>
            <a:spLocks noChangeArrowheads="1"/>
          </p:cNvSpPr>
          <p:nvPr/>
        </p:nvSpPr>
        <p:spPr bwMode="auto">
          <a:xfrm>
            <a:off x="476647" y="3529474"/>
            <a:ext cx="1883271" cy="10012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독립변수</a:t>
            </a:r>
            <a:r>
              <a:rPr lang="en-US" altLang="ko-KR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(x)</a:t>
            </a: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설정</a:t>
            </a:r>
            <a:endParaRPr lang="en-US" altLang="ko-KR" sz="14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sz="9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계절</a:t>
            </a: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날씨</a:t>
            </a: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유지보수</a:t>
            </a:r>
            <a:endParaRPr lang="ko-KR" altLang="en-US" sz="900" b="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AutoShape 396"/>
          <p:cNvSpPr>
            <a:spLocks noChangeArrowheads="1"/>
          </p:cNvSpPr>
          <p:nvPr/>
        </p:nvSpPr>
        <p:spPr bwMode="auto">
          <a:xfrm>
            <a:off x="476647" y="4796073"/>
            <a:ext cx="1883271" cy="10811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데이터 분할</a:t>
            </a:r>
            <a:endParaRPr lang="en-US" altLang="ko-KR" sz="9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학습</a:t>
            </a: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테스트 데이터</a:t>
            </a: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28470" y="1583680"/>
            <a:ext cx="2160240" cy="4581624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endParaRPr lang="en-US" altLang="ko-KR" sz="1600" b="1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endParaRPr lang="en-US" altLang="ko-KR" sz="1600" b="1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endParaRPr lang="en-US" altLang="ko-KR" sz="1600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955865" y="1778080"/>
            <a:ext cx="1710725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예 측 알 고 리 즘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817724" y="1772816"/>
            <a:ext cx="11817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모 델 검 증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7" name="AutoShape 396"/>
          <p:cNvSpPr>
            <a:spLocks noChangeArrowheads="1"/>
          </p:cNvSpPr>
          <p:nvPr/>
        </p:nvSpPr>
        <p:spPr bwMode="auto">
          <a:xfrm>
            <a:off x="3296022" y="2874728"/>
            <a:ext cx="1872208" cy="7217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400" b="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로지스틱</a:t>
            </a: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회귀분석 </a:t>
            </a:r>
            <a:endParaRPr lang="en-US" altLang="ko-KR" sz="14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8" name="AutoShape 396"/>
          <p:cNvSpPr>
            <a:spLocks noChangeArrowheads="1"/>
          </p:cNvSpPr>
          <p:nvPr/>
        </p:nvSpPr>
        <p:spPr bwMode="auto">
          <a:xfrm>
            <a:off x="3296022" y="3784367"/>
            <a:ext cx="1872208" cy="6871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400" b="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서포트</a:t>
            </a: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벡터 머신</a:t>
            </a: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6912" y="2647172"/>
            <a:ext cx="1226618" cy="369332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tx2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정규방정식</a:t>
            </a:r>
            <a:endParaRPr lang="ko-KR" altLang="en-US" dirty="0">
              <a:solidFill>
                <a:schemeClr val="tx2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1" name="AutoShape 396"/>
          <p:cNvSpPr>
            <a:spLocks noChangeArrowheads="1"/>
          </p:cNvSpPr>
          <p:nvPr/>
        </p:nvSpPr>
        <p:spPr bwMode="auto">
          <a:xfrm>
            <a:off x="3308722" y="4711746"/>
            <a:ext cx="1872208" cy="6871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신경망계열 </a:t>
            </a:r>
            <a:r>
              <a:rPr lang="ko-KR" altLang="en-US" sz="1400" b="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딥러닝</a:t>
            </a:r>
            <a:endParaRPr lang="en-US" altLang="ko-KR" sz="14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sz="11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(Recurrent Neural Network)</a:t>
            </a:r>
            <a:endParaRPr lang="en-US" altLang="ko-KR" sz="105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8" name="AutoShape 396"/>
          <p:cNvSpPr>
            <a:spLocks noChangeArrowheads="1"/>
          </p:cNvSpPr>
          <p:nvPr/>
        </p:nvSpPr>
        <p:spPr bwMode="auto">
          <a:xfrm>
            <a:off x="7466954" y="2292748"/>
            <a:ext cx="1883271" cy="35845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Confusion Matrix</a:t>
            </a: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↓</a:t>
            </a: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ROC</a:t>
            </a: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en-US" altLang="ko-KR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 Receiver Operating Characteristic)</a:t>
            </a: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43" name="꺾인 연결선 42"/>
          <p:cNvCxnSpPr>
            <a:stCxn id="17" idx="3"/>
            <a:endCxn id="31" idx="3"/>
          </p:cNvCxnSpPr>
          <p:nvPr/>
        </p:nvCxnSpPr>
        <p:spPr>
          <a:xfrm>
            <a:off x="5168230" y="3235609"/>
            <a:ext cx="12700" cy="1819726"/>
          </a:xfrm>
          <a:prstGeom prst="bentConnector3">
            <a:avLst>
              <a:gd name="adj1" fmla="val 298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53553" y="3850655"/>
            <a:ext cx="1018227" cy="369332"/>
          </a:xfrm>
          <a:prstGeom prst="rect">
            <a:avLst/>
          </a:prstGeom>
          <a:solidFill>
            <a:srgbClr val="F5F5F5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기계학습</a:t>
            </a:r>
            <a:endParaRPr lang="ko-KR" altLang="en-US" dirty="0">
              <a:solidFill>
                <a:srgbClr val="FF0000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571882" y="4006600"/>
            <a:ext cx="1650257" cy="1593559"/>
            <a:chOff x="7523893" y="3645024"/>
            <a:chExt cx="1650257" cy="1593559"/>
          </a:xfrm>
        </p:grpSpPr>
        <p:pic>
          <p:nvPicPr>
            <p:cNvPr id="2050" name="Picture 2" descr="https://www.medcalc.org/manual/_help/images/roc_intro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028" y="3645024"/>
              <a:ext cx="1531122" cy="1478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7523893" y="3872312"/>
              <a:ext cx="323165" cy="945418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>
              <a:spAutoFit/>
            </a:bodyPr>
            <a:lstStyle/>
            <a:p>
              <a:r>
                <a:rPr lang="ko-KR" altLang="en-US" sz="900" dirty="0" smtClean="0">
                  <a:latin typeface="Rix고딕 B" panose="02020603020101020101" pitchFamily="18" charset="-127"/>
                  <a:ea typeface="Rix고딕 B" panose="02020603020101020101" pitchFamily="18" charset="-127"/>
                </a:rPr>
                <a:t>위험수준 정확도</a:t>
              </a:r>
              <a:endParaRPr lang="ko-KR" altLang="en-US" sz="9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847058" y="4992362"/>
              <a:ext cx="117532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ko-KR" altLang="en-US" sz="1000" dirty="0" smtClean="0">
                  <a:latin typeface="Rix고딕 B" panose="02020603020101020101" pitchFamily="18" charset="-127"/>
                  <a:ea typeface="Rix고딕 B" panose="02020603020101020101" pitchFamily="18" charset="-127"/>
                </a:rPr>
                <a:t>위험수준 </a:t>
              </a:r>
              <a:r>
                <a:rPr lang="ko-KR" altLang="en-US" sz="1000" dirty="0" err="1" smtClean="0">
                  <a:latin typeface="Rix고딕 B" panose="02020603020101020101" pitchFamily="18" charset="-127"/>
                  <a:ea typeface="Rix고딕 B" panose="02020603020101020101" pitchFamily="18" charset="-127"/>
                </a:rPr>
                <a:t>오분류율</a:t>
              </a:r>
              <a:r>
                <a:rPr lang="ko-KR" altLang="en-US" sz="1000" dirty="0" smtClean="0">
                  <a:latin typeface="Rix고딕 B" panose="02020603020101020101" pitchFamily="18" charset="-127"/>
                  <a:ea typeface="Rix고딕 B" panose="02020603020101020101" pitchFamily="18" charset="-127"/>
                </a:rPr>
                <a:t> 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87710" y="1556792"/>
            <a:ext cx="4012527" cy="475252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sz="1600"/>
              <a:t>평균 </a:t>
            </a:r>
            <a:r>
              <a:rPr lang="en-US" altLang="ko-KR" sz="1600"/>
              <a:t>505.7967</a:t>
            </a:r>
            <a:r>
              <a:rPr lang="ko-KR" altLang="en-US" sz="1600"/>
              <a:t> </a:t>
            </a:r>
            <a:endParaRPr lang="en-US" altLang="ko-KR" sz="1600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54" y="3879136"/>
            <a:ext cx="3741870" cy="224431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899517" y="432107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데 이 터 가 공</a:t>
            </a:r>
            <a:endParaRPr lang="ko-KR" altLang="en-US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23254" y="1796916"/>
            <a:ext cx="1734770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종속변수</a:t>
            </a:r>
            <a:r>
              <a:rPr lang="en-US" altLang="ko-KR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(y)</a:t>
            </a: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 설정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35893" y="1556792"/>
            <a:ext cx="4508799" cy="4752528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r="10800000" algn="r" rotWithShape="0">
              <a:schemeClr val="tx1">
                <a:lumMod val="85000"/>
                <a:lumOff val="1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>
                <a:latin typeface="Rix고딕 B" panose="02020603020101020101" pitchFamily="18" charset="-127"/>
                <a:ea typeface="Rix고딕 B" panose="02020603020101020101" pitchFamily="18" charset="-127"/>
              </a:rPr>
              <a:t>결함면적을</a:t>
            </a:r>
            <a:endParaRPr lang="en-US" altLang="ko-KR" sz="16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223710" y="1796915"/>
            <a:ext cx="1733167" cy="34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1600" indent="-101600" algn="dist" defTabSz="1043056" latinLnBrk="0">
              <a:lnSpc>
                <a:spcPct val="90000"/>
              </a:lnSpc>
              <a:buSzPct val="140000"/>
            </a:pP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독립변수</a:t>
            </a:r>
            <a:r>
              <a:rPr lang="en-US" altLang="ko-KR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(x)</a:t>
            </a:r>
            <a:r>
              <a:rPr lang="ko-KR" altLang="en-US" b="1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chemeClr val="tx2"/>
                </a:solidFill>
                <a:latin typeface="Rix모던고딕 L" panose="02020603020101020101" pitchFamily="18" charset="-127"/>
                <a:ea typeface="Rix모던고딕 L" panose="02020603020101020101" pitchFamily="18" charset="-127"/>
              </a:rPr>
              <a:t> 설정</a:t>
            </a:r>
            <a:endParaRPr lang="en-US" altLang="ko-KR" b="1" dirty="0">
              <a:ln>
                <a:solidFill>
                  <a:srgbClr val="777777">
                    <a:alpha val="0"/>
                  </a:srgbClr>
                </a:solidFill>
              </a:ln>
              <a:solidFill>
                <a:schemeClr val="tx2"/>
              </a:solidFill>
              <a:latin typeface="Rix모던고딕 L" panose="02020603020101020101" pitchFamily="18" charset="-127"/>
              <a:ea typeface="Rix모던고딕 L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353" y="2315363"/>
            <a:ext cx="362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구간별로 발생하는 결함들의 평균 결함면적으로 설정</a:t>
            </a:r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0.1%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의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이상치 제거한 데이터의 평균을 기준으로 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주의 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(0) / 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위험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(1) 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이항 종속변수 생성</a:t>
            </a:r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91966" y="4243485"/>
            <a:ext cx="883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00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평균</a:t>
            </a:r>
            <a:r>
              <a:rPr lang="ko-KR" altLang="en-US" sz="1400" dirty="0"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548</a:t>
            </a:r>
            <a:endParaRPr lang="ko-KR" altLang="en-US" sz="14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7761" y="2181382"/>
            <a:ext cx="41764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연속적 기상상태의 중요성 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(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기온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풍속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, </a:t>
            </a: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강수량</a:t>
            </a:r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)</a:t>
            </a:r>
          </a:p>
          <a:p>
            <a:r>
              <a:rPr lang="en-US" altLang="ko-KR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  </a:t>
            </a:r>
            <a:r>
              <a:rPr lang="en-US" altLang="ko-KR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  3</a:t>
            </a:r>
            <a:r>
              <a:rPr lang="ko-KR" altLang="en-US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일</a:t>
            </a:r>
            <a:r>
              <a:rPr lang="en-US" altLang="ko-KR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/ 7</a:t>
            </a:r>
            <a:r>
              <a:rPr lang="ko-KR" altLang="en-US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일</a:t>
            </a:r>
            <a:r>
              <a:rPr lang="en-US" altLang="ko-KR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/ 30</a:t>
            </a:r>
            <a:r>
              <a:rPr lang="ko-KR" altLang="en-US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일</a:t>
            </a:r>
            <a:r>
              <a:rPr lang="en-US" altLang="ko-KR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 – </a:t>
            </a:r>
            <a:r>
              <a:rPr lang="ko-KR" altLang="en-US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평균</a:t>
            </a:r>
            <a:r>
              <a:rPr lang="en-US" altLang="ko-KR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/</a:t>
            </a:r>
            <a:r>
              <a:rPr lang="ko-KR" altLang="en-US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최고</a:t>
            </a:r>
            <a:r>
              <a:rPr lang="en-US" altLang="ko-KR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/</a:t>
            </a:r>
            <a:r>
              <a:rPr lang="ko-KR" altLang="en-US" sz="11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최저 기상상태</a:t>
            </a:r>
            <a:endParaRPr lang="en-US" altLang="ko-KR" sz="11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1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100" dirty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Rix고딕 B" panose="02020603020101020101" pitchFamily="18" charset="-127"/>
                <a:ea typeface="Rix고딕 B" panose="02020603020101020101" pitchFamily="18" charset="-127"/>
              </a:rPr>
              <a:t>이전 점검일 사이의 유지보수 관련 정보 가공 </a:t>
            </a:r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1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1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endParaRPr lang="en-US" altLang="ko-KR" sz="1400" dirty="0" smtClean="0"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32" name="AutoShape 396"/>
          <p:cNvSpPr>
            <a:spLocks noChangeArrowheads="1"/>
          </p:cNvSpPr>
          <p:nvPr/>
        </p:nvSpPr>
        <p:spPr bwMode="auto">
          <a:xfrm>
            <a:off x="5223236" y="4551262"/>
            <a:ext cx="3734111" cy="13762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txBody>
          <a:bodyPr lIns="0" tIns="0" rIns="0" bIns="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sz="1200" b="1" kern="12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lvl9pPr>
          </a:lstStyle>
          <a:p>
            <a:pPr marL="0" lvl="1" indent="-142851" algn="ctr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r>
              <a:rPr lang="ko-KR" altLang="en-US" sz="140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적용분석 모형에 맞는 형태로 데이터 가공</a:t>
            </a:r>
            <a:endParaRPr lang="en-US" altLang="ko-KR" sz="140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0" lvl="1" indent="-142851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tabLst>
                <a:tab pos="5647386" algn="l"/>
              </a:tabLst>
              <a:defRPr/>
            </a:pPr>
            <a:endParaRPr lang="en-US" altLang="ko-KR" sz="1400" b="0" dirty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742950" lvl="2" indent="-28575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범주형</a:t>
            </a:r>
            <a:r>
              <a:rPr lang="en-US" altLang="ko-KR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/ </a:t>
            </a:r>
            <a:r>
              <a:rPr lang="ko-KR" altLang="en-US" sz="1400" b="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연속형</a:t>
            </a:r>
            <a:r>
              <a:rPr lang="en-US" altLang="ko-KR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/ </a:t>
            </a:r>
            <a:r>
              <a:rPr lang="ko-KR" altLang="en-US" sz="1400" b="0" dirty="0" err="1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이산형</a:t>
            </a: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 </a:t>
            </a:r>
            <a:r>
              <a:rPr lang="en-US" altLang="ko-KR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- </a:t>
            </a: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표준화</a:t>
            </a:r>
            <a:endParaRPr lang="en-US" altLang="ko-KR" sz="1400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  <a:p>
            <a:pPr marL="742950" lvl="2" indent="-28575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sysClr val="windowText" lastClr="000000"/>
              </a:buClr>
              <a:buFont typeface="Arial" panose="020B0604020202020204" pitchFamily="34" charset="0"/>
              <a:buChar char="•"/>
              <a:tabLst>
                <a:tab pos="5647386" algn="l"/>
              </a:tabLst>
              <a:defRPr/>
            </a:pPr>
            <a:r>
              <a:rPr lang="ko-KR" altLang="en-US" sz="1400" b="0" dirty="0" smtClean="0">
                <a:ln>
                  <a:solidFill>
                    <a:srgbClr val="777777">
                      <a:alpha val="0"/>
                    </a:srgbClr>
                  </a:solidFill>
                </a:ln>
                <a:solidFill>
                  <a:srgbClr val="292929"/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알고리즘들의 기본 전제를 고려한 선택</a:t>
            </a:r>
            <a:endParaRPr lang="en-US" altLang="ko-KR" b="0" dirty="0" smtClean="0">
              <a:ln>
                <a:solidFill>
                  <a:srgbClr val="777777">
                    <a:alpha val="0"/>
                  </a:srgbClr>
                </a:solidFill>
              </a:ln>
              <a:solidFill>
                <a:srgbClr val="292929"/>
              </a:solidFill>
              <a:latin typeface="Rix고딕 B" panose="02020603020101020101" pitchFamily="18" charset="-127"/>
              <a:ea typeface="Rix고딕 B" panose="02020603020101020101" pitchFamily="18" charset="-127"/>
            </a:endParaRPr>
          </a:p>
        </p:txBody>
      </p:sp>
      <p:sp>
        <p:nvSpPr>
          <p:cNvPr id="2" name="순서도: 연결자 1"/>
          <p:cNvSpPr/>
          <p:nvPr/>
        </p:nvSpPr>
        <p:spPr>
          <a:xfrm>
            <a:off x="5908726" y="3764827"/>
            <a:ext cx="288032" cy="288032"/>
          </a:xfrm>
          <a:prstGeom prst="flowChartConnector">
            <a:avLst/>
          </a:prstGeom>
          <a:noFill/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연결자 12"/>
          <p:cNvSpPr/>
          <p:nvPr/>
        </p:nvSpPr>
        <p:spPr>
          <a:xfrm>
            <a:off x="7956877" y="3764827"/>
            <a:ext cx="288032" cy="288032"/>
          </a:xfrm>
          <a:prstGeom prst="flowChartConnector">
            <a:avLst/>
          </a:prstGeom>
          <a:solidFill>
            <a:srgbClr val="0060A8"/>
          </a:solidFill>
          <a:ln>
            <a:solidFill>
              <a:srgbClr val="006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>
            <a:stCxn id="2" idx="6"/>
            <a:endCxn id="13" idx="2"/>
          </p:cNvCxnSpPr>
          <p:nvPr/>
        </p:nvCxnSpPr>
        <p:spPr>
          <a:xfrm>
            <a:off x="6196758" y="3908843"/>
            <a:ext cx="1760119" cy="0"/>
          </a:xfrm>
          <a:prstGeom prst="straightConnector1">
            <a:avLst/>
          </a:prstGeom>
          <a:ln>
            <a:solidFill>
              <a:srgbClr val="4D4D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1376" y="4131029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이전 점검일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28460" y="4116004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해당 점검일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296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2481</Words>
  <Application>Microsoft Office PowerPoint</Application>
  <PresentationFormat>사용자 지정</PresentationFormat>
  <Paragraphs>529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Wingdings</vt:lpstr>
      <vt:lpstr>Lucida Console</vt:lpstr>
      <vt:lpstr>Arial</vt:lpstr>
      <vt:lpstr>Cambria Math</vt:lpstr>
      <vt:lpstr>Rix고딕 B</vt:lpstr>
      <vt:lpstr>Rix모던고딕 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김민수</dc:creator>
  <cp:lastModifiedBy>blutomo</cp:lastModifiedBy>
  <cp:revision>581</cp:revision>
  <cp:lastPrinted>2016-09-19T13:23:48Z</cp:lastPrinted>
  <dcterms:created xsi:type="dcterms:W3CDTF">2015-09-30T04:28:49Z</dcterms:created>
  <dcterms:modified xsi:type="dcterms:W3CDTF">2016-09-20T03:39:07Z</dcterms:modified>
</cp:coreProperties>
</file>