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831" r:id="rId2"/>
    <p:sldId id="859" r:id="rId3"/>
    <p:sldId id="890" r:id="rId4"/>
    <p:sldId id="833" r:id="rId5"/>
    <p:sldId id="834" r:id="rId6"/>
    <p:sldId id="860" r:id="rId7"/>
    <p:sldId id="861" r:id="rId8"/>
    <p:sldId id="883" r:id="rId9"/>
    <p:sldId id="865" r:id="rId10"/>
    <p:sldId id="866" r:id="rId11"/>
    <p:sldId id="867" r:id="rId12"/>
    <p:sldId id="869" r:id="rId13"/>
    <p:sldId id="902" r:id="rId14"/>
    <p:sldId id="900" r:id="rId15"/>
    <p:sldId id="876" r:id="rId16"/>
    <p:sldId id="908" r:id="rId17"/>
    <p:sldId id="909" r:id="rId18"/>
    <p:sldId id="766" r:id="rId19"/>
    <p:sldId id="885" r:id="rId20"/>
    <p:sldId id="886" r:id="rId21"/>
    <p:sldId id="889" r:id="rId22"/>
    <p:sldId id="903" r:id="rId23"/>
    <p:sldId id="906" r:id="rId24"/>
    <p:sldId id="910" r:id="rId25"/>
    <p:sldId id="911" r:id="rId26"/>
    <p:sldId id="904" r:id="rId27"/>
    <p:sldId id="912" r:id="rId28"/>
    <p:sldId id="913" r:id="rId29"/>
    <p:sldId id="837" r:id="rId30"/>
    <p:sldId id="871" r:id="rId31"/>
    <p:sldId id="874" r:id="rId32"/>
    <p:sldId id="858" r:id="rId33"/>
  </p:sldIdLst>
  <p:sldSz cx="9906000" cy="6858000" type="A4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울릉도M" pitchFamily="18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울릉도M" pitchFamily="18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울릉도M" pitchFamily="18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울릉도M" pitchFamily="18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HY울릉도M" pitchFamily="18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HY울릉도M" pitchFamily="18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HY울릉도M" pitchFamily="18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HY울릉도M" pitchFamily="18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HY울릉도M" pitchFamily="18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1">
          <p15:clr>
            <a:srgbClr val="A4A3A4"/>
          </p15:clr>
        </p15:guide>
        <p15:guide id="2" orient="horz" pos="3929">
          <p15:clr>
            <a:srgbClr val="A4A3A4"/>
          </p15:clr>
        </p15:guide>
        <p15:guide id="3" orient="horz" pos="1071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126">
          <p15:clr>
            <a:srgbClr val="A4A3A4"/>
          </p15:clr>
        </p15:guide>
        <p15:guide id="6" pos="262">
          <p15:clr>
            <a:srgbClr val="A4A3A4"/>
          </p15:clr>
        </p15:guide>
        <p15:guide id="7" pos="3120">
          <p15:clr>
            <a:srgbClr val="A4A3A4"/>
          </p15:clr>
        </p15:guide>
        <p15:guide id="8" pos="5252">
          <p15:clr>
            <a:srgbClr val="A4A3A4"/>
          </p15:clr>
        </p15:guide>
        <p15:guide id="9" pos="5978">
          <p15:clr>
            <a:srgbClr val="A4A3A4"/>
          </p15:clr>
        </p15:guide>
        <p15:guide id="10" pos="398">
          <p15:clr>
            <a:srgbClr val="A4A3A4"/>
          </p15:clr>
        </p15:guide>
        <p15:guide id="11" pos="14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A"/>
    <a:srgbClr val="5887C0"/>
    <a:srgbClr val="333300"/>
    <a:srgbClr val="F8C088"/>
    <a:srgbClr val="F39435"/>
    <a:srgbClr val="F5AB61"/>
    <a:srgbClr val="EEE800"/>
    <a:srgbClr val="F0EA00"/>
    <a:srgbClr val="FF8001"/>
    <a:srgbClr val="85C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96695" autoAdjust="0"/>
  </p:normalViewPr>
  <p:slideViewPr>
    <p:cSldViewPr>
      <p:cViewPr varScale="1">
        <p:scale>
          <a:sx n="84" d="100"/>
          <a:sy n="84" d="100"/>
        </p:scale>
        <p:origin x="1770" y="90"/>
      </p:cViewPr>
      <p:guideLst>
        <p:guide orient="horz" pos="671"/>
        <p:guide orient="horz" pos="3929"/>
        <p:guide orient="horz" pos="1071"/>
        <p:guide orient="horz" pos="2160"/>
        <p:guide pos="126"/>
        <p:guide pos="262"/>
        <p:guide pos="3120"/>
        <p:guide pos="5252"/>
        <p:guide pos="5978"/>
        <p:guide pos="398"/>
        <p:guide pos="14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500" y="-108"/>
      </p:cViewPr>
      <p:guideLst>
        <p:guide orient="horz" pos="3127"/>
        <p:guide pos="2142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06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9" tIns="45429" rIns="90859" bIns="45429" numCol="1" anchor="t" anchorCtr="0" compatLnSpc="1">
            <a:prstTxWarp prst="textNoShape">
              <a:avLst/>
            </a:prstTxWarp>
          </a:bodyPr>
          <a:lstStyle>
            <a:lvl1pPr defTabSz="907416">
              <a:defRPr sz="1200">
                <a:solidFill>
                  <a:schemeClr val="tx2"/>
                </a:solidFill>
                <a:ea typeface="HY울릉도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770" y="0"/>
            <a:ext cx="2947905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9" tIns="45429" rIns="90859" bIns="45429" numCol="1" anchor="t" anchorCtr="0" compatLnSpc="1">
            <a:prstTxWarp prst="textNoShape">
              <a:avLst/>
            </a:prstTxWarp>
          </a:bodyPr>
          <a:lstStyle>
            <a:lvl1pPr algn="r" defTabSz="907416">
              <a:defRPr sz="1200">
                <a:solidFill>
                  <a:schemeClr val="tx2"/>
                </a:solidFill>
                <a:ea typeface="HY울릉도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677"/>
            <a:ext cx="2947906" cy="49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9" tIns="45429" rIns="90859" bIns="45429" numCol="1" anchor="b" anchorCtr="0" compatLnSpc="1">
            <a:prstTxWarp prst="textNoShape">
              <a:avLst/>
            </a:prstTxWarp>
          </a:bodyPr>
          <a:lstStyle>
            <a:lvl1pPr defTabSz="907416">
              <a:defRPr sz="1200">
                <a:solidFill>
                  <a:schemeClr val="tx2"/>
                </a:solidFill>
                <a:ea typeface="HY울릉도M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770" y="9431677"/>
            <a:ext cx="2947905" cy="49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9" tIns="45429" rIns="90859" bIns="45429" numCol="1" anchor="b" anchorCtr="0" compatLnSpc="1">
            <a:prstTxWarp prst="textNoShape">
              <a:avLst/>
            </a:prstTxWarp>
          </a:bodyPr>
          <a:lstStyle>
            <a:lvl1pPr algn="r" defTabSz="907416">
              <a:defRPr sz="1200">
                <a:solidFill>
                  <a:schemeClr val="tx2"/>
                </a:solidFill>
                <a:ea typeface="HY울릉도M" pitchFamily="18" charset="-127"/>
              </a:defRPr>
            </a:lvl1pPr>
          </a:lstStyle>
          <a:p>
            <a:pPr>
              <a:defRPr/>
            </a:pPr>
            <a:fld id="{69BB05EF-ED1D-46E8-8154-E4ADA3F764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14206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301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3" tIns="45641" rIns="91283" bIns="45641" numCol="1" anchor="t" anchorCtr="0" compatLnSpc="1">
            <a:prstTxWarp prst="textNoShape">
              <a:avLst/>
            </a:prstTxWarp>
          </a:bodyPr>
          <a:lstStyle>
            <a:lvl1pPr defTabSz="912243">
              <a:defRPr sz="1200">
                <a:ea typeface="HY울릉도M" pitchFamily="18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 bwMode="auto">
          <a:xfrm>
            <a:off x="3849770" y="0"/>
            <a:ext cx="2946301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3" tIns="45641" rIns="91283" bIns="45641" numCol="1" anchor="t" anchorCtr="0" compatLnSpc="1">
            <a:prstTxWarp prst="textNoShape">
              <a:avLst/>
            </a:prstTxWarp>
          </a:bodyPr>
          <a:lstStyle>
            <a:lvl1pPr algn="r" defTabSz="912243">
              <a:defRPr sz="1200">
                <a:ea typeface="HY울릉도M" pitchFamily="18" charset="-127"/>
              </a:defRPr>
            </a:lvl1pPr>
          </a:lstStyle>
          <a:p>
            <a:pPr>
              <a:defRPr/>
            </a:pPr>
            <a:fld id="{C5BD4D56-1E96-492A-A0ED-A69A26C71760}" type="datetimeFigureOut">
              <a:rPr lang="ko-KR" altLang="en-US"/>
              <a:pPr>
                <a:defRPr/>
              </a:pPr>
              <a:t>2016-11-07</a:t>
            </a:fld>
            <a:endParaRPr lang="en-US" alt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65" tIns="46933" rIns="93865" bIns="46933" rtlCol="0" anchor="ctr"/>
          <a:lstStyle/>
          <a:p>
            <a:pPr lvl="0"/>
            <a:endParaRPr lang="ko-KR" altLang="en-US" noProof="0" dirty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 bwMode="auto">
          <a:xfrm>
            <a:off x="678806" y="4714226"/>
            <a:ext cx="5440066" cy="446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3" tIns="45641" rIns="91283" bIns="4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 bwMode="auto">
          <a:xfrm>
            <a:off x="0" y="9430064"/>
            <a:ext cx="2946301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3" tIns="45641" rIns="91283" bIns="45641" numCol="1" anchor="b" anchorCtr="0" compatLnSpc="1">
            <a:prstTxWarp prst="textNoShape">
              <a:avLst/>
            </a:prstTxWarp>
          </a:bodyPr>
          <a:lstStyle>
            <a:lvl1pPr defTabSz="912243">
              <a:defRPr sz="1200">
                <a:ea typeface="HY울릉도M" pitchFamily="18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 bwMode="auto">
          <a:xfrm>
            <a:off x="3849770" y="9430064"/>
            <a:ext cx="2946301" cy="4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3" tIns="45641" rIns="91283" bIns="45641" numCol="1" anchor="b" anchorCtr="0" compatLnSpc="1">
            <a:prstTxWarp prst="textNoShape">
              <a:avLst/>
            </a:prstTxWarp>
          </a:bodyPr>
          <a:lstStyle>
            <a:lvl1pPr algn="r" defTabSz="912243">
              <a:defRPr sz="1200">
                <a:ea typeface="HY울릉도M" pitchFamily="18" charset="-127"/>
              </a:defRPr>
            </a:lvl1pPr>
          </a:lstStyle>
          <a:p>
            <a:pPr>
              <a:defRPr/>
            </a:pPr>
            <a:fld id="{F108DBC9-A790-474B-916D-81E1BB692CF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5722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914BC0-66E6-4F04-9BCD-76B3D6C2351E}" type="slidenum">
              <a:rPr lang="ko-KR" altLang="en-US" smtClean="0"/>
              <a:pPr>
                <a:defRPr/>
              </a:pPr>
              <a:t>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96321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524806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1800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5830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56937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046922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02392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02392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57254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269" tIns="45633" rIns="91269" bIns="45633"/>
          <a:lstStyle/>
          <a:p>
            <a:endParaRPr lang="ko-KR" altLang="en-US" dirty="0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9" tIns="45633" rIns="91269" bIns="45633" anchor="b"/>
          <a:lstStyle/>
          <a:p>
            <a:pPr algn="r" defTabSz="911148"/>
            <a:fld id="{C1F31FCE-2C05-4863-A362-9092B3CC1C98}" type="slidenum">
              <a:rPr lang="ko-KR" altLang="en-US" sz="1200">
                <a:solidFill>
                  <a:srgbClr val="000000"/>
                </a:solidFill>
                <a:ea typeface="HY울릉도M" pitchFamily="18" charset="-127"/>
              </a:rPr>
              <a:pPr algn="r" defTabSz="911148"/>
              <a:t>17</a:t>
            </a:fld>
            <a:endParaRPr lang="en-US" altLang="ko-KR" sz="1200" dirty="0">
              <a:solidFill>
                <a:srgbClr val="000000"/>
              </a:solidFill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3062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616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269" tIns="45633" rIns="91269" bIns="45633"/>
          <a:lstStyle/>
          <a:p>
            <a:endParaRPr lang="ko-KR" altLang="en-US" dirty="0" smtClean="0"/>
          </a:p>
        </p:txBody>
      </p:sp>
      <p:sp>
        <p:nvSpPr>
          <p:cNvPr id="30724" name="슬라이드 번호 개체 틀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9" tIns="45633" rIns="91269" bIns="45633" anchor="b"/>
          <a:lstStyle/>
          <a:p>
            <a:pPr algn="r" defTabSz="911148"/>
            <a:fld id="{C247DC10-6999-426B-AEEE-7C4CA303F1C5}" type="slidenum">
              <a:rPr lang="ko-KR" altLang="en-US" sz="1200">
                <a:solidFill>
                  <a:srgbClr val="000000"/>
                </a:solidFill>
                <a:ea typeface="HY울릉도M" pitchFamily="18" charset="-127"/>
              </a:rPr>
              <a:pPr algn="r" defTabSz="911148"/>
              <a:t>1</a:t>
            </a:fld>
            <a:endParaRPr lang="en-US" altLang="ko-KR" sz="1200" dirty="0">
              <a:solidFill>
                <a:srgbClr val="000000"/>
              </a:solidFill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7093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74271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5947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5947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947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5947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947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5947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43310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15947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269" tIns="45633" rIns="91269" bIns="45633"/>
          <a:lstStyle/>
          <a:p>
            <a:endParaRPr lang="ko-KR" altLang="en-US" dirty="0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9" tIns="45633" rIns="91269" bIns="45633" anchor="b"/>
          <a:lstStyle/>
          <a:p>
            <a:pPr algn="r" defTabSz="911148"/>
            <a:fld id="{C1F31FCE-2C05-4863-A362-9092B3CC1C98}" type="slidenum">
              <a:rPr lang="ko-KR" altLang="en-US" sz="1200">
                <a:solidFill>
                  <a:srgbClr val="000000"/>
                </a:solidFill>
                <a:ea typeface="HY울릉도M" pitchFamily="18" charset="-127"/>
              </a:rPr>
              <a:pPr algn="r" defTabSz="911148"/>
              <a:t>28</a:t>
            </a:fld>
            <a:endParaRPr lang="en-US" altLang="ko-KR" sz="1200" dirty="0">
              <a:solidFill>
                <a:srgbClr val="000000"/>
              </a:solidFill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114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269" tIns="45633" rIns="91269" bIns="45633"/>
          <a:lstStyle/>
          <a:p>
            <a:endParaRPr lang="ko-KR" altLang="en-US" dirty="0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9" tIns="45633" rIns="91269" bIns="45633" anchor="b"/>
          <a:lstStyle/>
          <a:p>
            <a:pPr algn="r" defTabSz="911148"/>
            <a:fld id="{C1F31FCE-2C05-4863-A362-9092B3CC1C98}" type="slidenum">
              <a:rPr lang="ko-KR" altLang="en-US" sz="1200">
                <a:solidFill>
                  <a:srgbClr val="000000"/>
                </a:solidFill>
                <a:ea typeface="HY울릉도M" pitchFamily="18" charset="-127"/>
              </a:rPr>
              <a:pPr algn="r" defTabSz="911148"/>
              <a:t>2</a:t>
            </a:fld>
            <a:endParaRPr lang="en-US" altLang="ko-KR" sz="1200" dirty="0">
              <a:solidFill>
                <a:srgbClr val="000000"/>
              </a:solidFill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30629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41748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721597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382544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20820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20820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720820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269" tIns="45633" rIns="91269" bIns="45633"/>
          <a:lstStyle/>
          <a:p>
            <a:endParaRPr lang="ko-KR" altLang="en-US" dirty="0" smtClean="0"/>
          </a:p>
        </p:txBody>
      </p:sp>
      <p:sp>
        <p:nvSpPr>
          <p:cNvPr id="31748" name="슬라이드 번호 개체 틀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9" tIns="45633" rIns="91269" bIns="45633" anchor="b"/>
          <a:lstStyle/>
          <a:p>
            <a:pPr algn="r" defTabSz="911148"/>
            <a:fld id="{C1F31FCE-2C05-4863-A362-9092B3CC1C98}" type="slidenum">
              <a:rPr lang="ko-KR" altLang="en-US" sz="1200">
                <a:solidFill>
                  <a:srgbClr val="000000"/>
                </a:solidFill>
                <a:ea typeface="HY울릉도M" pitchFamily="18" charset="-127"/>
              </a:rPr>
              <a:pPr algn="r" defTabSz="911148"/>
              <a:t>7</a:t>
            </a:fld>
            <a:endParaRPr lang="en-US" altLang="ko-KR" sz="1200" dirty="0">
              <a:solidFill>
                <a:srgbClr val="000000"/>
              </a:solidFill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306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0854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3675" y="234950"/>
            <a:ext cx="9005888" cy="409575"/>
          </a:xfrm>
        </p:spPr>
        <p:txBody>
          <a:bodyPr anchor="b" anchorCtr="0"/>
          <a:lstStyle>
            <a:lvl1pPr>
              <a:defRPr kumimoji="1"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2288" y="1125538"/>
            <a:ext cx="8915400" cy="49149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5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50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193675" y="234950"/>
            <a:ext cx="7423695" cy="409575"/>
          </a:xfrm>
        </p:spPr>
        <p:txBody>
          <a:bodyPr anchor="b" anchorCtr="0"/>
          <a:lstStyle>
            <a:lvl1pPr>
              <a:defRPr sz="20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200025" y="775388"/>
            <a:ext cx="9505950" cy="6477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/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522288" y="1125538"/>
            <a:ext cx="8915400" cy="49149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93675" y="234950"/>
            <a:ext cx="9005888" cy="409575"/>
          </a:xfrm>
        </p:spPr>
        <p:txBody>
          <a:bodyPr anchor="b" anchorCtr="0"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22288" y="1125538"/>
            <a:ext cx="4381500" cy="49149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맑은 고딕" pitchFamily="50" charset="-127"/>
                <a:ea typeface="맑은 고딕" pitchFamily="50" charset="-127"/>
              </a:defRPr>
            </a:lvl1pPr>
            <a:lvl2pPr>
              <a:defRPr sz="2400">
                <a:latin typeface="맑은 고딕" pitchFamily="50" charset="-127"/>
                <a:ea typeface="맑은 고딕" pitchFamily="50" charset="-127"/>
              </a:defRPr>
            </a:lvl2pPr>
            <a:lvl3pPr>
              <a:defRPr sz="2000">
                <a:latin typeface="맑은 고딕" pitchFamily="50" charset="-127"/>
                <a:ea typeface="맑은 고딕" pitchFamily="50" charset="-127"/>
              </a:defRPr>
            </a:lvl3pPr>
            <a:lvl4pPr>
              <a:defRPr sz="1800">
                <a:latin typeface="맑은 고딕" pitchFamily="50" charset="-127"/>
                <a:ea typeface="맑은 고딕" pitchFamily="50" charset="-127"/>
              </a:defRPr>
            </a:lvl4pPr>
            <a:lvl5pPr>
              <a:defRPr sz="1800">
                <a:latin typeface="맑은 고딕" pitchFamily="50" charset="-127"/>
                <a:ea typeface="맑은 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56188" y="1125538"/>
            <a:ext cx="4381500" cy="49149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맑은 고딕" pitchFamily="50" charset="-127"/>
                <a:ea typeface="맑은 고딕" pitchFamily="50" charset="-127"/>
              </a:defRPr>
            </a:lvl1pPr>
            <a:lvl2pPr>
              <a:defRPr sz="2400">
                <a:latin typeface="맑은 고딕" pitchFamily="50" charset="-127"/>
                <a:ea typeface="맑은 고딕" pitchFamily="50" charset="-127"/>
              </a:defRPr>
            </a:lvl2pPr>
            <a:lvl3pPr>
              <a:defRPr sz="2000">
                <a:latin typeface="맑은 고딕" pitchFamily="50" charset="-127"/>
                <a:ea typeface="맑은 고딕" pitchFamily="50" charset="-127"/>
              </a:defRPr>
            </a:lvl3pPr>
            <a:lvl4pPr>
              <a:defRPr sz="1800">
                <a:latin typeface="맑은 고딕" pitchFamily="50" charset="-127"/>
                <a:ea typeface="맑은 고딕" pitchFamily="50" charset="-127"/>
              </a:defRPr>
            </a:lvl4pPr>
            <a:lvl5pPr>
              <a:defRPr sz="1800">
                <a:latin typeface="맑은 고딕" pitchFamily="50" charset="-127"/>
                <a:ea typeface="맑은 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93675" y="234950"/>
            <a:ext cx="9005888" cy="409575"/>
          </a:xfr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맑은 고딕" pitchFamily="50" charset="-127"/>
                <a:ea typeface="맑은 고딕" pitchFamily="50" charset="-127"/>
              </a:defRPr>
            </a:lvl1pPr>
            <a:lvl2pPr>
              <a:defRPr sz="2000">
                <a:latin typeface="맑은 고딕" pitchFamily="50" charset="-127"/>
                <a:ea typeface="맑은 고딕" pitchFamily="50" charset="-127"/>
              </a:defRPr>
            </a:lvl2pPr>
            <a:lvl3pPr>
              <a:defRPr sz="1800">
                <a:latin typeface="맑은 고딕" pitchFamily="50" charset="-127"/>
                <a:ea typeface="맑은 고딕" pitchFamily="50" charset="-127"/>
              </a:defRPr>
            </a:lvl3pPr>
            <a:lvl4pPr>
              <a:defRPr sz="1600">
                <a:latin typeface="맑은 고딕" pitchFamily="50" charset="-127"/>
                <a:ea typeface="맑은 고딕" pitchFamily="50" charset="-127"/>
              </a:defRPr>
            </a:lvl4pPr>
            <a:lvl5pPr>
              <a:defRPr sz="1600">
                <a:latin typeface="맑은 고딕" pitchFamily="50" charset="-127"/>
                <a:ea typeface="맑은 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맑은 고딕" pitchFamily="50" charset="-127"/>
                <a:ea typeface="맑은 고딕" pitchFamily="50" charset="-127"/>
              </a:defRPr>
            </a:lvl1pPr>
            <a:lvl2pPr>
              <a:defRPr sz="2000">
                <a:latin typeface="맑은 고딕" pitchFamily="50" charset="-127"/>
                <a:ea typeface="맑은 고딕" pitchFamily="50" charset="-127"/>
              </a:defRPr>
            </a:lvl2pPr>
            <a:lvl3pPr>
              <a:defRPr sz="1800">
                <a:latin typeface="맑은 고딕" pitchFamily="50" charset="-127"/>
                <a:ea typeface="맑은 고딕" pitchFamily="50" charset="-127"/>
              </a:defRPr>
            </a:lvl3pPr>
            <a:lvl4pPr>
              <a:defRPr sz="1600">
                <a:latin typeface="맑은 고딕" pitchFamily="50" charset="-127"/>
                <a:ea typeface="맑은 고딕" pitchFamily="50" charset="-127"/>
              </a:defRPr>
            </a:lvl4pPr>
            <a:lvl5pPr>
              <a:defRPr sz="1600">
                <a:latin typeface="맑은 고딕" pitchFamily="50" charset="-127"/>
                <a:ea typeface="맑은 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93675" y="234950"/>
            <a:ext cx="9005888" cy="409575"/>
          </a:xfr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22288" y="1125538"/>
            <a:ext cx="4381500" cy="238125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056188" y="1125538"/>
            <a:ext cx="4381500" cy="238125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22288" y="3659188"/>
            <a:ext cx="4381500" cy="238125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56188" y="3659188"/>
            <a:ext cx="4381500" cy="238125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93675" y="234950"/>
            <a:ext cx="9005888" cy="409575"/>
          </a:xfr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22288" y="1125538"/>
            <a:ext cx="4381500" cy="49149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5056188" y="1125538"/>
            <a:ext cx="4381500" cy="238125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5056188" y="3659188"/>
            <a:ext cx="4381500" cy="238125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93675" y="234950"/>
            <a:ext cx="9005888" cy="409575"/>
          </a:xfr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3675" y="220663"/>
            <a:ext cx="9005888" cy="4095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 smtClean="0"/>
              <a:t>Title </a:t>
            </a:r>
            <a:r>
              <a:rPr lang="ko-KR" altLang="en-US" dirty="0" smtClean="0"/>
              <a:t>제목 </a:t>
            </a:r>
            <a:r>
              <a:rPr lang="en-US" altLang="ko-KR" dirty="0" smtClean="0"/>
              <a:t>(</a:t>
            </a:r>
            <a:r>
              <a:rPr lang="ko-KR" altLang="en-US" dirty="0" smtClean="0"/>
              <a:t>돋움</a:t>
            </a:r>
            <a:r>
              <a:rPr lang="en-US" altLang="ko-KR" dirty="0" smtClean="0"/>
              <a:t>, Arial, 20, Bold)</a:t>
            </a:r>
          </a:p>
        </p:txBody>
      </p:sp>
      <p:grpSp>
        <p:nvGrpSpPr>
          <p:cNvPr id="1030" name="Group 25"/>
          <p:cNvGrpSpPr>
            <a:grpSpLocks/>
          </p:cNvGrpSpPr>
          <p:nvPr/>
        </p:nvGrpSpPr>
        <p:grpSpPr bwMode="auto">
          <a:xfrm>
            <a:off x="3175" y="744538"/>
            <a:ext cx="9899650" cy="0"/>
            <a:chOff x="147" y="391"/>
            <a:chExt cx="5896" cy="0"/>
          </a:xfrm>
        </p:grpSpPr>
        <p:sp>
          <p:nvSpPr>
            <p:cNvPr id="9" name="Line 26"/>
            <p:cNvSpPr>
              <a:spLocks noChangeShapeType="1"/>
            </p:cNvSpPr>
            <p:nvPr userDrawn="1"/>
          </p:nvSpPr>
          <p:spPr bwMode="auto">
            <a:xfrm>
              <a:off x="172" y="391"/>
              <a:ext cx="587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10" name="Line 27"/>
            <p:cNvSpPr>
              <a:spLocks noChangeShapeType="1"/>
            </p:cNvSpPr>
            <p:nvPr userDrawn="1"/>
          </p:nvSpPr>
          <p:spPr bwMode="auto">
            <a:xfrm>
              <a:off x="147" y="391"/>
              <a:ext cx="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</p:grpSp>
      <p:grpSp>
        <p:nvGrpSpPr>
          <p:cNvPr id="1031" name="Group 25"/>
          <p:cNvGrpSpPr>
            <a:grpSpLocks/>
          </p:cNvGrpSpPr>
          <p:nvPr/>
        </p:nvGrpSpPr>
        <p:grpSpPr bwMode="auto">
          <a:xfrm>
            <a:off x="3175" y="6381750"/>
            <a:ext cx="9899650" cy="0"/>
            <a:chOff x="147" y="391"/>
            <a:chExt cx="5896" cy="0"/>
          </a:xfrm>
        </p:grpSpPr>
        <p:sp>
          <p:nvSpPr>
            <p:cNvPr id="15" name="Line 26"/>
            <p:cNvSpPr>
              <a:spLocks noChangeShapeType="1"/>
            </p:cNvSpPr>
            <p:nvPr userDrawn="1"/>
          </p:nvSpPr>
          <p:spPr bwMode="auto">
            <a:xfrm>
              <a:off x="172" y="391"/>
              <a:ext cx="5871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  <p:sp>
          <p:nvSpPr>
            <p:cNvPr id="16" name="Line 27"/>
            <p:cNvSpPr>
              <a:spLocks noChangeShapeType="1"/>
            </p:cNvSpPr>
            <p:nvPr userDrawn="1"/>
          </p:nvSpPr>
          <p:spPr bwMode="auto">
            <a:xfrm>
              <a:off x="147" y="391"/>
              <a:ext cx="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latin typeface="굴림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 bwMode="auto">
          <a:xfrm>
            <a:off x="415925" y="1665288"/>
            <a:ext cx="9074150" cy="44958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dirty="0">
              <a:ea typeface="HY울릉도M" pitchFamily="18" charset="-127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4579449" y="6429398"/>
            <a:ext cx="736481" cy="2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latinLnBrk="0" hangingPunct="0">
              <a:lnSpc>
                <a:spcPts val="245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GB" altLang="ko-KR" sz="10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- </a:t>
            </a:r>
            <a:fld id="{C1981ECF-BEB8-4258-802C-9465B89ECBB9}" type="slidenum">
              <a:rPr kumimoji="0" lang="en-GB" altLang="ko-KR" sz="1000" b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pPr algn="ctr" eaLnBrk="0" latinLnBrk="0" hangingPunct="0">
                <a:lnSpc>
                  <a:spcPts val="245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‹#›</a:t>
            </a:fld>
            <a:r>
              <a:rPr kumimoji="0" lang="en-GB" altLang="ko-KR" sz="10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-</a:t>
            </a:r>
            <a:endParaRPr kumimoji="0" lang="en-GB" altLang="ko-KR" sz="1000" b="1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7" name="Picture 9" descr="WISE_Sig0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51875" y="6469063"/>
            <a:ext cx="1016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80" r:id="rId3"/>
    <p:sldLayoutId id="2147484181" r:id="rId4"/>
    <p:sldLayoutId id="2147484186" r:id="rId5"/>
    <p:sldLayoutId id="2147484191" r:id="rId6"/>
    <p:sldLayoutId id="2147484192" r:id="rId7"/>
    <p:sldLayoutId id="2147484187" r:id="rId8"/>
    <p:sldLayoutId id="2147484188" r:id="rId9"/>
    <p:sldLayoutId id="2147484193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lang="en-US" altLang="ko-KR" sz="2000" b="1" dirty="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itchFamily="50" charset="-127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200" b="1">
          <a:solidFill>
            <a:schemeClr val="bg1"/>
          </a:solidFill>
          <a:latin typeface="Arial" charset="0"/>
          <a:ea typeface="돋움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itchFamily="50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pitchFamily="50" charset="-127"/>
          <a:ea typeface="굴림" pitchFamily="50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781" y="6024392"/>
            <a:ext cx="1261406" cy="425725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88380" y="2132820"/>
            <a:ext cx="6292107" cy="486287"/>
          </a:xfrm>
          <a:prstGeom prst="rect">
            <a:avLst/>
          </a:prstGeom>
          <a:noFill/>
          <a:effectLst>
            <a:outerShdw dist="12700" dir="5400000" algn="t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L="87313" indent="-87313">
              <a:lnSpc>
                <a:spcPct val="80000"/>
              </a:lnSpc>
              <a:spcBef>
                <a:spcPct val="30000"/>
              </a:spcBef>
              <a:buClr>
                <a:srgbClr val="969696"/>
              </a:buClr>
              <a:buSzPct val="80000"/>
              <a:defRPr/>
            </a:pPr>
            <a:r>
              <a:rPr lang="ko-KR" altLang="en-US" sz="3200" b="1" spc="-300" dirty="0">
                <a:solidFill>
                  <a:srgbClr val="2D72AC"/>
                </a:solidFill>
                <a:latin typeface="맑은 고딕" pitchFamily="50" charset="-127"/>
                <a:ea typeface="맑은 고딕" pitchFamily="50" charset="-127"/>
              </a:rPr>
              <a:t>데이터 시대의 데이터 품질 확보 방안</a:t>
            </a:r>
            <a:endParaRPr lang="ko-KR" altLang="en-US" sz="3200" b="1" spc="-3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183220" y="3513477"/>
            <a:ext cx="1370888" cy="3711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313" indent="-87313">
              <a:lnSpc>
                <a:spcPct val="110000"/>
              </a:lnSpc>
              <a:spcBef>
                <a:spcPct val="30000"/>
              </a:spcBef>
              <a:buClr>
                <a:srgbClr val="969696"/>
              </a:buClr>
              <a:buSzPct val="80000"/>
              <a:defRPr/>
            </a:pPr>
            <a:r>
              <a:rPr lang="en-US" altLang="ko-KR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2016.03.29</a:t>
            </a:r>
            <a:endParaRPr lang="ko-KR" alt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14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47"/>
    </mc:Choice>
    <mc:Fallback xmlns="">
      <p:transition spd="slow" advTm="392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2.1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표준관리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-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표준화 작업 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2.  </a:t>
            </a:r>
            <a:r>
              <a:rPr lang="ko-KR" altLang="en-US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무엇을 할 것인가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  <a:p>
            <a:pPr marL="285750" indent="-285750" algn="r">
              <a:defRPr/>
            </a:pP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  <p:sp>
        <p:nvSpPr>
          <p:cNvPr id="153" name="텍스트 개체 틀 2"/>
          <p:cNvSpPr txBox="1">
            <a:spLocks/>
          </p:cNvSpPr>
          <p:nvPr/>
        </p:nvSpPr>
        <p:spPr>
          <a:xfrm>
            <a:off x="200025" y="714375"/>
            <a:ext cx="9505950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데이터표준화는 데이터베이스 설계 시 데이터항목의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표현과</a:t>
            </a:r>
            <a:r>
              <a:rPr lang="en-US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형식을 일관되고</a:t>
            </a:r>
            <a:r>
              <a:rPr lang="en-US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명확하게 정의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하여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데이터의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식별성과 이해도를 향상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시킬 수 있는 반복적인 일련의 체계와 활동을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의미합니다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4" name="Rectangle 372"/>
          <p:cNvSpPr>
            <a:spLocks noChangeArrowheads="1"/>
          </p:cNvSpPr>
          <p:nvPr/>
        </p:nvSpPr>
        <p:spPr bwMode="auto">
          <a:xfrm>
            <a:off x="247650" y="1376363"/>
            <a:ext cx="9410700" cy="4910137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bIns="0" anchor="ctr"/>
          <a:lstStyle/>
          <a:p>
            <a:pPr algn="ctr" eaLnBrk="1" latinLnBrk="1" hangingPunct="1">
              <a:defRPr/>
            </a:pPr>
            <a:endParaRPr lang="ko-KR" altLang="en-US" dirty="0">
              <a:latin typeface="+mn-ea"/>
              <a:ea typeface="+mn-ea"/>
            </a:endParaRPr>
          </a:p>
        </p:txBody>
      </p:sp>
      <p:grpSp>
        <p:nvGrpSpPr>
          <p:cNvPr id="155" name="그룹 44"/>
          <p:cNvGrpSpPr>
            <a:grpSpLocks/>
          </p:cNvGrpSpPr>
          <p:nvPr/>
        </p:nvGrpSpPr>
        <p:grpSpPr bwMode="auto">
          <a:xfrm>
            <a:off x="523875" y="1643064"/>
            <a:ext cx="8816975" cy="4492624"/>
            <a:chOff x="599594" y="1716422"/>
            <a:chExt cx="8816344" cy="4491872"/>
          </a:xfrm>
        </p:grpSpPr>
        <p:grpSp>
          <p:nvGrpSpPr>
            <p:cNvPr id="156" name="그룹 13"/>
            <p:cNvGrpSpPr>
              <a:grpSpLocks/>
            </p:cNvGrpSpPr>
            <p:nvPr/>
          </p:nvGrpSpPr>
          <p:grpSpPr bwMode="auto">
            <a:xfrm>
              <a:off x="704410" y="1716422"/>
              <a:ext cx="8707382" cy="2816418"/>
              <a:chOff x="320296" y="1628750"/>
              <a:chExt cx="9241344" cy="2940378"/>
            </a:xfrm>
          </p:grpSpPr>
          <p:sp>
            <p:nvSpPr>
              <p:cNvPr id="244" name="모서리가 둥근 직사각형 243"/>
              <p:cNvSpPr/>
              <p:nvPr/>
            </p:nvSpPr>
            <p:spPr>
              <a:xfrm>
                <a:off x="7005251" y="1628749"/>
                <a:ext cx="2555735" cy="369531"/>
              </a:xfrm>
              <a:prstGeom prst="roundRect">
                <a:avLst>
                  <a:gd name="adj" fmla="val 0"/>
                </a:avLst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8629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b="1" kern="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TO-BE </a:t>
                </a:r>
                <a:r>
                  <a:rPr kumimoji="0" lang="ko-KR" altLang="en-US" b="1" kern="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데이터 표준</a:t>
                </a:r>
              </a:p>
            </p:txBody>
          </p:sp>
          <p:sp>
            <p:nvSpPr>
              <p:cNvPr id="245" name="AutoShape 4"/>
              <p:cNvSpPr>
                <a:spLocks noChangeArrowheads="1"/>
              </p:cNvSpPr>
              <p:nvPr/>
            </p:nvSpPr>
            <p:spPr bwMode="auto">
              <a:xfrm>
                <a:off x="7017672" y="1993240"/>
                <a:ext cx="2530287" cy="257588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8575">
                <a:solidFill>
                  <a:srgbClr val="7FA3C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algn="ctr" latinLnBrk="1"/>
                <a:endParaRPr lang="ko-KR" altLang="ko-KR" sz="1000">
                  <a:solidFill>
                    <a:schemeClr val="accent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46" name="AutoShape 4"/>
              <p:cNvSpPr>
                <a:spLocks noChangeArrowheads="1"/>
              </p:cNvSpPr>
              <p:nvPr/>
            </p:nvSpPr>
            <p:spPr bwMode="auto">
              <a:xfrm>
                <a:off x="343830" y="1993310"/>
                <a:ext cx="2530464" cy="2575123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857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ko-KR" altLang="ko-KR" sz="1000">
                  <a:solidFill>
                    <a:schemeClr val="accent2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47" name="AutoShape 4"/>
              <p:cNvSpPr>
                <a:spLocks noChangeArrowheads="1"/>
              </p:cNvSpPr>
              <p:nvPr/>
            </p:nvSpPr>
            <p:spPr bwMode="auto">
              <a:xfrm>
                <a:off x="3351178" y="1993240"/>
                <a:ext cx="3209924" cy="2575888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8575">
                <a:solidFill>
                  <a:srgbClr val="B9D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algn="ctr" latinLnBrk="1"/>
                <a:endParaRPr lang="ko-KR" altLang="ko-KR" sz="1000">
                  <a:solidFill>
                    <a:schemeClr val="accent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0" name="Text Box 8"/>
              <p:cNvSpPr txBox="1">
                <a:spLocks noChangeArrowheads="1"/>
              </p:cNvSpPr>
              <p:nvPr/>
            </p:nvSpPr>
            <p:spPr bwMode="auto">
              <a:xfrm>
                <a:off x="1314234" y="2177246"/>
                <a:ext cx="1142247" cy="60981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marL="84138" indent="-84138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ko-KR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주민등록번호</a:t>
                </a:r>
                <a:r>
                  <a:rPr lang="en-US" altLang="ko-KR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주민번호</a:t>
                </a:r>
                <a:endPara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84138" indent="-84138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ko-KR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고</a:t>
                </a:r>
                <a:r>
                  <a:rPr lang="ko-KR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객</a:t>
                </a:r>
                <a:r>
                  <a:rPr lang="ko-KR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번호</a:t>
                </a:r>
                <a:r>
                  <a:rPr lang="en-US" altLang="ko-KR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고</a:t>
                </a:r>
                <a:r>
                  <a:rPr lang="ko-KR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객</a:t>
                </a:r>
                <a:r>
                  <a:rPr lang="en-US" altLang="ko-KR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ID</a:t>
                </a:r>
              </a:p>
              <a:p>
                <a:pPr marL="84138" indent="-84138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ko-KR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고</a:t>
                </a:r>
                <a:r>
                  <a:rPr lang="ko-KR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객</a:t>
                </a:r>
                <a:r>
                  <a:rPr lang="ko-KR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이름</a:t>
                </a:r>
                <a:r>
                  <a:rPr lang="en-US" altLang="ko-KR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고객명</a:t>
                </a:r>
                <a:endParaRPr lang="en-US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84138" indent="-84138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ko-KR" altLang="en-US" sz="9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수정일시</a:t>
                </a:r>
                <a:r>
                  <a:rPr lang="en-US" altLang="ko-KR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, </a:t>
                </a:r>
                <a:r>
                  <a:rPr lang="ko-KR" altLang="en-US" sz="9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변경일시</a:t>
                </a:r>
                <a:endPara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2" name="Text Box 9"/>
              <p:cNvSpPr txBox="1">
                <a:spLocks noChangeArrowheads="1"/>
              </p:cNvSpPr>
              <p:nvPr/>
            </p:nvSpPr>
            <p:spPr bwMode="auto">
              <a:xfrm>
                <a:off x="1314234" y="2929567"/>
                <a:ext cx="1142247" cy="77717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HY헤드라인M" panose="02030600000101010101" pitchFamily="18" charset="-127"/>
                    <a:ea typeface="굴림" panose="020B0600000101010101" pitchFamily="50" charset="-127"/>
                    <a:cs typeface="+mn-cs"/>
                  </a:defRPr>
                </a:lvl9pPr>
              </a:lstStyle>
              <a:p>
                <a:pPr marL="84138" indent="-84138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ko-KR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주민등록번호 </a:t>
                </a:r>
                <a:r>
                  <a:rPr lang="en-US" altLang="ko-KR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Char(13)</a:t>
                </a:r>
                <a:endPara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84138" indent="-84138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ko-KR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주민번호 </a:t>
                </a:r>
                <a:r>
                  <a:rPr lang="en-US" altLang="ko-KR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Number(13)</a:t>
                </a:r>
                <a:endPara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84138" indent="-84138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ko-KR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고</a:t>
                </a:r>
                <a:r>
                  <a:rPr lang="ko-KR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객</a:t>
                </a:r>
                <a:r>
                  <a:rPr lang="ko-KR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번호 </a:t>
                </a:r>
                <a:r>
                  <a:rPr lang="en-US" altLang="ko-KR" sz="9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Varchar</a:t>
                </a:r>
                <a:r>
                  <a:rPr lang="en-US" altLang="ko-KR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(100)</a:t>
                </a:r>
                <a:endPara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marL="84138" indent="-84138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ko-KR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고</a:t>
                </a:r>
                <a:r>
                  <a:rPr lang="ko-KR" altLang="en-US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객</a:t>
                </a:r>
                <a:r>
                  <a:rPr lang="ko-KR" altLang="en-US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번호</a:t>
                </a:r>
                <a:r>
                  <a:rPr lang="en-US" altLang="ko-KR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 Varchar(17)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4" name="Text Box 10"/>
              <p:cNvSpPr txBox="1">
                <a:spLocks noChangeArrowheads="1"/>
              </p:cNvSpPr>
              <p:nvPr/>
            </p:nvSpPr>
            <p:spPr bwMode="auto">
              <a:xfrm>
                <a:off x="1314234" y="3791255"/>
                <a:ext cx="1142247" cy="77717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/>
              <a:lstStyle>
                <a:defPPr>
                  <a:defRPr lang="ko-KR"/>
                </a:defPPr>
                <a:lvl1pPr marL="84138" indent="-84138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000" b="1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>
                  <a:defRPr>
                    <a:latin typeface="HY헤드라인M" panose="02030600000101010101" pitchFamily="18" charset="-127"/>
                  </a:defRPr>
                </a:lvl2pPr>
                <a:lvl3pPr>
                  <a:defRPr>
                    <a:latin typeface="HY헤드라인M" panose="02030600000101010101" pitchFamily="18" charset="-127"/>
                  </a:defRPr>
                </a:lvl3pPr>
                <a:lvl4pPr>
                  <a:defRPr>
                    <a:latin typeface="HY헤드라인M" panose="02030600000101010101" pitchFamily="18" charset="-127"/>
                  </a:defRPr>
                </a:lvl4pPr>
                <a:lvl5pPr>
                  <a:defRPr>
                    <a:latin typeface="HY헤드라인M" panose="02030600000101010101" pitchFamily="18" charset="-127"/>
                  </a:defRPr>
                </a:lvl5pPr>
                <a:lvl6pPr>
                  <a:defRPr>
                    <a:latin typeface="HY헤드라인M" panose="02030600000101010101" pitchFamily="18" charset="-127"/>
                  </a:defRPr>
                </a:lvl6pPr>
                <a:lvl7pPr>
                  <a:defRPr>
                    <a:latin typeface="HY헤드라인M" panose="02030600000101010101" pitchFamily="18" charset="-127"/>
                  </a:defRPr>
                </a:lvl7pPr>
                <a:lvl8pPr>
                  <a:defRPr>
                    <a:latin typeface="HY헤드라인M" panose="02030600000101010101" pitchFamily="18" charset="-127"/>
                  </a:defRPr>
                </a:lvl8pPr>
                <a:lvl9pPr>
                  <a:defRPr>
                    <a:latin typeface="HY헤드라인M" panose="02030600000101010101" pitchFamily="18" charset="-127"/>
                  </a:defRPr>
                </a:lvl9pPr>
              </a:lstStyle>
              <a:p>
                <a:pPr>
                  <a:defRPr/>
                </a:pPr>
                <a:r>
                  <a:rPr lang="ko-KR" altLang="en-US" sz="9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상태</a:t>
                </a:r>
              </a:p>
              <a:p>
                <a:pPr>
                  <a:defRPr/>
                </a:pP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금액</a:t>
                </a:r>
                <a:endPara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고객</a:t>
                </a:r>
                <a:endPara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ko-KR" altLang="en-US" sz="9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주소</a:t>
                </a:r>
              </a:p>
            </p:txBody>
          </p:sp>
          <p:sp>
            <p:nvSpPr>
              <p:cNvPr id="256" name="Text Box 11"/>
              <p:cNvSpPr txBox="1">
                <a:spLocks noChangeArrowheads="1"/>
              </p:cNvSpPr>
              <p:nvPr/>
            </p:nvSpPr>
            <p:spPr bwMode="auto">
              <a:xfrm>
                <a:off x="7129921" y="2142448"/>
                <a:ext cx="1221429" cy="60981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/>
              <a:lstStyle>
                <a:defPPr>
                  <a:defRPr lang="ko-KR"/>
                </a:defPPr>
                <a:lvl1pPr marL="84138" indent="-84138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000" b="1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>
                  <a:defRPr>
                    <a:latin typeface="HY헤드라인M" panose="02030600000101010101" pitchFamily="18" charset="-127"/>
                  </a:defRPr>
                </a:lvl2pPr>
                <a:lvl3pPr>
                  <a:defRPr>
                    <a:latin typeface="HY헤드라인M" panose="02030600000101010101" pitchFamily="18" charset="-127"/>
                  </a:defRPr>
                </a:lvl3pPr>
                <a:lvl4pPr>
                  <a:defRPr>
                    <a:latin typeface="HY헤드라인M" panose="02030600000101010101" pitchFamily="18" charset="-127"/>
                  </a:defRPr>
                </a:lvl4pPr>
                <a:lvl5pPr>
                  <a:defRPr>
                    <a:latin typeface="HY헤드라인M" panose="02030600000101010101" pitchFamily="18" charset="-127"/>
                  </a:defRPr>
                </a:lvl5pPr>
                <a:lvl6pPr>
                  <a:defRPr>
                    <a:latin typeface="HY헤드라인M" panose="02030600000101010101" pitchFamily="18" charset="-127"/>
                  </a:defRPr>
                </a:lvl6pPr>
                <a:lvl7pPr>
                  <a:defRPr>
                    <a:latin typeface="HY헤드라인M" panose="02030600000101010101" pitchFamily="18" charset="-127"/>
                  </a:defRPr>
                </a:lvl7pPr>
                <a:lvl8pPr>
                  <a:defRPr>
                    <a:latin typeface="HY헤드라인M" panose="02030600000101010101" pitchFamily="18" charset="-127"/>
                  </a:defRPr>
                </a:lvl8pPr>
                <a:lvl9pPr>
                  <a:defRPr>
                    <a:latin typeface="HY헤드라인M" panose="02030600000101010101" pitchFamily="18" charset="-127"/>
                  </a:defRPr>
                </a:lvl9pPr>
              </a:lstStyle>
              <a:p>
                <a:pPr>
                  <a:defRPr/>
                </a:pPr>
                <a:r>
                  <a:rPr lang="ko-KR" altLang="en-US" sz="9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주민등록번호</a:t>
                </a:r>
                <a:endParaRPr lang="en-US" altLang="ko-KR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고</a:t>
                </a:r>
                <a:r>
                  <a:rPr lang="ko-KR" altLang="en-US" sz="9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객</a:t>
                </a: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번호</a:t>
                </a:r>
                <a:endPara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고</a:t>
                </a:r>
                <a:r>
                  <a:rPr lang="ko-KR" altLang="en-US" sz="9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객</a:t>
                </a: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명</a:t>
                </a:r>
                <a:endParaRPr lang="en-US" altLang="ko-KR" sz="900" b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ko-KR" altLang="en-US" sz="900" b="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수정일시</a:t>
                </a:r>
                <a:endPara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2" name="Text Box 12"/>
              <p:cNvSpPr txBox="1">
                <a:spLocks noChangeArrowheads="1"/>
              </p:cNvSpPr>
              <p:nvPr/>
            </p:nvSpPr>
            <p:spPr bwMode="auto">
              <a:xfrm>
                <a:off x="7129921" y="2863283"/>
                <a:ext cx="1221429" cy="77883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/>
              <a:lstStyle>
                <a:defPPr>
                  <a:defRPr lang="ko-KR"/>
                </a:defPPr>
                <a:lvl1pPr marL="84138" indent="-84138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000" b="1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>
                  <a:defRPr>
                    <a:latin typeface="HY헤드라인M" panose="02030600000101010101" pitchFamily="18" charset="-127"/>
                  </a:defRPr>
                </a:lvl2pPr>
                <a:lvl3pPr>
                  <a:defRPr>
                    <a:latin typeface="HY헤드라인M" panose="02030600000101010101" pitchFamily="18" charset="-127"/>
                  </a:defRPr>
                </a:lvl3pPr>
                <a:lvl4pPr>
                  <a:defRPr>
                    <a:latin typeface="HY헤드라인M" panose="02030600000101010101" pitchFamily="18" charset="-127"/>
                  </a:defRPr>
                </a:lvl4pPr>
                <a:lvl5pPr>
                  <a:defRPr>
                    <a:latin typeface="HY헤드라인M" panose="02030600000101010101" pitchFamily="18" charset="-127"/>
                  </a:defRPr>
                </a:lvl5pPr>
                <a:lvl6pPr>
                  <a:defRPr>
                    <a:latin typeface="HY헤드라인M" panose="02030600000101010101" pitchFamily="18" charset="-127"/>
                  </a:defRPr>
                </a:lvl6pPr>
                <a:lvl7pPr>
                  <a:defRPr>
                    <a:latin typeface="HY헤드라인M" panose="02030600000101010101" pitchFamily="18" charset="-127"/>
                  </a:defRPr>
                </a:lvl7pPr>
                <a:lvl8pPr>
                  <a:defRPr>
                    <a:latin typeface="HY헤드라인M" panose="02030600000101010101" pitchFamily="18" charset="-127"/>
                  </a:defRPr>
                </a:lvl8pPr>
                <a:lvl9pPr>
                  <a:defRPr>
                    <a:latin typeface="HY헤드라인M" panose="02030600000101010101" pitchFamily="18" charset="-127"/>
                  </a:defRPr>
                </a:lvl9pPr>
              </a:lstStyle>
              <a:p>
                <a:pPr>
                  <a:defRPr/>
                </a:pP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주민등록번호 </a:t>
                </a:r>
                <a:r>
                  <a:rPr lang="en-US" altLang="ko-KR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char(13)</a:t>
                </a:r>
                <a:endParaRPr lang="en-US" altLang="ko-KR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고</a:t>
                </a:r>
                <a:r>
                  <a:rPr lang="ko-KR" altLang="en-US" sz="9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객</a:t>
                </a: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번호 </a:t>
                </a:r>
                <a:r>
                  <a:rPr lang="en-US" altLang="ko-KR" sz="900" b="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Varchar</a:t>
                </a:r>
                <a:r>
                  <a:rPr lang="en-US" altLang="ko-KR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(17)</a:t>
                </a:r>
                <a:endParaRPr lang="en-US" altLang="ko-KR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전화번호 </a:t>
                </a:r>
                <a:r>
                  <a:rPr lang="en-US" altLang="ko-KR" sz="900" b="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Varchar</a:t>
                </a:r>
                <a:r>
                  <a:rPr lang="en-US" altLang="ko-KR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(10)</a:t>
                </a:r>
                <a:endParaRPr lang="en-US" altLang="ko-KR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3" name="Text Box 13"/>
              <p:cNvSpPr txBox="1">
                <a:spLocks noChangeArrowheads="1"/>
              </p:cNvSpPr>
              <p:nvPr/>
            </p:nvSpPr>
            <p:spPr bwMode="auto">
              <a:xfrm>
                <a:off x="7129921" y="3738228"/>
                <a:ext cx="1221429" cy="77717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 lIns="0" tIns="0" rIns="0" bIns="0" anchor="ctr"/>
              <a:lstStyle>
                <a:defPPr>
                  <a:defRPr lang="ko-KR"/>
                </a:defPPr>
                <a:lvl1pPr marL="84138" indent="-84138" eaLnBrk="1" hangingPunct="1">
                  <a:spcBef>
                    <a:spcPts val="300"/>
                  </a:spcBef>
                  <a:buFont typeface="Arial" panose="020B0604020202020204" pitchFamily="34" charset="0"/>
                  <a:buChar char="•"/>
                  <a:defRPr sz="1000" b="1">
                    <a:latin typeface="맑은 고딕" panose="020B0503020000020004" pitchFamily="50" charset="-127"/>
                    <a:ea typeface="맑은 고딕" panose="020B0503020000020004" pitchFamily="50" charset="-127"/>
                  </a:defRPr>
                </a:lvl1pPr>
                <a:lvl2pPr>
                  <a:defRPr>
                    <a:latin typeface="HY헤드라인M" panose="02030600000101010101" pitchFamily="18" charset="-127"/>
                  </a:defRPr>
                </a:lvl2pPr>
                <a:lvl3pPr>
                  <a:defRPr>
                    <a:latin typeface="HY헤드라인M" panose="02030600000101010101" pitchFamily="18" charset="-127"/>
                  </a:defRPr>
                </a:lvl3pPr>
                <a:lvl4pPr>
                  <a:defRPr>
                    <a:latin typeface="HY헤드라인M" panose="02030600000101010101" pitchFamily="18" charset="-127"/>
                  </a:defRPr>
                </a:lvl4pPr>
                <a:lvl5pPr>
                  <a:defRPr>
                    <a:latin typeface="HY헤드라인M" panose="02030600000101010101" pitchFamily="18" charset="-127"/>
                  </a:defRPr>
                </a:lvl5pPr>
                <a:lvl6pPr>
                  <a:defRPr>
                    <a:latin typeface="HY헤드라인M" panose="02030600000101010101" pitchFamily="18" charset="-127"/>
                  </a:defRPr>
                </a:lvl6pPr>
                <a:lvl7pPr>
                  <a:defRPr>
                    <a:latin typeface="HY헤드라인M" panose="02030600000101010101" pitchFamily="18" charset="-127"/>
                  </a:defRPr>
                </a:lvl7pPr>
                <a:lvl8pPr>
                  <a:defRPr>
                    <a:latin typeface="HY헤드라인M" panose="02030600000101010101" pitchFamily="18" charset="-127"/>
                  </a:defRPr>
                </a:lvl8pPr>
                <a:lvl9pPr>
                  <a:defRPr>
                    <a:latin typeface="HY헤드라인M" panose="02030600000101010101" pitchFamily="18" charset="-127"/>
                  </a:defRPr>
                </a:lvl9pPr>
              </a:lstStyle>
              <a:p>
                <a:pPr>
                  <a:defRPr/>
                </a:pP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고객거</a:t>
                </a:r>
                <a:r>
                  <a:rPr lang="ko-KR" altLang="en-US" sz="9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래</a:t>
                </a: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상태코드</a:t>
                </a:r>
                <a:endPara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최종거</a:t>
                </a:r>
                <a:r>
                  <a:rPr lang="ko-KR" altLang="en-US" sz="9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래</a:t>
                </a: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금액</a:t>
                </a:r>
                <a:endPara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고</a:t>
                </a:r>
                <a:r>
                  <a:rPr lang="ko-KR" altLang="en-US" sz="9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객</a:t>
                </a: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명</a:t>
                </a:r>
                <a:endPara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고</a:t>
                </a:r>
                <a:r>
                  <a:rPr lang="ko-KR" altLang="en-US" sz="9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객</a:t>
                </a:r>
                <a:r>
                  <a:rPr lang="ko-KR" altLang="en-US" sz="900" b="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주소</a:t>
                </a:r>
                <a:endParaRPr lang="ko-KR" altLang="en-US" sz="9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5" name="Text Box 276"/>
              <p:cNvSpPr txBox="1">
                <a:spLocks noChangeArrowheads="1"/>
              </p:cNvSpPr>
              <p:nvPr/>
            </p:nvSpPr>
            <p:spPr bwMode="auto">
              <a:xfrm>
                <a:off x="8720182" y="2053463"/>
                <a:ext cx="769447" cy="734130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862013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 defTabSz="862013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 defTabSz="862013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 defTabSz="862013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 defTabSz="862013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algn="ctr"/>
                <a:r>
                  <a:rPr kumimoji="0" lang="ko-KR" altLang="en-US" b="1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용어</a:t>
                </a:r>
                <a:r>
                  <a:rPr kumimoji="0" lang="en-US" altLang="ko-KR" b="1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kumimoji="0" lang="en-US" altLang="ko-KR" b="1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kumimoji="0" lang="ko-KR" altLang="en-US" b="1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통일</a:t>
                </a:r>
              </a:p>
            </p:txBody>
          </p:sp>
          <p:sp>
            <p:nvSpPr>
              <p:cNvPr id="270" name="Text Box 277"/>
              <p:cNvSpPr txBox="1">
                <a:spLocks noChangeArrowheads="1"/>
              </p:cNvSpPr>
              <p:nvPr/>
            </p:nvSpPr>
            <p:spPr bwMode="auto">
              <a:xfrm>
                <a:off x="8720182" y="2863911"/>
                <a:ext cx="769447" cy="808910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862013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 defTabSz="862013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 defTabSz="862013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 defTabSz="862013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 defTabSz="862013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algn="ctr"/>
                <a:r>
                  <a:rPr kumimoji="0" lang="ko-KR" altLang="en-US" b="1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데이터</a:t>
                </a:r>
                <a:r>
                  <a:rPr kumimoji="0" lang="en-US" altLang="ko-KR" b="1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kumimoji="0" lang="en-US" altLang="ko-KR" b="1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kumimoji="0" lang="ko-KR" altLang="en-US" b="1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형식</a:t>
                </a:r>
                <a:br>
                  <a:rPr kumimoji="0" lang="ko-KR" altLang="en-US" b="1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kumimoji="0" lang="ko-KR" altLang="en-US" b="1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일치</a:t>
                </a:r>
              </a:p>
            </p:txBody>
          </p:sp>
          <p:sp>
            <p:nvSpPr>
              <p:cNvPr id="271" name="Text Box 278"/>
              <p:cNvSpPr txBox="1">
                <a:spLocks noChangeArrowheads="1"/>
              </p:cNvSpPr>
              <p:nvPr/>
            </p:nvSpPr>
            <p:spPr bwMode="auto">
              <a:xfrm>
                <a:off x="8720182" y="3738477"/>
                <a:ext cx="769447" cy="775994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defTabSz="862013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 defTabSz="862013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 defTabSz="862013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 defTabSz="862013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 defTabSz="862013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defTabSz="862013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algn="ctr"/>
                <a:r>
                  <a:rPr kumimoji="0" lang="ko-KR" altLang="en-US" b="1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의미</a:t>
                </a:r>
                <a:br>
                  <a:rPr kumimoji="0" lang="ko-KR" altLang="en-US" b="1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kumimoji="0" lang="ko-KR" altLang="en-US" b="1">
                    <a:solidFill>
                      <a:srgbClr val="FFFFFF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명확화</a:t>
                </a:r>
              </a:p>
            </p:txBody>
          </p:sp>
          <p:sp>
            <p:nvSpPr>
              <p:cNvPr id="273" name="모서리가 둥근 직사각형 272"/>
              <p:cNvSpPr/>
              <p:nvPr/>
            </p:nvSpPr>
            <p:spPr>
              <a:xfrm>
                <a:off x="3346018" y="1628749"/>
                <a:ext cx="3211095" cy="369531"/>
              </a:xfrm>
              <a:prstGeom prst="roundRect">
                <a:avLst>
                  <a:gd name="adj" fmla="val 0"/>
                </a:avLst>
              </a:prstGeom>
              <a:solidFill>
                <a:srgbClr val="C9E4FF"/>
              </a:solidFill>
              <a:ln>
                <a:noFill/>
              </a:ln>
              <a:effectLst>
                <a:prstShdw prst="shdw17" dist="17961" dir="2700000">
                  <a:srgbClr val="74ADD8"/>
                </a:prstShdw>
              </a:effectLst>
              <a:extLst/>
            </p:spPr>
            <p:txBody>
              <a:bodyPr wrap="none" lIns="108000" tIns="36000" rIns="108000" bIns="36000" anchor="ctr"/>
              <a:lstStyle/>
              <a:p>
                <a:pPr algn="ctr">
                  <a:defRPr/>
                </a:pPr>
                <a:r>
                  <a:rPr lang="ko-KR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데이터 표준화</a:t>
                </a:r>
              </a:p>
            </p:txBody>
          </p:sp>
          <p:sp>
            <p:nvSpPr>
              <p:cNvPr id="283" name="폭발 2 282"/>
              <p:cNvSpPr/>
              <p:nvPr/>
            </p:nvSpPr>
            <p:spPr bwMode="auto">
              <a:xfrm>
                <a:off x="365732" y="2054621"/>
                <a:ext cx="938394" cy="798719"/>
              </a:xfrm>
              <a:prstGeom prst="irregularSeal2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latinLnBrk="1" hangingPunct="1">
                  <a:defRPr/>
                </a:pPr>
                <a:endParaRPr lang="ko-KR" alt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폭발 2 283"/>
              <p:cNvSpPr/>
              <p:nvPr/>
            </p:nvSpPr>
            <p:spPr bwMode="auto">
              <a:xfrm>
                <a:off x="365732" y="2874883"/>
                <a:ext cx="938394" cy="797061"/>
              </a:xfrm>
              <a:prstGeom prst="irregularSeal2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latinLnBrk="1" hangingPunct="1">
                  <a:defRPr/>
                </a:pPr>
                <a:endParaRPr lang="ko-KR" alt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85" name="폭발 2 284"/>
              <p:cNvSpPr/>
              <p:nvPr/>
            </p:nvSpPr>
            <p:spPr bwMode="auto">
              <a:xfrm>
                <a:off x="365732" y="3716687"/>
                <a:ext cx="938394" cy="797061"/>
              </a:xfrm>
              <a:prstGeom prst="irregularSeal2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eaLnBrk="1" latinLnBrk="1" hangingPunct="1">
                  <a:defRPr/>
                </a:pPr>
                <a:endParaRPr lang="ko-KR" alt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86" name="직사각형 2"/>
              <p:cNvSpPr/>
              <p:nvPr/>
            </p:nvSpPr>
            <p:spPr>
              <a:xfrm>
                <a:off x="485347" y="2250158"/>
                <a:ext cx="677261" cy="3629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762000">
                  <a:defRPr/>
                </a:pPr>
                <a:r>
                  <a:rPr lang="ko-KR" alt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용어</a:t>
                </a:r>
                <a:br>
                  <a:rPr lang="ko-KR" alt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</a:br>
                <a:r>
                  <a:rPr lang="ko-KR" alt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불일치</a:t>
                </a:r>
              </a:p>
            </p:txBody>
          </p:sp>
          <p:sp>
            <p:nvSpPr>
              <p:cNvPr id="287" name="직사각형 286"/>
              <p:cNvSpPr/>
              <p:nvPr/>
            </p:nvSpPr>
            <p:spPr>
              <a:xfrm>
                <a:off x="320244" y="3100248"/>
                <a:ext cx="1007468" cy="4175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defTabSz="762000">
                  <a:defRPr/>
                </a:pPr>
                <a:r>
                  <a:rPr lang="ko-KR" alt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형식</a:t>
                </a:r>
                <a:br>
                  <a:rPr lang="ko-KR" alt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</a:br>
                <a:r>
                  <a:rPr lang="ko-KR" alt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불일치</a:t>
                </a:r>
              </a:p>
            </p:txBody>
          </p:sp>
          <p:sp>
            <p:nvSpPr>
              <p:cNvPr id="288" name="직사각형 287"/>
              <p:cNvSpPr/>
              <p:nvPr/>
            </p:nvSpPr>
            <p:spPr>
              <a:xfrm>
                <a:off x="473555" y="3930451"/>
                <a:ext cx="675576" cy="3645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762000">
                  <a:defRPr/>
                </a:pPr>
                <a:r>
                  <a:rPr lang="ko-KR" alt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모호한</a:t>
                </a:r>
                <a:r>
                  <a:rPr lang="en-US" altLang="ko-KR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lang="en-US" altLang="ko-KR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</a:br>
                <a:r>
                  <a:rPr lang="ko-KR" alt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의미</a:t>
                </a:r>
              </a:p>
            </p:txBody>
          </p:sp>
          <p:grpSp>
            <p:nvGrpSpPr>
              <p:cNvPr id="289" name="그룹 681"/>
              <p:cNvGrpSpPr>
                <a:grpSpLocks/>
              </p:cNvGrpSpPr>
              <p:nvPr/>
            </p:nvGrpSpPr>
            <p:grpSpPr bwMode="auto">
              <a:xfrm>
                <a:off x="3713024" y="2142473"/>
                <a:ext cx="2572199" cy="1574565"/>
                <a:chOff x="3638431" y="1747396"/>
                <a:chExt cx="2647852" cy="1857961"/>
              </a:xfrm>
            </p:grpSpPr>
            <p:sp>
              <p:nvSpPr>
                <p:cNvPr id="299" name="타원 86"/>
                <p:cNvSpPr>
                  <a:spLocks noChangeArrowheads="1"/>
                </p:cNvSpPr>
                <p:nvPr/>
              </p:nvSpPr>
              <p:spPr bwMode="auto">
                <a:xfrm>
                  <a:off x="3638704" y="1747366"/>
                  <a:ext cx="809909" cy="838842"/>
                </a:xfrm>
                <a:prstGeom prst="ellipse">
                  <a:avLst/>
                </a:prstGeom>
                <a:solidFill>
                  <a:schemeClr val="bg1"/>
                </a:solidFill>
                <a:ln w="57150" cmpd="thickThin" algn="ctr">
                  <a:solidFill>
                    <a:srgbClr val="453F97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lIns="0" tIns="0" rIns="0" bIns="0" anchor="ctr"/>
                <a:lstStyle>
                  <a:lvl1pPr algn="l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spcAft>
                      <a:spcPct val="15000"/>
                    </a:spcAft>
                    <a:defRPr/>
                  </a:pPr>
                  <a:r>
                    <a:rPr lang="ko-KR" altLang="en-US" sz="1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표준단어</a:t>
                  </a:r>
                  <a:endParaRPr lang="en-US" altLang="ko-K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  <a:p>
                  <a:pPr algn="ctr">
                    <a:spcBef>
                      <a:spcPct val="20000"/>
                    </a:spcBef>
                    <a:spcAft>
                      <a:spcPct val="15000"/>
                    </a:spcAft>
                    <a:defRPr/>
                  </a:pPr>
                  <a:r>
                    <a:rPr lang="ko-KR" altLang="en-US" sz="1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정제</a:t>
                  </a:r>
                  <a:endPara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타원 86"/>
                <p:cNvSpPr>
                  <a:spLocks noChangeArrowheads="1"/>
                </p:cNvSpPr>
                <p:nvPr/>
              </p:nvSpPr>
              <p:spPr bwMode="auto">
                <a:xfrm>
                  <a:off x="5475307" y="1747366"/>
                  <a:ext cx="808175" cy="838842"/>
                </a:xfrm>
                <a:prstGeom prst="ellipse">
                  <a:avLst/>
                </a:prstGeom>
                <a:solidFill>
                  <a:schemeClr val="bg1"/>
                </a:solidFill>
                <a:ln w="57150" cmpd="thickThin" algn="ctr">
                  <a:solidFill>
                    <a:srgbClr val="453F97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lIns="0" tIns="0" rIns="0" bIns="0" anchor="ctr"/>
                <a:lstStyle>
                  <a:lvl1pPr algn="l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spcAft>
                      <a:spcPct val="15000"/>
                    </a:spcAft>
                    <a:defRPr/>
                  </a:pPr>
                  <a:r>
                    <a:rPr lang="ko-KR" altLang="en-US" sz="1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도메인</a:t>
                  </a:r>
                  <a:endParaRPr lang="en-US" altLang="ko-KR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  <a:p>
                  <a:pPr algn="ctr">
                    <a:spcBef>
                      <a:spcPct val="20000"/>
                    </a:spcBef>
                    <a:spcAft>
                      <a:spcPct val="15000"/>
                    </a:spcAft>
                    <a:defRPr/>
                  </a:pPr>
                  <a:r>
                    <a:rPr lang="ko-KR" altLang="en-US" sz="1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정제</a:t>
                  </a:r>
                  <a:endPara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" name="타원 86"/>
                <p:cNvSpPr>
                  <a:spLocks noChangeArrowheads="1"/>
                </p:cNvSpPr>
                <p:nvPr/>
              </p:nvSpPr>
              <p:spPr bwMode="auto">
                <a:xfrm>
                  <a:off x="4550935" y="2814984"/>
                  <a:ext cx="822049" cy="789959"/>
                </a:xfrm>
                <a:prstGeom prst="ellipse">
                  <a:avLst/>
                </a:prstGeom>
                <a:solidFill>
                  <a:schemeClr val="bg1"/>
                </a:solidFill>
                <a:ln w="57150" cmpd="thickThin" algn="ctr">
                  <a:solidFill>
                    <a:srgbClr val="453F97"/>
                  </a:solidFill>
                  <a:round/>
                  <a:headEnd type="oval" w="med" len="med"/>
                  <a:tailEnd type="oval" w="med" len="med"/>
                </a:ln>
              </p:spPr>
              <p:txBody>
                <a:bodyPr lIns="0" tIns="0" rIns="0" bIns="0" anchor="ctr"/>
                <a:lstStyle>
                  <a:lvl1pPr algn="l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algn="l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algn="l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algn="l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algn="l"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20000"/>
                    </a:spcBef>
                    <a:spcAft>
                      <a:spcPct val="15000"/>
                    </a:spcAft>
                    <a:defRPr/>
                  </a:pPr>
                  <a:r>
                    <a:rPr lang="ko-KR" altLang="en-US" sz="1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표준용어</a:t>
                  </a:r>
                  <a:r>
                    <a:rPr lang="en-US" altLang="ko-KR" sz="1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/>
                  </a:r>
                  <a:br>
                    <a:rPr lang="en-US" altLang="ko-KR" sz="1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rPr>
                  </a:br>
                  <a:r>
                    <a:rPr lang="ko-KR" altLang="en-US" sz="10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  <a:cs typeface="Arial" panose="020B0604020202020204" pitchFamily="34" charset="0"/>
                    </a:rPr>
                    <a:t>정제</a:t>
                  </a:r>
                  <a:endPara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" name="AutoShape 498"/>
                <p:cNvSpPr>
                  <a:spLocks noChangeArrowheads="1"/>
                </p:cNvSpPr>
                <p:nvPr/>
              </p:nvSpPr>
              <p:spPr bwMode="auto">
                <a:xfrm>
                  <a:off x="4570013" y="1946812"/>
                  <a:ext cx="794300" cy="809512"/>
                </a:xfrm>
                <a:custGeom>
                  <a:avLst/>
                  <a:gdLst>
                    <a:gd name="G0" fmla="+- 8619124 0 0"/>
                    <a:gd name="G1" fmla="+- 11796480 0 0"/>
                    <a:gd name="G2" fmla="+- 8619124 0 11796480"/>
                    <a:gd name="G3" fmla="+- 10800 0 0"/>
                    <a:gd name="G4" fmla="+- 0 0 8619124"/>
                    <a:gd name="T0" fmla="*/ 360 256 1"/>
                    <a:gd name="T1" fmla="*/ 0 256 1"/>
                    <a:gd name="G5" fmla="+- G2 T0 T1"/>
                    <a:gd name="G6" fmla="?: G2 G2 G5"/>
                    <a:gd name="G7" fmla="+- 0 0 G6"/>
                    <a:gd name="G8" fmla="+- 8276 0 0"/>
                    <a:gd name="G9" fmla="+- 0 0 11796480"/>
                    <a:gd name="G10" fmla="+- 8276 0 2700"/>
                    <a:gd name="G11" fmla="cos G10 8619124"/>
                    <a:gd name="G12" fmla="sin G10 8619124"/>
                    <a:gd name="G13" fmla="cos 13500 8619124"/>
                    <a:gd name="G14" fmla="sin 13500 8619124"/>
                    <a:gd name="G15" fmla="+- G11 10800 0"/>
                    <a:gd name="G16" fmla="+- G12 10800 0"/>
                    <a:gd name="G17" fmla="+- G13 10800 0"/>
                    <a:gd name="G18" fmla="+- G14 10800 0"/>
                    <a:gd name="G19" fmla="*/ 8276 1 2"/>
                    <a:gd name="G20" fmla="+- G19 5400 0"/>
                    <a:gd name="G21" fmla="cos G20 8619124"/>
                    <a:gd name="G22" fmla="sin G20 8619124"/>
                    <a:gd name="G23" fmla="+- G21 10800 0"/>
                    <a:gd name="G24" fmla="+- G12 G23 G22"/>
                    <a:gd name="G25" fmla="+- G22 G23 G11"/>
                    <a:gd name="G26" fmla="cos 10800 8619124"/>
                    <a:gd name="G27" fmla="sin 10800 8619124"/>
                    <a:gd name="G28" fmla="cos 8276 8619124"/>
                    <a:gd name="G29" fmla="sin 8276 8619124"/>
                    <a:gd name="G30" fmla="+- G26 10800 0"/>
                    <a:gd name="G31" fmla="+- G27 10800 0"/>
                    <a:gd name="G32" fmla="+- G28 10800 0"/>
                    <a:gd name="G33" fmla="+- G29 10800 0"/>
                    <a:gd name="G34" fmla="+- G19 5400 0"/>
                    <a:gd name="G35" fmla="cos G34 11796480"/>
                    <a:gd name="G36" fmla="sin G34 11796480"/>
                    <a:gd name="G37" fmla="+/ 11796480 8619124 2"/>
                    <a:gd name="T2" fmla="*/ 180 256 1"/>
                    <a:gd name="T3" fmla="*/ 0 256 1"/>
                    <a:gd name="G38" fmla="+- G37 T2 T3"/>
                    <a:gd name="G39" fmla="?: G2 G37 G38"/>
                    <a:gd name="G40" fmla="cos 10800 G39"/>
                    <a:gd name="G41" fmla="sin 10800 G39"/>
                    <a:gd name="G42" fmla="cos 8276 G39"/>
                    <a:gd name="G43" fmla="sin 8276 G39"/>
                    <a:gd name="G44" fmla="+- G40 10800 0"/>
                    <a:gd name="G45" fmla="+- G41 10800 0"/>
                    <a:gd name="G46" fmla="+- G42 10800 0"/>
                    <a:gd name="G47" fmla="+- G43 10800 0"/>
                    <a:gd name="G48" fmla="+- G35 10800 0"/>
                    <a:gd name="G49" fmla="+- G36 10800 0"/>
                    <a:gd name="T4" fmla="*/ 20647 w 21600"/>
                    <a:gd name="T5" fmla="*/ 6365 h 21600"/>
                    <a:gd name="T6" fmla="*/ 1262 w 21600"/>
                    <a:gd name="T7" fmla="*/ 10800 h 21600"/>
                    <a:gd name="T8" fmla="*/ 18346 w 21600"/>
                    <a:gd name="T9" fmla="*/ 7402 h 21600"/>
                    <a:gd name="T10" fmla="*/ 1851 w 21600"/>
                    <a:gd name="T11" fmla="*/ 20908 h 21600"/>
                    <a:gd name="T12" fmla="*/ 1511 w 21600"/>
                    <a:gd name="T13" fmla="*/ 15315 h 21600"/>
                    <a:gd name="T14" fmla="*/ 7103 w 21600"/>
                    <a:gd name="T15" fmla="*/ 14975 h 21600"/>
                    <a:gd name="T16" fmla="*/ 3163 w 21600"/>
                    <a:gd name="T17" fmla="*/ 3163 h 21600"/>
                    <a:gd name="T18" fmla="*/ 18437 w 21600"/>
                    <a:gd name="T19" fmla="*/ 18437 h 21600"/>
                  </a:gdLst>
                  <a:ahLst/>
                  <a:cxnLst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T16" t="T17" r="T18" b="T19"/>
                  <a:pathLst>
                    <a:path w="21600" h="21600">
                      <a:moveTo>
                        <a:pt x="5314" y="16996"/>
                      </a:moveTo>
                      <a:cubicBezTo>
                        <a:pt x="6827" y="18336"/>
                        <a:pt x="8778" y="19076"/>
                        <a:pt x="10800" y="19076"/>
                      </a:cubicBezTo>
                      <a:cubicBezTo>
                        <a:pt x="15370" y="19076"/>
                        <a:pt x="19076" y="15370"/>
                        <a:pt x="19076" y="10800"/>
                      </a:cubicBezTo>
                      <a:cubicBezTo>
                        <a:pt x="19076" y="6229"/>
                        <a:pt x="15370" y="2524"/>
                        <a:pt x="10800" y="2524"/>
                      </a:cubicBezTo>
                      <a:cubicBezTo>
                        <a:pt x="6229" y="2524"/>
                        <a:pt x="2524" y="6229"/>
                        <a:pt x="2524" y="10800"/>
                      </a:cubicBezTo>
                      <a:lnTo>
                        <a:pt x="0" y="10800"/>
                      </a:ln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4" y="0"/>
                        <a:pt x="21600" y="4835"/>
                        <a:pt x="21600" y="10800"/>
                      </a:cubicBezTo>
                      <a:cubicBezTo>
                        <a:pt x="21600" y="16764"/>
                        <a:pt x="16764" y="21600"/>
                        <a:pt x="10800" y="21600"/>
                      </a:cubicBezTo>
                      <a:cubicBezTo>
                        <a:pt x="8162" y="21600"/>
                        <a:pt x="5616" y="20634"/>
                        <a:pt x="3641" y="18886"/>
                      </a:cubicBezTo>
                      <a:lnTo>
                        <a:pt x="1851" y="20908"/>
                      </a:lnTo>
                      <a:lnTo>
                        <a:pt x="1511" y="15315"/>
                      </a:lnTo>
                      <a:lnTo>
                        <a:pt x="7103" y="14975"/>
                      </a:lnTo>
                      <a:lnTo>
                        <a:pt x="5314" y="16996"/>
                      </a:lnTo>
                      <a:close/>
                    </a:path>
                  </a:pathLst>
                </a:custGeom>
                <a:solidFill>
                  <a:srgbClr val="B4B4B4"/>
                </a:solidFill>
                <a:ln>
                  <a:noFill/>
                </a:ln>
                <a:effectLst>
                  <a:outerShdw dist="28398" dir="3806097" algn="ctr" rotWithShape="0">
                    <a:schemeClr val="bg1"/>
                  </a:outerShdw>
                </a:effectLst>
                <a:extLst/>
              </p:spPr>
              <p:txBody>
                <a:bodyPr wrap="none" lIns="90000" tIns="46800" rIns="90000" bIns="46800" anchor="ctr"/>
                <a:lstStyle/>
                <a:p>
                  <a:pPr>
                    <a:spcBef>
                      <a:spcPct val="20000"/>
                    </a:spcBef>
                    <a:defRPr/>
                  </a:pPr>
                  <a:endParaRPr lang="ko-KR" altLang="en-US">
                    <a:solidFill>
                      <a:srgbClr val="F9D7DF"/>
                    </a:solidFill>
                    <a:latin typeface="맑은 고딕" panose="020B0503020000020004" pitchFamily="50" charset="-127"/>
                  </a:endParaRPr>
                </a:p>
              </p:txBody>
            </p:sp>
            <p:sp>
              <p:nvSpPr>
                <p:cNvPr id="303" name="직사각형 302"/>
                <p:cNvSpPr/>
                <p:nvPr/>
              </p:nvSpPr>
              <p:spPr>
                <a:xfrm>
                  <a:off x="4590824" y="2195140"/>
                  <a:ext cx="744006" cy="2913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ko-KR" altLang="en-US" sz="1000" b="1" i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반복수행</a:t>
                  </a:r>
                  <a:endParaRPr lang="ko-KR" altLang="en-US" sz="10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grpSp>
            <p:nvGrpSpPr>
              <p:cNvPr id="290" name="Group 700"/>
              <p:cNvGrpSpPr>
                <a:grpSpLocks/>
              </p:cNvGrpSpPr>
              <p:nvPr/>
            </p:nvGrpSpPr>
            <p:grpSpPr bwMode="auto">
              <a:xfrm rot="-5400000">
                <a:off x="4917881" y="2791582"/>
                <a:ext cx="228258" cy="2146300"/>
                <a:chOff x="1305" y="1358"/>
                <a:chExt cx="380" cy="1352"/>
              </a:xfrm>
            </p:grpSpPr>
            <p:sp>
              <p:nvSpPr>
                <p:cNvPr id="297" name="Freeform 701"/>
                <p:cNvSpPr>
                  <a:spLocks/>
                </p:cNvSpPr>
                <p:nvPr/>
              </p:nvSpPr>
              <p:spPr bwMode="auto">
                <a:xfrm>
                  <a:off x="1314" y="1358"/>
                  <a:ext cx="371" cy="1352"/>
                </a:xfrm>
                <a:custGeom>
                  <a:avLst/>
                  <a:gdLst>
                    <a:gd name="T0" fmla="*/ 0 w 371"/>
                    <a:gd name="T1" fmla="*/ 1352 h 1352"/>
                    <a:gd name="T2" fmla="*/ 107 w 371"/>
                    <a:gd name="T3" fmla="*/ 1054 h 1352"/>
                    <a:gd name="T4" fmla="*/ 228 w 371"/>
                    <a:gd name="T5" fmla="*/ 865 h 1352"/>
                    <a:gd name="T6" fmla="*/ 232 w 371"/>
                    <a:gd name="T7" fmla="*/ 966 h 1352"/>
                    <a:gd name="T8" fmla="*/ 371 w 371"/>
                    <a:gd name="T9" fmla="*/ 693 h 1352"/>
                    <a:gd name="T10" fmla="*/ 237 w 371"/>
                    <a:gd name="T11" fmla="*/ 434 h 1352"/>
                    <a:gd name="T12" fmla="*/ 237 w 371"/>
                    <a:gd name="T13" fmla="*/ 530 h 1352"/>
                    <a:gd name="T14" fmla="*/ 125 w 371"/>
                    <a:gd name="T15" fmla="*/ 353 h 1352"/>
                    <a:gd name="T16" fmla="*/ 4 w 371"/>
                    <a:gd name="T17" fmla="*/ 0 h 13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1"/>
                    <a:gd name="T28" fmla="*/ 0 h 1352"/>
                    <a:gd name="T29" fmla="*/ 371 w 371"/>
                    <a:gd name="T30" fmla="*/ 1352 h 13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1" h="1352">
                      <a:moveTo>
                        <a:pt x="0" y="1352"/>
                      </a:moveTo>
                      <a:cubicBezTo>
                        <a:pt x="18" y="1302"/>
                        <a:pt x="69" y="1135"/>
                        <a:pt x="107" y="1054"/>
                      </a:cubicBezTo>
                      <a:cubicBezTo>
                        <a:pt x="147" y="967"/>
                        <a:pt x="207" y="880"/>
                        <a:pt x="228" y="865"/>
                      </a:cubicBezTo>
                      <a:lnTo>
                        <a:pt x="232" y="966"/>
                      </a:lnTo>
                      <a:lnTo>
                        <a:pt x="371" y="693"/>
                      </a:lnTo>
                      <a:lnTo>
                        <a:pt x="237" y="434"/>
                      </a:lnTo>
                      <a:lnTo>
                        <a:pt x="237" y="530"/>
                      </a:lnTo>
                      <a:cubicBezTo>
                        <a:pt x="219" y="517"/>
                        <a:pt x="164" y="441"/>
                        <a:pt x="125" y="353"/>
                      </a:cubicBezTo>
                      <a:cubicBezTo>
                        <a:pt x="84" y="265"/>
                        <a:pt x="30" y="73"/>
                        <a:pt x="4" y="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DBDBDB"/>
                    </a:gs>
                    <a:gs pos="100000">
                      <a:srgbClr val="5F5F5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9pPr>
                </a:lstStyle>
                <a:p>
                  <a:endParaRPr lang="ko-KR" altLang="en-US"/>
                </a:p>
              </p:txBody>
            </p:sp>
            <p:sp>
              <p:nvSpPr>
                <p:cNvPr id="298" name="Freeform 702"/>
                <p:cNvSpPr>
                  <a:spLocks/>
                </p:cNvSpPr>
                <p:nvPr/>
              </p:nvSpPr>
              <p:spPr bwMode="auto">
                <a:xfrm rot="5400000">
                  <a:off x="842" y="1830"/>
                  <a:ext cx="1280" cy="354"/>
                </a:xfrm>
                <a:custGeom>
                  <a:avLst/>
                  <a:gdLst>
                    <a:gd name="T0" fmla="*/ 751 w 2183"/>
                    <a:gd name="T1" fmla="*/ 294 h 426"/>
                    <a:gd name="T2" fmla="*/ 569 w 2183"/>
                    <a:gd name="T3" fmla="*/ 194 h 426"/>
                    <a:gd name="T4" fmla="*/ 470 w 2183"/>
                    <a:gd name="T5" fmla="*/ 98 h 426"/>
                    <a:gd name="T6" fmla="*/ 525 w 2183"/>
                    <a:gd name="T7" fmla="*/ 98 h 426"/>
                    <a:gd name="T8" fmla="*/ 382 w 2183"/>
                    <a:gd name="T9" fmla="*/ 0 h 426"/>
                    <a:gd name="T10" fmla="*/ 242 w 2183"/>
                    <a:gd name="T11" fmla="*/ 95 h 426"/>
                    <a:gd name="T12" fmla="*/ 292 w 2183"/>
                    <a:gd name="T13" fmla="*/ 95 h 426"/>
                    <a:gd name="T14" fmla="*/ 215 w 2183"/>
                    <a:gd name="T15" fmla="*/ 184 h 426"/>
                    <a:gd name="T16" fmla="*/ 0 w 2183"/>
                    <a:gd name="T17" fmla="*/ 286 h 4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83"/>
                    <a:gd name="T28" fmla="*/ 0 h 426"/>
                    <a:gd name="T29" fmla="*/ 2183 w 2183"/>
                    <a:gd name="T30" fmla="*/ 426 h 4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83" h="426">
                      <a:moveTo>
                        <a:pt x="2183" y="426"/>
                      </a:moveTo>
                      <a:cubicBezTo>
                        <a:pt x="2095" y="402"/>
                        <a:pt x="1790" y="329"/>
                        <a:pt x="1654" y="282"/>
                      </a:cubicBezTo>
                      <a:cubicBezTo>
                        <a:pt x="1516" y="231"/>
                        <a:pt x="1390" y="168"/>
                        <a:pt x="1368" y="142"/>
                      </a:cubicBezTo>
                      <a:lnTo>
                        <a:pt x="1526" y="142"/>
                      </a:lnTo>
                      <a:lnTo>
                        <a:pt x="1111" y="0"/>
                      </a:lnTo>
                      <a:lnTo>
                        <a:pt x="702" y="137"/>
                      </a:lnTo>
                      <a:lnTo>
                        <a:pt x="850" y="137"/>
                      </a:lnTo>
                      <a:cubicBezTo>
                        <a:pt x="838" y="158"/>
                        <a:pt x="768" y="221"/>
                        <a:pt x="626" y="267"/>
                      </a:cubicBezTo>
                      <a:cubicBezTo>
                        <a:pt x="487" y="317"/>
                        <a:pt x="130" y="384"/>
                        <a:pt x="0" y="414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FFFF"/>
                    </a:gs>
                    <a:gs pos="100000">
                      <a:srgbClr val="EAEAEA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9pPr>
                </a:lstStyle>
                <a:p>
                  <a:endParaRPr lang="ko-KR" altLang="en-US"/>
                </a:p>
              </p:txBody>
            </p:sp>
          </p:grpSp>
          <p:sp>
            <p:nvSpPr>
              <p:cNvPr id="291" name="Rectangle 90" descr="서식복사-A_7"/>
              <p:cNvSpPr>
                <a:spLocks noChangeArrowheads="1"/>
              </p:cNvSpPr>
              <p:nvPr/>
            </p:nvSpPr>
            <p:spPr bwMode="gray">
              <a:xfrm>
                <a:off x="3440363" y="4043134"/>
                <a:ext cx="960296" cy="420902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6350" algn="ctr">
                <a:solidFill>
                  <a:srgbClr val="DDDDDD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54000" tIns="25200" rIns="54000" bIns="252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데이터표준</a:t>
                </a: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/>
                </a:r>
                <a:b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</a:br>
                <a:r>
                  <a: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체계</a:t>
                </a:r>
                <a:endPara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92" name="Rectangle 90" descr="서식복사-A_7"/>
              <p:cNvSpPr>
                <a:spLocks noChangeArrowheads="1"/>
              </p:cNvSpPr>
              <p:nvPr/>
            </p:nvSpPr>
            <p:spPr bwMode="gray">
              <a:xfrm>
                <a:off x="4478157" y="4043134"/>
                <a:ext cx="960296" cy="420902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6350" algn="ctr">
                <a:solidFill>
                  <a:srgbClr val="DDDDDD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54000" tIns="25200" rIns="54000" bIns="252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용어 명명</a:t>
                </a: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/>
                </a:r>
                <a:b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</a:br>
                <a:r>
                  <a: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선정 기준</a:t>
                </a:r>
                <a:endPara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93" name="Rectangle 90" descr="서식복사-A_7"/>
              <p:cNvSpPr>
                <a:spLocks noChangeArrowheads="1"/>
              </p:cNvSpPr>
              <p:nvPr/>
            </p:nvSpPr>
            <p:spPr bwMode="gray">
              <a:xfrm>
                <a:off x="5515950" y="4043134"/>
                <a:ext cx="960296" cy="420902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 w="6350" algn="ctr">
                <a:solidFill>
                  <a:srgbClr val="DDDDDD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54000" tIns="25200" rIns="54000" bIns="252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변경관리</a:t>
                </a:r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/>
                </a:r>
                <a:b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</a:br>
                <a:r>
                  <a:rPr lang="ko-KR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절차</a:t>
                </a:r>
                <a:endPara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294" name="이등변 삼각형 293"/>
              <p:cNvSpPr/>
              <p:nvPr/>
            </p:nvSpPr>
            <p:spPr bwMode="auto">
              <a:xfrm rot="5400000">
                <a:off x="6124518" y="2915108"/>
                <a:ext cx="1358817" cy="247655"/>
              </a:xfrm>
              <a:prstGeom prst="triangl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8629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b="1" kern="0" dirty="0" err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95" name="이등변 삼각형 294"/>
              <p:cNvSpPr/>
              <p:nvPr/>
            </p:nvSpPr>
            <p:spPr bwMode="auto">
              <a:xfrm rot="5400000">
                <a:off x="2514143" y="2915107"/>
                <a:ext cx="1358817" cy="247656"/>
              </a:xfrm>
              <a:prstGeom prst="triangle">
                <a:avLst/>
              </a:prstGeom>
              <a:solidFill>
                <a:srgbClr val="92B1D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8629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b="1" kern="0" dirty="0" err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96" name="모서리가 둥근 직사각형 295"/>
              <p:cNvSpPr/>
              <p:nvPr/>
            </p:nvSpPr>
            <p:spPr>
              <a:xfrm>
                <a:off x="332038" y="1628749"/>
                <a:ext cx="2555734" cy="369531"/>
              </a:xfrm>
              <a:prstGeom prst="roundRect">
                <a:avLst>
                  <a:gd name="adj" fmla="val 4034"/>
                </a:avLst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8629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b="1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AS-IS </a:t>
                </a:r>
                <a:r>
                  <a:rPr kumimoji="0" lang="ko-KR" altLang="en-US" b="1" kern="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비표준</a:t>
                </a:r>
                <a:endParaRPr kumimoji="0" lang="ko-KR" altLang="en-US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157" name="그룹 12"/>
            <p:cNvGrpSpPr>
              <a:grpSpLocks/>
            </p:cNvGrpSpPr>
            <p:nvPr/>
          </p:nvGrpSpPr>
          <p:grpSpPr bwMode="auto">
            <a:xfrm>
              <a:off x="2802886" y="4987709"/>
              <a:ext cx="4527226" cy="1188839"/>
              <a:chOff x="2708942" y="4845057"/>
              <a:chExt cx="5185330" cy="1247599"/>
            </a:xfrm>
          </p:grpSpPr>
          <p:sp>
            <p:nvSpPr>
              <p:cNvPr id="172" name="모서리가 둥근 직사각형 171"/>
              <p:cNvSpPr/>
              <p:nvPr/>
            </p:nvSpPr>
            <p:spPr>
              <a:xfrm>
                <a:off x="2708942" y="4845057"/>
                <a:ext cx="5185330" cy="1247599"/>
              </a:xfrm>
              <a:prstGeom prst="roundRect">
                <a:avLst>
                  <a:gd name="adj" fmla="val 11364"/>
                </a:avLst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8629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b="1" ker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3" name="모서리가 둥근 직사각형 172"/>
              <p:cNvSpPr/>
              <p:nvPr/>
            </p:nvSpPr>
            <p:spPr>
              <a:xfrm>
                <a:off x="2808940" y="5248153"/>
                <a:ext cx="5003516" cy="756221"/>
              </a:xfrm>
              <a:prstGeom prst="roundRect">
                <a:avLst>
                  <a:gd name="adj" fmla="val 11398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8629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4" name="모서리가 둥근 직사각형 173"/>
              <p:cNvSpPr/>
              <p:nvPr/>
            </p:nvSpPr>
            <p:spPr>
              <a:xfrm>
                <a:off x="4018002" y="4893362"/>
                <a:ext cx="2932658" cy="268175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8629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100" b="1" kern="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전사 </a:t>
                </a:r>
                <a:r>
                  <a:rPr kumimoji="0" lang="ko-KR" altLang="en-US" sz="1100" b="1" kern="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데이터베이스</a:t>
                </a:r>
              </a:p>
            </p:txBody>
          </p:sp>
          <p:grpSp>
            <p:nvGrpSpPr>
              <p:cNvPr id="175" name="그룹 4"/>
              <p:cNvGrpSpPr>
                <a:grpSpLocks/>
              </p:cNvGrpSpPr>
              <p:nvPr/>
            </p:nvGrpSpPr>
            <p:grpSpPr bwMode="auto">
              <a:xfrm>
                <a:off x="2936720" y="5391523"/>
                <a:ext cx="583292" cy="508985"/>
                <a:chOff x="4751288" y="5259682"/>
                <a:chExt cx="497116" cy="467614"/>
              </a:xfrm>
            </p:grpSpPr>
            <p:sp>
              <p:nvSpPr>
                <p:cNvPr id="239" name="원통 238"/>
                <p:cNvSpPr/>
                <p:nvPr/>
              </p:nvSpPr>
              <p:spPr>
                <a:xfrm>
                  <a:off x="4750854" y="5259570"/>
                  <a:ext cx="497397" cy="454498"/>
                </a:xfrm>
                <a:prstGeom prst="can">
                  <a:avLst>
                    <a:gd name="adj" fmla="val 38409"/>
                  </a:avLst>
                </a:prstGeom>
                <a:gradFill>
                  <a:gsLst>
                    <a:gs pos="0">
                      <a:srgbClr val="4F81BD">
                        <a:lumMod val="40000"/>
                        <a:lumOff val="60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  <a:gs pos="50000">
                      <a:srgbClr val="EEECE1"/>
                    </a:gs>
                  </a:gsLst>
                  <a:lin ang="0" scaled="1"/>
                </a:gra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86291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700" ker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3" name="모서리가 둥근 직사각형 242"/>
                <p:cNvSpPr/>
                <p:nvPr/>
              </p:nvSpPr>
              <p:spPr>
                <a:xfrm>
                  <a:off x="4770997" y="5404949"/>
                  <a:ext cx="458659" cy="319831"/>
                </a:xfrm>
                <a:prstGeom prst="round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86291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sz="900" b="1" kern="0" dirty="0" err="1" smtClean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계정계</a:t>
                  </a:r>
                  <a:r>
                    <a:rPr kumimoji="0" lang="en-US" altLang="ko-KR" sz="900" b="1" kern="0" dirty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/>
                  </a:r>
                  <a:br>
                    <a:rPr kumimoji="0" lang="en-US" altLang="ko-KR" sz="900" b="1" kern="0" dirty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</a:br>
                  <a:r>
                    <a:rPr kumimoji="0" lang="en-US" altLang="ko-KR" sz="900" b="1" kern="0" dirty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DB</a:t>
                  </a:r>
                  <a:endParaRPr kumimoji="0" lang="ko-KR" altLang="en-US" sz="900" b="1" kern="0" dirty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193" name="그룹 9"/>
              <p:cNvGrpSpPr>
                <a:grpSpLocks/>
              </p:cNvGrpSpPr>
              <p:nvPr/>
            </p:nvGrpSpPr>
            <p:grpSpPr bwMode="auto">
              <a:xfrm>
                <a:off x="4368899" y="5389740"/>
                <a:ext cx="588296" cy="509699"/>
                <a:chOff x="4753849" y="5752886"/>
                <a:chExt cx="501381" cy="468269"/>
              </a:xfrm>
            </p:grpSpPr>
            <p:sp>
              <p:nvSpPr>
                <p:cNvPr id="233" name="원통 232"/>
                <p:cNvSpPr/>
                <p:nvPr/>
              </p:nvSpPr>
              <p:spPr>
                <a:xfrm>
                  <a:off x="4753849" y="5752886"/>
                  <a:ext cx="494298" cy="454497"/>
                </a:xfrm>
                <a:prstGeom prst="can">
                  <a:avLst>
                    <a:gd name="adj" fmla="val 38409"/>
                  </a:avLst>
                </a:prstGeom>
                <a:gradFill>
                  <a:gsLst>
                    <a:gs pos="0">
                      <a:srgbClr val="4F81BD">
                        <a:lumMod val="40000"/>
                        <a:lumOff val="60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  <a:gs pos="50000">
                      <a:srgbClr val="EEECE1"/>
                    </a:gs>
                  </a:gsLst>
                  <a:lin ang="0" scaled="1"/>
                </a:gra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86291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700" ker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8" name="모서리가 둥근 직사각형 237"/>
                <p:cNvSpPr/>
                <p:nvPr/>
              </p:nvSpPr>
              <p:spPr>
                <a:xfrm>
                  <a:off x="4768469" y="5901323"/>
                  <a:ext cx="486761" cy="319832"/>
                </a:xfrm>
                <a:prstGeom prst="round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86291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sz="900" b="1" kern="0" dirty="0" smtClean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고객</a:t>
                  </a:r>
                  <a:endParaRPr kumimoji="0" lang="en-US" altLang="ko-KR" sz="900" b="1" kern="0" dirty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  <a:p>
                  <a:pPr algn="ctr" defTabSz="86291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900" b="1" kern="0" dirty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DB</a:t>
                  </a:r>
                  <a:endParaRPr kumimoji="0" lang="ko-KR" altLang="en-US" sz="900" b="1" kern="0" dirty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sp>
            <p:nvSpPr>
              <p:cNvPr id="195" name="모서리가 둥근 직사각형 194"/>
              <p:cNvSpPr/>
              <p:nvPr/>
            </p:nvSpPr>
            <p:spPr>
              <a:xfrm>
                <a:off x="7225197" y="5498005"/>
                <a:ext cx="536351" cy="276504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anchor="ctr"/>
              <a:lstStyle/>
              <a:p>
                <a:pPr algn="ctr" defTabSz="86291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400" b="1" kern="0" dirty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…</a:t>
                </a:r>
                <a:endParaRPr kumimoji="0" lang="ko-KR" altLang="en-US" sz="1400" b="1" kern="0" dirty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98" name="그룹 5"/>
              <p:cNvGrpSpPr>
                <a:grpSpLocks/>
              </p:cNvGrpSpPr>
              <p:nvPr/>
            </p:nvGrpSpPr>
            <p:grpSpPr bwMode="auto">
              <a:xfrm>
                <a:off x="3651309" y="5391523"/>
                <a:ext cx="583292" cy="508985"/>
                <a:chOff x="5315756" y="5259682"/>
                <a:chExt cx="497116" cy="467614"/>
              </a:xfrm>
            </p:grpSpPr>
            <p:sp>
              <p:nvSpPr>
                <p:cNvPr id="230" name="원통 229"/>
                <p:cNvSpPr/>
                <p:nvPr/>
              </p:nvSpPr>
              <p:spPr>
                <a:xfrm>
                  <a:off x="5318368" y="5259570"/>
                  <a:ext cx="494299" cy="454498"/>
                </a:xfrm>
                <a:prstGeom prst="can">
                  <a:avLst>
                    <a:gd name="adj" fmla="val 38409"/>
                  </a:avLst>
                </a:prstGeom>
                <a:gradFill>
                  <a:gsLst>
                    <a:gs pos="0">
                      <a:srgbClr val="4F81BD">
                        <a:lumMod val="40000"/>
                        <a:lumOff val="60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  <a:gs pos="50000">
                      <a:srgbClr val="EEECE1"/>
                    </a:gs>
                  </a:gsLst>
                  <a:lin ang="0" scaled="1"/>
                </a:gra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86291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700" kern="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2" name="모서리가 둥근 직사각형 231"/>
                <p:cNvSpPr/>
                <p:nvPr/>
              </p:nvSpPr>
              <p:spPr>
                <a:xfrm>
                  <a:off x="5344710" y="5404949"/>
                  <a:ext cx="454010" cy="319831"/>
                </a:xfrm>
                <a:prstGeom prst="round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86291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sz="900" b="1" kern="0" dirty="0" err="1" smtClean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정보계</a:t>
                  </a:r>
                  <a:endParaRPr kumimoji="0" lang="en-US" altLang="ko-KR" sz="900" b="1" kern="0" dirty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  <a:p>
                  <a:pPr algn="ctr" defTabSz="86291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900" b="1" kern="0" dirty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DB</a:t>
                  </a:r>
                  <a:endParaRPr kumimoji="0" lang="ko-KR" altLang="en-US" sz="900" b="1" kern="0" dirty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15" name="그룹 6"/>
              <p:cNvGrpSpPr>
                <a:grpSpLocks/>
              </p:cNvGrpSpPr>
              <p:nvPr/>
            </p:nvGrpSpPr>
            <p:grpSpPr bwMode="auto">
              <a:xfrm>
                <a:off x="5080488" y="5390212"/>
                <a:ext cx="583292" cy="511843"/>
                <a:chOff x="5315756" y="5753323"/>
                <a:chExt cx="497116" cy="470239"/>
              </a:xfrm>
            </p:grpSpPr>
            <p:sp>
              <p:nvSpPr>
                <p:cNvPr id="224" name="원통 223"/>
                <p:cNvSpPr/>
                <p:nvPr/>
              </p:nvSpPr>
              <p:spPr>
                <a:xfrm>
                  <a:off x="5318264" y="5752886"/>
                  <a:ext cx="497398" cy="454497"/>
                </a:xfrm>
                <a:prstGeom prst="can">
                  <a:avLst>
                    <a:gd name="adj" fmla="val 38409"/>
                  </a:avLst>
                </a:prstGeom>
                <a:gradFill>
                  <a:gsLst>
                    <a:gs pos="0">
                      <a:srgbClr val="4F81BD">
                        <a:lumMod val="40000"/>
                        <a:lumOff val="60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  <a:gs pos="50000">
                      <a:srgbClr val="EEECE1"/>
                    </a:gs>
                  </a:gsLst>
                  <a:lin ang="0" scaled="1"/>
                </a:gra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86291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700" ker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5" name="모서리가 둥근 직사각형 224"/>
                <p:cNvSpPr/>
                <p:nvPr/>
              </p:nvSpPr>
              <p:spPr>
                <a:xfrm>
                  <a:off x="5349254" y="5901324"/>
                  <a:ext cx="457110" cy="319832"/>
                </a:xfrm>
                <a:prstGeom prst="round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86291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sz="900" b="1" kern="0" dirty="0" smtClean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공동</a:t>
                  </a:r>
                  <a:r>
                    <a:rPr kumimoji="0" lang="ko-KR" altLang="en-US" sz="900" b="1" kern="0" dirty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망</a:t>
                  </a:r>
                  <a:endParaRPr kumimoji="0" lang="en-US" altLang="ko-KR" sz="900" b="1" kern="0" dirty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  <a:p>
                  <a:pPr algn="ctr" defTabSz="86291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900" b="1" kern="0" dirty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DB</a:t>
                  </a:r>
                  <a:endParaRPr kumimoji="0" lang="ko-KR" altLang="en-US" sz="900" b="1" kern="0" dirty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16" name="그룹 11"/>
              <p:cNvGrpSpPr>
                <a:grpSpLocks/>
              </p:cNvGrpSpPr>
              <p:nvPr/>
            </p:nvGrpSpPr>
            <p:grpSpPr bwMode="auto">
              <a:xfrm>
                <a:off x="5795078" y="5387588"/>
                <a:ext cx="583292" cy="517555"/>
                <a:chOff x="4758434" y="6303283"/>
                <a:chExt cx="497116" cy="475487"/>
              </a:xfrm>
            </p:grpSpPr>
            <p:sp>
              <p:nvSpPr>
                <p:cNvPr id="220" name="원통 219"/>
                <p:cNvSpPr/>
                <p:nvPr/>
              </p:nvSpPr>
              <p:spPr>
                <a:xfrm>
                  <a:off x="4760890" y="6300665"/>
                  <a:ext cx="497397" cy="459088"/>
                </a:xfrm>
                <a:prstGeom prst="can">
                  <a:avLst>
                    <a:gd name="adj" fmla="val 38409"/>
                  </a:avLst>
                </a:prstGeom>
                <a:gradFill>
                  <a:gsLst>
                    <a:gs pos="0">
                      <a:srgbClr val="4F81BD">
                        <a:lumMod val="40000"/>
                        <a:lumOff val="60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  <a:gs pos="50000">
                      <a:srgbClr val="EEECE1"/>
                    </a:gs>
                  </a:gsLst>
                  <a:lin ang="0" scaled="1"/>
                </a:gra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86291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700" ker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1" name="모서리가 둥근 직사각형 220"/>
                <p:cNvSpPr/>
                <p:nvPr/>
              </p:nvSpPr>
              <p:spPr>
                <a:xfrm>
                  <a:off x="4790330" y="6455225"/>
                  <a:ext cx="458659" cy="322891"/>
                </a:xfrm>
                <a:prstGeom prst="round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86291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900" b="1" kern="0" dirty="0" smtClean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…</a:t>
                  </a:r>
                  <a:endParaRPr kumimoji="0" lang="ko-KR" altLang="en-US" sz="900" b="1" kern="0" dirty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17" name="그룹 10"/>
              <p:cNvGrpSpPr>
                <a:grpSpLocks/>
              </p:cNvGrpSpPr>
              <p:nvPr/>
            </p:nvGrpSpPr>
            <p:grpSpPr bwMode="auto">
              <a:xfrm>
                <a:off x="6509668" y="5387588"/>
                <a:ext cx="583293" cy="517555"/>
                <a:chOff x="5322902" y="6303283"/>
                <a:chExt cx="497116" cy="475487"/>
              </a:xfrm>
            </p:grpSpPr>
            <p:sp>
              <p:nvSpPr>
                <p:cNvPr id="218" name="원통 217"/>
                <p:cNvSpPr/>
                <p:nvPr/>
              </p:nvSpPr>
              <p:spPr>
                <a:xfrm>
                  <a:off x="5325305" y="6300665"/>
                  <a:ext cx="497397" cy="459088"/>
                </a:xfrm>
                <a:prstGeom prst="can">
                  <a:avLst>
                    <a:gd name="adj" fmla="val 38409"/>
                  </a:avLst>
                </a:prstGeom>
                <a:gradFill>
                  <a:gsLst>
                    <a:gs pos="0">
                      <a:srgbClr val="4F81BD">
                        <a:lumMod val="40000"/>
                        <a:lumOff val="60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  <a:gs pos="50000">
                      <a:srgbClr val="EEECE1"/>
                    </a:gs>
                  </a:gsLst>
                  <a:lin ang="0" scaled="1"/>
                </a:gra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86291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700" ker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9" name="모서리가 둥근 직사각형 218"/>
                <p:cNvSpPr/>
                <p:nvPr/>
              </p:nvSpPr>
              <p:spPr>
                <a:xfrm>
                  <a:off x="5346998" y="6455225"/>
                  <a:ext cx="457110" cy="322891"/>
                </a:xfrm>
                <a:prstGeom prst="round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anchor="ctr"/>
                <a:lstStyle/>
                <a:p>
                  <a:pPr algn="ctr" defTabSz="862919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900" kern="0" dirty="0" smtClean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…</a:t>
                  </a:r>
                  <a:endParaRPr kumimoji="0" lang="en-US" altLang="ko-KR" sz="900" b="1" kern="0" dirty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158" name="AutoShape 221"/>
            <p:cNvSpPr>
              <a:spLocks noChangeArrowheads="1"/>
            </p:cNvSpPr>
            <p:nvPr/>
          </p:nvSpPr>
          <p:spPr bwMode="auto">
            <a:xfrm rot="10800000" flipV="1">
              <a:off x="2388623" y="4647877"/>
              <a:ext cx="5300757" cy="312738"/>
            </a:xfrm>
            <a:custGeom>
              <a:avLst/>
              <a:gdLst>
                <a:gd name="T0" fmla="*/ 1222483205 w 21600"/>
                <a:gd name="T1" fmla="*/ 2264006 h 21600"/>
                <a:gd name="T2" fmla="*/ 650417128 w 21600"/>
                <a:gd name="T3" fmla="*/ 4528012 h 21600"/>
                <a:gd name="T4" fmla="*/ 78351081 w 21600"/>
                <a:gd name="T5" fmla="*/ 2264006 h 21600"/>
                <a:gd name="T6" fmla="*/ 650417128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01 w 21600"/>
                <a:gd name="T13" fmla="*/ 3101 h 21600"/>
                <a:gd name="T14" fmla="*/ 18499 w 21600"/>
                <a:gd name="T15" fmla="*/ 1849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602" y="21600"/>
                  </a:lnTo>
                  <a:lnTo>
                    <a:pt x="18998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B9DCFF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endParaRPr lang="ko-KR" altLang="en-US"/>
            </a:p>
          </p:txBody>
        </p:sp>
        <p:grpSp>
          <p:nvGrpSpPr>
            <p:cNvPr id="159" name="Group 826"/>
            <p:cNvGrpSpPr>
              <a:grpSpLocks/>
            </p:cNvGrpSpPr>
            <p:nvPr/>
          </p:nvGrpSpPr>
          <p:grpSpPr bwMode="auto">
            <a:xfrm>
              <a:off x="603740" y="4945711"/>
              <a:ext cx="1903384" cy="618995"/>
              <a:chOff x="3292" y="2996"/>
              <a:chExt cx="752" cy="298"/>
            </a:xfrm>
          </p:grpSpPr>
          <p:sp>
            <p:nvSpPr>
              <p:cNvPr id="170" name="Oval 827"/>
              <p:cNvSpPr>
                <a:spLocks noChangeArrowheads="1"/>
              </p:cNvSpPr>
              <p:nvPr/>
            </p:nvSpPr>
            <p:spPr bwMode="auto">
              <a:xfrm>
                <a:off x="3292" y="2996"/>
                <a:ext cx="752" cy="298"/>
              </a:xfrm>
              <a:prstGeom prst="ellipse">
                <a:avLst/>
              </a:prstGeom>
              <a:solidFill>
                <a:srgbClr val="AACFF0"/>
              </a:solidFill>
              <a:ln w="9525" algn="ctr">
                <a:solidFill>
                  <a:srgbClr val="BFDBF3"/>
                </a:solidFill>
                <a:round/>
                <a:headEnd/>
                <a:tailEnd/>
              </a:ln>
              <a:effectLst/>
              <a:extLst/>
            </p:spPr>
            <p:txBody>
              <a:bodyPr lIns="36000" tIns="36000" rIns="36000" bIns="36000" anchor="ctr"/>
              <a:lstStyle>
                <a:lvl1pPr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defRPr/>
                </a:pPr>
                <a:endParaRPr lang="ko-KR" altLang="en-US" b="1">
                  <a:solidFill>
                    <a:schemeClr val="accent2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71" name="Oval 828"/>
              <p:cNvSpPr>
                <a:spLocks noChangeArrowheads="1"/>
              </p:cNvSpPr>
              <p:nvPr/>
            </p:nvSpPr>
            <p:spPr bwMode="auto">
              <a:xfrm>
                <a:off x="3292" y="2996"/>
                <a:ext cx="752" cy="27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84BAEC"/>
                </a:solidFill>
                <a:round/>
                <a:headEnd/>
                <a:tailEnd/>
              </a:ln>
              <a:effectLst/>
              <a:extLst/>
            </p:spPr>
            <p:txBody>
              <a:bodyPr lIns="36000" tIns="36000" rIns="36000" bIns="360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o-KR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  <a:t>표현</a:t>
                </a:r>
                <a:r>
                  <a:rPr lang="en-US" altLang="ko-KR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  <a:t>, </a:t>
                </a:r>
                <a:r>
                  <a:rPr lang="ko-KR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  <a:t>의미</a:t>
                </a:r>
                <a:r>
                  <a:rPr lang="en-US" altLang="ko-KR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  <a:t/>
                </a:r>
                <a:br>
                  <a:rPr lang="en-US" altLang="ko-KR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</a:br>
                <a:r>
                  <a:rPr lang="ko-KR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  <a:t>명확성 및 일관성</a:t>
                </a:r>
              </a:p>
            </p:txBody>
          </p:sp>
        </p:grpSp>
        <p:grpSp>
          <p:nvGrpSpPr>
            <p:cNvPr id="160" name="Group 826"/>
            <p:cNvGrpSpPr>
              <a:grpSpLocks/>
            </p:cNvGrpSpPr>
            <p:nvPr/>
          </p:nvGrpSpPr>
          <p:grpSpPr bwMode="auto">
            <a:xfrm>
              <a:off x="599594" y="5589299"/>
              <a:ext cx="1903384" cy="618995"/>
              <a:chOff x="3292" y="2996"/>
              <a:chExt cx="752" cy="298"/>
            </a:xfrm>
          </p:grpSpPr>
          <p:sp>
            <p:nvSpPr>
              <p:cNvPr id="168" name="Oval 827"/>
              <p:cNvSpPr>
                <a:spLocks noChangeArrowheads="1"/>
              </p:cNvSpPr>
              <p:nvPr/>
            </p:nvSpPr>
            <p:spPr bwMode="auto">
              <a:xfrm>
                <a:off x="3292" y="2996"/>
                <a:ext cx="752" cy="298"/>
              </a:xfrm>
              <a:prstGeom prst="ellipse">
                <a:avLst/>
              </a:prstGeom>
              <a:solidFill>
                <a:srgbClr val="AACFF0"/>
              </a:solidFill>
              <a:ln w="9525" algn="ctr">
                <a:solidFill>
                  <a:srgbClr val="BFDBF3"/>
                </a:solidFill>
                <a:round/>
                <a:headEnd/>
                <a:tailEnd/>
              </a:ln>
              <a:effectLst/>
              <a:extLst/>
            </p:spPr>
            <p:txBody>
              <a:bodyPr lIns="36000" tIns="36000" rIns="36000" bIns="36000" anchor="ctr"/>
              <a:lstStyle>
                <a:lvl1pPr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defRPr/>
                </a:pPr>
                <a:endParaRPr lang="ko-KR" altLang="en-US" b="1">
                  <a:solidFill>
                    <a:schemeClr val="accent2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69" name="Oval 828"/>
              <p:cNvSpPr>
                <a:spLocks noChangeArrowheads="1"/>
              </p:cNvSpPr>
              <p:nvPr/>
            </p:nvSpPr>
            <p:spPr bwMode="auto">
              <a:xfrm>
                <a:off x="3292" y="2996"/>
                <a:ext cx="752" cy="27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84BAEC"/>
                </a:solidFill>
                <a:round/>
                <a:headEnd/>
                <a:tailEnd/>
              </a:ln>
              <a:effectLst/>
              <a:extLst/>
            </p:spPr>
            <p:txBody>
              <a:bodyPr lIns="36000" tIns="36000" rIns="36000" bIns="360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o-KR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  <a:t>데이터형식</a:t>
                </a:r>
                <a:r>
                  <a:rPr lang="en-US" altLang="ko-KR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  <a:t/>
                </a:r>
                <a:br>
                  <a:rPr lang="en-US" altLang="ko-KR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</a:br>
                <a:r>
                  <a:rPr lang="ko-KR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  <a:t>일관성</a:t>
                </a:r>
              </a:p>
            </p:txBody>
          </p:sp>
        </p:grpSp>
        <p:grpSp>
          <p:nvGrpSpPr>
            <p:cNvPr id="161" name="Group 826"/>
            <p:cNvGrpSpPr>
              <a:grpSpLocks/>
            </p:cNvGrpSpPr>
            <p:nvPr/>
          </p:nvGrpSpPr>
          <p:grpSpPr bwMode="auto">
            <a:xfrm>
              <a:off x="7512554" y="4941210"/>
              <a:ext cx="1903384" cy="592431"/>
              <a:chOff x="3292" y="2996"/>
              <a:chExt cx="752" cy="298"/>
            </a:xfrm>
          </p:grpSpPr>
          <p:sp>
            <p:nvSpPr>
              <p:cNvPr id="166" name="Oval 827"/>
              <p:cNvSpPr>
                <a:spLocks noChangeArrowheads="1"/>
              </p:cNvSpPr>
              <p:nvPr/>
            </p:nvSpPr>
            <p:spPr bwMode="auto">
              <a:xfrm>
                <a:off x="3292" y="2996"/>
                <a:ext cx="752" cy="298"/>
              </a:xfrm>
              <a:prstGeom prst="ellipse">
                <a:avLst/>
              </a:prstGeom>
              <a:solidFill>
                <a:srgbClr val="AACFF0"/>
              </a:solidFill>
              <a:ln w="9525" algn="ctr">
                <a:solidFill>
                  <a:srgbClr val="BFDBF3"/>
                </a:solidFill>
                <a:round/>
                <a:headEnd/>
                <a:tailEnd/>
              </a:ln>
              <a:effectLst/>
              <a:extLst/>
            </p:spPr>
            <p:txBody>
              <a:bodyPr lIns="36000" tIns="36000" rIns="36000" bIns="36000" anchor="ctr"/>
              <a:lstStyle>
                <a:lvl1pPr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defRPr/>
                </a:pPr>
                <a:endParaRPr lang="ko-KR" altLang="en-US" b="1">
                  <a:solidFill>
                    <a:schemeClr val="accent2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67" name="Oval 828"/>
              <p:cNvSpPr>
                <a:spLocks noChangeArrowheads="1"/>
              </p:cNvSpPr>
              <p:nvPr/>
            </p:nvSpPr>
            <p:spPr bwMode="auto">
              <a:xfrm>
                <a:off x="3292" y="2996"/>
                <a:ext cx="752" cy="27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84BAEC"/>
                </a:solidFill>
                <a:round/>
                <a:headEnd/>
                <a:tailEnd/>
              </a:ln>
              <a:effectLst/>
              <a:extLst/>
            </p:spPr>
            <p:txBody>
              <a:bodyPr lIns="0" tIns="36000" rIns="0" bIns="360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o-KR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  <a:t>데이터</a:t>
                </a:r>
                <a:r>
                  <a:rPr lang="en-US" altLang="ko-KR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  <a:t/>
                </a:r>
                <a:br>
                  <a:rPr lang="en-US" altLang="ko-KR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</a:br>
                <a:r>
                  <a:rPr lang="ko-KR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  <a:t>이해도 향상</a:t>
                </a:r>
              </a:p>
            </p:txBody>
          </p:sp>
        </p:grpSp>
        <p:grpSp>
          <p:nvGrpSpPr>
            <p:cNvPr id="162" name="Group 826"/>
            <p:cNvGrpSpPr>
              <a:grpSpLocks/>
            </p:cNvGrpSpPr>
            <p:nvPr/>
          </p:nvGrpSpPr>
          <p:grpSpPr bwMode="auto">
            <a:xfrm>
              <a:off x="7508408" y="5584798"/>
              <a:ext cx="1903384" cy="592431"/>
              <a:chOff x="3292" y="2996"/>
              <a:chExt cx="752" cy="298"/>
            </a:xfrm>
          </p:grpSpPr>
          <p:sp>
            <p:nvSpPr>
              <p:cNvPr id="164" name="Oval 827"/>
              <p:cNvSpPr>
                <a:spLocks noChangeArrowheads="1"/>
              </p:cNvSpPr>
              <p:nvPr/>
            </p:nvSpPr>
            <p:spPr bwMode="auto">
              <a:xfrm>
                <a:off x="3292" y="2996"/>
                <a:ext cx="752" cy="298"/>
              </a:xfrm>
              <a:prstGeom prst="ellipse">
                <a:avLst/>
              </a:prstGeom>
              <a:solidFill>
                <a:srgbClr val="AACFF0"/>
              </a:solidFill>
              <a:ln w="9525" algn="ctr">
                <a:solidFill>
                  <a:srgbClr val="BFDBF3"/>
                </a:solidFill>
                <a:round/>
                <a:headEnd/>
                <a:tailEnd/>
              </a:ln>
              <a:effectLst/>
              <a:extLst/>
            </p:spPr>
            <p:txBody>
              <a:bodyPr lIns="36000" tIns="36000" rIns="36000" bIns="36000" anchor="ctr"/>
              <a:lstStyle>
                <a:lvl1pPr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l"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defRPr/>
                </a:pPr>
                <a:endParaRPr lang="ko-KR" altLang="en-US" b="1">
                  <a:solidFill>
                    <a:schemeClr val="accent2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65" name="Oval 828"/>
              <p:cNvSpPr>
                <a:spLocks noChangeArrowheads="1"/>
              </p:cNvSpPr>
              <p:nvPr/>
            </p:nvSpPr>
            <p:spPr bwMode="auto">
              <a:xfrm>
                <a:off x="3292" y="2996"/>
                <a:ext cx="752" cy="27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rgbClr val="84BAEC"/>
                </a:solidFill>
                <a:round/>
                <a:headEnd/>
                <a:tailEnd/>
              </a:ln>
              <a:effectLst/>
              <a:extLst/>
            </p:spPr>
            <p:txBody>
              <a:bodyPr lIns="36000" tIns="36000" rIns="36000" bIns="36000" anchor="ctr"/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o-KR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  <a:t>데이터관리</a:t>
                </a:r>
                <a:endParaRPr lang="en-US" altLang="ko-KR" sz="1600" b="1" dirty="0">
                  <a:solidFill>
                    <a:schemeClr val="accent2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 Unicode MS" panose="020B0604020202020204" pitchFamily="50" charset="-127"/>
                </a:endParaRPr>
              </a:p>
              <a:p>
                <a:pPr algn="ctr">
                  <a:spcBef>
                    <a:spcPct val="20000"/>
                  </a:spcBef>
                  <a:defRPr/>
                </a:pPr>
                <a:r>
                  <a:rPr lang="ko-KR" altLang="en-US" sz="1600" b="1" dirty="0">
                    <a:solidFill>
                      <a:schemeClr val="accent2">
                        <a:lumMod val="50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 Unicode MS" panose="020B0604020202020204" pitchFamily="50" charset="-127"/>
                  </a:rPr>
                  <a:t>효율성 향상</a:t>
                </a:r>
              </a:p>
            </p:txBody>
          </p:sp>
        </p:grpSp>
        <p:sp>
          <p:nvSpPr>
            <p:cNvPr id="163" name="모서리가 둥근 직사각형 162"/>
            <p:cNvSpPr/>
            <p:nvPr/>
          </p:nvSpPr>
          <p:spPr>
            <a:xfrm>
              <a:off x="3680711" y="4675026"/>
              <a:ext cx="3068417" cy="23014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400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 모델 설계 및 </a:t>
              </a:r>
              <a:r>
                <a:rPr kumimoji="0" lang="en-US" altLang="ko-KR" sz="1400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r>
                <a:rPr kumimoji="0" lang="ko-KR" altLang="en-US" sz="1400" b="1" i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구현 적용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8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2.1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표준관리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-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표준사전 관리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2.  </a:t>
            </a:r>
            <a:r>
              <a:rPr lang="ko-KR" altLang="en-US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무엇을 할 것인가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  <p:sp>
        <p:nvSpPr>
          <p:cNvPr id="80" name="AutoShape 4"/>
          <p:cNvSpPr>
            <a:spLocks noChangeArrowheads="1"/>
          </p:cNvSpPr>
          <p:nvPr/>
        </p:nvSpPr>
        <p:spPr bwMode="auto">
          <a:xfrm>
            <a:off x="4958862" y="1684400"/>
            <a:ext cx="4618892" cy="454126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7FA3C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endParaRPr lang="ko-KR" altLang="ko-KR" sz="1000" dirty="0">
              <a:solidFill>
                <a:schemeClr val="accent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1" name="AutoShape 4"/>
          <p:cNvSpPr>
            <a:spLocks noChangeArrowheads="1"/>
          </p:cNvSpPr>
          <p:nvPr/>
        </p:nvSpPr>
        <p:spPr bwMode="auto">
          <a:xfrm>
            <a:off x="436531" y="1696122"/>
            <a:ext cx="4120569" cy="454126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7FA3CF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  <a:cs typeface="+mn-cs"/>
              </a:defRPr>
            </a:lvl9pPr>
          </a:lstStyle>
          <a:p>
            <a:pPr algn="ctr">
              <a:defRPr/>
            </a:pPr>
            <a:endParaRPr lang="ko-KR" altLang="ko-KR" sz="1000">
              <a:solidFill>
                <a:schemeClr val="accent2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2" name="텍스트 개체 틀 2"/>
          <p:cNvSpPr txBox="1">
            <a:spLocks/>
          </p:cNvSpPr>
          <p:nvPr/>
        </p:nvSpPr>
        <p:spPr>
          <a:xfrm>
            <a:off x="200025" y="775388"/>
            <a:ext cx="9505950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표준관리라 함은 표준화를 통한 표준사전을 도출해 내고 이후에도 지속적인 관리가 되도록 하는 일련의 활동이라 말할 수 있습니다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3" name="Text Box 4"/>
          <p:cNvSpPr txBox="1">
            <a:spLocks/>
          </p:cNvSpPr>
          <p:nvPr/>
        </p:nvSpPr>
        <p:spPr bwMode="auto">
          <a:xfrm>
            <a:off x="5032492" y="1768710"/>
            <a:ext cx="3098056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표준단어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4" name="Rectangle 14"/>
          <p:cNvSpPr/>
          <p:nvPr/>
        </p:nvSpPr>
        <p:spPr>
          <a:xfrm>
            <a:off x="4961054" y="2056333"/>
            <a:ext cx="410527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Ex)</a:t>
            </a:r>
          </a:p>
        </p:txBody>
      </p:sp>
      <p:graphicFrame>
        <p:nvGraphicFramePr>
          <p:cNvPr id="85" name="표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887524"/>
              </p:ext>
            </p:extLst>
          </p:nvPr>
        </p:nvGraphicFramePr>
        <p:xfrm>
          <a:off x="5321416" y="2161311"/>
          <a:ext cx="4168214" cy="1228568"/>
        </p:xfrm>
        <a:graphic>
          <a:graphicData uri="http://schemas.openxmlformats.org/drawingml/2006/table">
            <a:tbl>
              <a:tblPr/>
              <a:tblGrid>
                <a:gridCol w="927764"/>
                <a:gridCol w="864120"/>
                <a:gridCol w="864120"/>
                <a:gridCol w="1512210"/>
              </a:tblGrid>
              <a:tr h="29886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표준단어명</a:t>
                      </a:r>
                      <a:r>
                        <a:rPr kumimoji="1" lang="ko-KR" alt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</a:p>
                  </a:txBody>
                  <a:tcPr marL="7156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영문약어명</a:t>
                      </a:r>
                      <a:r>
                        <a:rPr kumimoji="1" lang="ko-KR" alt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</a:p>
                  </a:txBody>
                  <a:tcPr marL="7156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영문명</a:t>
                      </a:r>
                      <a:endParaRPr kumimoji="1" lang="ko-KR" altLang="en-US" sz="105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</a:txBody>
                  <a:tcPr marL="7156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설명</a:t>
                      </a:r>
                    </a:p>
                  </a:txBody>
                  <a:tcPr marL="7156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9FF"/>
                    </a:solidFill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</a:t>
                      </a: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APL</a:t>
                      </a: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APPLY</a:t>
                      </a: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…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맞추어 </a:t>
                      </a:r>
                      <a:r>
                        <a:rPr kumimoji="0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쓰는것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시각</a:t>
                      </a: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TM</a:t>
                      </a: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Time Of Day</a:t>
                      </a: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시간의 흐름 속의 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..</a:t>
                      </a: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이자</a:t>
                      </a: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INTR</a:t>
                      </a: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Interest</a:t>
                      </a: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남에게 </a:t>
                      </a:r>
                      <a:r>
                        <a:rPr kumimoji="0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빌려쓴</a:t>
                      </a: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돈에 대한</a:t>
                      </a: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..</a:t>
                      </a: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율</a:t>
                      </a: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RT</a:t>
                      </a: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Rate</a:t>
                      </a: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비율</a:t>
                      </a:r>
                      <a:endParaRPr kumimoji="0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7156" marT="7156" marB="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6" name="표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524408"/>
              </p:ext>
            </p:extLst>
          </p:nvPr>
        </p:nvGraphicFramePr>
        <p:xfrm>
          <a:off x="5323545" y="3975323"/>
          <a:ext cx="4168216" cy="759968"/>
        </p:xfrm>
        <a:graphic>
          <a:graphicData uri="http://schemas.openxmlformats.org/drawingml/2006/table">
            <a:tbl>
              <a:tblPr/>
              <a:tblGrid>
                <a:gridCol w="771892"/>
                <a:gridCol w="926270"/>
                <a:gridCol w="771892"/>
                <a:gridCol w="694703"/>
                <a:gridCol w="1003459"/>
              </a:tblGrid>
              <a:tr h="3006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도메인명</a:t>
                      </a:r>
                      <a:endParaRPr lang="ko-KR" altLang="en-US" sz="1050" b="1" i="0" u="none" strike="noStrike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867" marR="9867" marT="9501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도메인영문명</a:t>
                      </a:r>
                      <a:endParaRPr lang="ko-KR" altLang="en-US" sz="1050" b="1" i="0" u="none" strike="noStrike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867" marR="9867" marT="9501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도메인그룹</a:t>
                      </a:r>
                    </a:p>
                  </a:txBody>
                  <a:tcPr marL="9867" marR="9867" marT="9501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인포타입</a:t>
                      </a:r>
                      <a:endParaRPr lang="ko-KR" altLang="en-US" sz="1050" b="1" i="0" u="none" strike="noStrike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867" marR="9867" marT="9501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데이터타입</a:t>
                      </a:r>
                    </a:p>
                  </a:txBody>
                  <a:tcPr marL="9867" marR="9867" marT="9501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FF"/>
                    </a:solidFill>
                  </a:tcPr>
                </a:tc>
              </a:tr>
              <a:tr h="24159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이자율</a:t>
                      </a:r>
                      <a:endParaRPr lang="ko-KR" alt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INTR_RT</a:t>
                      </a:r>
                      <a:endParaRPr 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금액</a:t>
                      </a:r>
                    </a:p>
                  </a:txBody>
                  <a:tcPr marL="36000" marR="9867" marT="9501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금액</a:t>
                      </a:r>
                      <a:r>
                        <a:rPr lang="en-US" sz="9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N0018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NUMBER(18)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시각</a:t>
                      </a:r>
                      <a:endParaRPr lang="ko-KR" alt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TM</a:t>
                      </a:r>
                      <a:endParaRPr 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날짜</a:t>
                      </a:r>
                      <a:endParaRPr lang="ko-KR" alt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9867" marT="9501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날짜</a:t>
                      </a:r>
                      <a:r>
                        <a:rPr lang="en-US" sz="9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V0006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VARCHAR2(6)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7" name="Rectangle 63"/>
          <p:cNvSpPr/>
          <p:nvPr/>
        </p:nvSpPr>
        <p:spPr>
          <a:xfrm>
            <a:off x="4963183" y="3859228"/>
            <a:ext cx="4105275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Ex)</a:t>
            </a:r>
          </a:p>
        </p:txBody>
      </p:sp>
      <p:graphicFrame>
        <p:nvGraphicFramePr>
          <p:cNvPr id="88" name="표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525900"/>
              </p:ext>
            </p:extLst>
          </p:nvPr>
        </p:nvGraphicFramePr>
        <p:xfrm>
          <a:off x="5321416" y="5334382"/>
          <a:ext cx="4168214" cy="728966"/>
        </p:xfrm>
        <a:graphic>
          <a:graphicData uri="http://schemas.openxmlformats.org/drawingml/2006/table">
            <a:tbl>
              <a:tblPr/>
              <a:tblGrid>
                <a:gridCol w="1038130"/>
                <a:gridCol w="1038130"/>
                <a:gridCol w="798562"/>
                <a:gridCol w="1293392"/>
              </a:tblGrid>
              <a:tr h="29566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표준항목명</a:t>
                      </a: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항목영문명</a:t>
                      </a:r>
                      <a:endParaRPr lang="ko-KR" altLang="en-US" sz="1050" b="1" i="0" u="none" strike="noStrike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 err="1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도메인명</a:t>
                      </a:r>
                      <a:endParaRPr lang="ko-KR" altLang="en-US" sz="1050" b="1" i="0" u="none" strike="noStrike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1" i="0" u="none" strike="noStrike" dirty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데이터타입</a:t>
                      </a:r>
                    </a:p>
                  </a:txBody>
                  <a:tcPr marL="5857" marR="5857" marT="5857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9FF"/>
                    </a:solidFill>
                  </a:tcPr>
                </a:tc>
              </a:tr>
              <a:tr h="23736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적용이자율</a:t>
                      </a:r>
                    </a:p>
                  </a:txBody>
                  <a:tcPr marL="36000" marR="5857" marT="5857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APL_INTR_RT</a:t>
                      </a:r>
                    </a:p>
                  </a:txBody>
                  <a:tcPr marL="36000" marR="5857" marT="5857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이자율</a:t>
                      </a:r>
                    </a:p>
                  </a:txBody>
                  <a:tcPr marL="36000" marR="5857" marT="5857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NUMBER(18)</a:t>
                      </a:r>
                      <a:endParaRPr 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5857" marT="5857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적용시각</a:t>
                      </a:r>
                      <a:endParaRPr lang="ko-KR" alt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5857" marT="5857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APL_TM</a:t>
                      </a:r>
                      <a:endParaRPr 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5857" marT="5857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시각</a:t>
                      </a:r>
                    </a:p>
                  </a:txBody>
                  <a:tcPr marL="36000" marR="5857" marT="5857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VARCHAR2(6)</a:t>
                      </a:r>
                      <a:endParaRPr 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5857" marT="5857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9" name="Rectangle 86"/>
          <p:cNvSpPr/>
          <p:nvPr/>
        </p:nvSpPr>
        <p:spPr>
          <a:xfrm>
            <a:off x="4961054" y="5208762"/>
            <a:ext cx="4105275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ctr">
              <a:defRPr/>
            </a:pPr>
            <a:r>
              <a:rPr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Ex)</a:t>
            </a:r>
          </a:p>
        </p:txBody>
      </p:sp>
      <p:sp>
        <p:nvSpPr>
          <p:cNvPr id="90" name="Text Box 88"/>
          <p:cNvSpPr txBox="1">
            <a:spLocks/>
          </p:cNvSpPr>
          <p:nvPr/>
        </p:nvSpPr>
        <p:spPr bwMode="auto">
          <a:xfrm>
            <a:off x="5034620" y="3599790"/>
            <a:ext cx="266600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도메인</a:t>
            </a:r>
          </a:p>
        </p:txBody>
      </p:sp>
      <p:sp>
        <p:nvSpPr>
          <p:cNvPr id="91" name="Text Box 89"/>
          <p:cNvSpPr txBox="1">
            <a:spLocks/>
          </p:cNvSpPr>
          <p:nvPr/>
        </p:nvSpPr>
        <p:spPr bwMode="auto">
          <a:xfrm>
            <a:off x="5032491" y="4989078"/>
            <a:ext cx="281002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-176213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표준항목</a:t>
            </a:r>
          </a:p>
        </p:txBody>
      </p:sp>
      <p:grpSp>
        <p:nvGrpSpPr>
          <p:cNvPr id="92" name="그룹 91"/>
          <p:cNvGrpSpPr/>
          <p:nvPr/>
        </p:nvGrpSpPr>
        <p:grpSpPr>
          <a:xfrm>
            <a:off x="560382" y="1844780"/>
            <a:ext cx="3883128" cy="4321639"/>
            <a:chOff x="445371" y="1827949"/>
            <a:chExt cx="4066501" cy="4338472"/>
          </a:xfrm>
        </p:grpSpPr>
        <p:sp>
          <p:nvSpPr>
            <p:cNvPr id="93" name="Text Box 10"/>
            <p:cNvSpPr txBox="1">
              <a:spLocks noChangeArrowheads="1"/>
            </p:cNvSpPr>
            <p:nvPr/>
          </p:nvSpPr>
          <p:spPr bwMode="auto">
            <a:xfrm>
              <a:off x="2784673" y="5610265"/>
              <a:ext cx="1727199" cy="556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 latinLnBrk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※ </a:t>
              </a:r>
              <a:r>
                <a:rPr lang="ko-KR" altLang="en-US" sz="1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컬럼의</a:t>
              </a: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정의는</a:t>
              </a:r>
              <a:b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  표준항목에 정의된 명칭</a:t>
              </a:r>
              <a:r>
                <a:rPr lang="en-US" altLang="ko-KR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 </a:t>
              </a: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데이터타입을 </a:t>
              </a:r>
              <a:r>
                <a:rPr lang="ko-KR" alt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사용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94" name="그룹 93"/>
            <p:cNvGrpSpPr/>
            <p:nvPr/>
          </p:nvGrpSpPr>
          <p:grpSpPr>
            <a:xfrm>
              <a:off x="1393663" y="5373270"/>
              <a:ext cx="1368678" cy="792680"/>
              <a:chOff x="1393663" y="5373270"/>
              <a:chExt cx="1368678" cy="792680"/>
            </a:xfrm>
          </p:grpSpPr>
          <p:sp>
            <p:nvSpPr>
              <p:cNvPr id="118" name="Rectangle 5"/>
              <p:cNvSpPr>
                <a:spLocks noChangeArrowheads="1"/>
              </p:cNvSpPr>
              <p:nvPr/>
            </p:nvSpPr>
            <p:spPr bwMode="auto">
              <a:xfrm>
                <a:off x="1393663" y="5373270"/>
                <a:ext cx="1368678" cy="792680"/>
              </a:xfrm>
              <a:prstGeom prst="rect">
                <a:avLst/>
              </a:prstGeom>
              <a:noFill/>
              <a:ln w="9525" algn="ctr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lang="ko-KR" altLang="ko-KR" sz="14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9" name="Rectangle 6"/>
              <p:cNvSpPr>
                <a:spLocks noChangeArrowheads="1"/>
              </p:cNvSpPr>
              <p:nvPr/>
            </p:nvSpPr>
            <p:spPr bwMode="auto">
              <a:xfrm>
                <a:off x="1455444" y="5486414"/>
                <a:ext cx="1257790" cy="325445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ko-KR" altLang="en-US" sz="1100" b="1" kern="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데이터모델</a:t>
                </a:r>
                <a:endParaRPr kumimoji="0" lang="ko-KR" altLang="en-US" sz="1100" b="1" kern="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20" name="AutoShape 7"/>
              <p:cNvSpPr>
                <a:spLocks noChangeArrowheads="1"/>
              </p:cNvSpPr>
              <p:nvPr/>
            </p:nvSpPr>
            <p:spPr bwMode="auto">
              <a:xfrm>
                <a:off x="1488710" y="5883612"/>
                <a:ext cx="1186505" cy="176266"/>
              </a:xfrm>
              <a:prstGeom prst="flowChartAlternateProcess">
                <a:avLst/>
              </a:prstGeom>
              <a:solidFill>
                <a:schemeClr val="bg1"/>
              </a:solidFill>
              <a:ln w="9525" algn="ctr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defRPr/>
                </a:pPr>
                <a:r>
                  <a:rPr lang="ko-KR" altLang="en-US" sz="10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속성</a:t>
                </a:r>
                <a:r>
                  <a:rPr lang="en-US" altLang="ko-KR" sz="10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lang="ko-KR" altLang="en-US" sz="10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표준항목명</a:t>
                </a:r>
                <a:r>
                  <a:rPr lang="en-US" altLang="ko-KR" sz="10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</a:p>
            </p:txBody>
          </p:sp>
        </p:grpSp>
        <p:grpSp>
          <p:nvGrpSpPr>
            <p:cNvPr id="95" name="그룹 94"/>
            <p:cNvGrpSpPr/>
            <p:nvPr/>
          </p:nvGrpSpPr>
          <p:grpSpPr>
            <a:xfrm>
              <a:off x="2576182" y="1827949"/>
              <a:ext cx="1368678" cy="1174584"/>
              <a:chOff x="2576182" y="1827949"/>
              <a:chExt cx="1368678" cy="1174584"/>
            </a:xfrm>
          </p:grpSpPr>
          <p:sp>
            <p:nvSpPr>
              <p:cNvPr id="113" name="Rectangle 93"/>
              <p:cNvSpPr>
                <a:spLocks noChangeArrowheads="1"/>
              </p:cNvSpPr>
              <p:nvPr/>
            </p:nvSpPr>
            <p:spPr bwMode="auto">
              <a:xfrm>
                <a:off x="2576182" y="1827949"/>
                <a:ext cx="1368678" cy="11745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algn="ctr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lang="ko-KR" altLang="ko-KR" sz="14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4" name="Rectangle 94"/>
              <p:cNvSpPr>
                <a:spLocks noChangeArrowheads="1"/>
              </p:cNvSpPr>
              <p:nvPr/>
            </p:nvSpPr>
            <p:spPr bwMode="auto">
              <a:xfrm>
                <a:off x="2636378" y="1898143"/>
                <a:ext cx="1256205" cy="248019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ko-KR" altLang="en-US" sz="1200" b="1" kern="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도메인</a:t>
                </a:r>
              </a:p>
            </p:txBody>
          </p:sp>
          <p:sp>
            <p:nvSpPr>
              <p:cNvPr id="115" name="AutoShape 95"/>
              <p:cNvSpPr>
                <a:spLocks noChangeArrowheads="1"/>
              </p:cNvSpPr>
              <p:nvPr/>
            </p:nvSpPr>
            <p:spPr bwMode="auto">
              <a:xfrm>
                <a:off x="2682317" y="2222597"/>
                <a:ext cx="1184921" cy="176265"/>
              </a:xfrm>
              <a:prstGeom prst="flowChartAlternateProcess">
                <a:avLst/>
              </a:prstGeom>
              <a:solidFill>
                <a:schemeClr val="bg1"/>
              </a:solidFill>
              <a:ln w="9525" algn="ctr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defRPr/>
                </a:pPr>
                <a:r>
                  <a:rPr lang="ko-KR" altLang="en-US" sz="1000" b="1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도메인명</a:t>
                </a:r>
              </a:p>
            </p:txBody>
          </p:sp>
          <p:sp>
            <p:nvSpPr>
              <p:cNvPr id="116" name="AutoShape 96"/>
              <p:cNvSpPr>
                <a:spLocks noChangeArrowheads="1"/>
              </p:cNvSpPr>
              <p:nvPr/>
            </p:nvSpPr>
            <p:spPr bwMode="auto">
              <a:xfrm>
                <a:off x="2682317" y="2692117"/>
                <a:ext cx="1184921" cy="176266"/>
              </a:xfrm>
              <a:prstGeom prst="flowChartAlternateProcess">
                <a:avLst/>
              </a:prstGeom>
              <a:solidFill>
                <a:schemeClr val="bg1"/>
              </a:solidFill>
              <a:ln w="9525" algn="ctr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defRPr/>
                </a:pPr>
                <a:r>
                  <a:rPr lang="ko-KR" altLang="en-US" sz="1000" b="1" kern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인포타입</a:t>
                </a:r>
                <a:endParaRPr lang="ko-KR" altLang="en-US" sz="1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7" name="AutoShape 104"/>
              <p:cNvSpPr>
                <a:spLocks noChangeArrowheads="1"/>
              </p:cNvSpPr>
              <p:nvPr/>
            </p:nvSpPr>
            <p:spPr bwMode="auto">
              <a:xfrm>
                <a:off x="2688654" y="2462817"/>
                <a:ext cx="1186505" cy="176265"/>
              </a:xfrm>
              <a:prstGeom prst="flowChartAlternateProcess">
                <a:avLst/>
              </a:prstGeom>
              <a:solidFill>
                <a:schemeClr val="bg1"/>
              </a:solidFill>
              <a:ln w="9525" algn="ctr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defRPr/>
                </a:pPr>
                <a:r>
                  <a:rPr lang="ko-KR" altLang="en-US" sz="10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도메인그룹</a:t>
                </a:r>
              </a:p>
            </p:txBody>
          </p:sp>
        </p:grpSp>
        <p:cxnSp>
          <p:nvCxnSpPr>
            <p:cNvPr id="96" name="AutoShape 105"/>
            <p:cNvCxnSpPr>
              <a:cxnSpLocks noChangeShapeType="1"/>
              <a:stCxn id="108" idx="3"/>
              <a:endCxn id="113" idx="1"/>
            </p:cNvCxnSpPr>
            <p:nvPr/>
          </p:nvCxnSpPr>
          <p:spPr bwMode="auto">
            <a:xfrm>
              <a:off x="1814049" y="2415241"/>
              <a:ext cx="762133" cy="0"/>
            </a:xfrm>
            <a:prstGeom prst="straightConnector1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 type="triangle" w="med" len="med"/>
            </a:ln>
          </p:spPr>
        </p:cxnSp>
        <p:cxnSp>
          <p:nvCxnSpPr>
            <p:cNvPr id="97" name="AutoShape 106"/>
            <p:cNvCxnSpPr>
              <a:cxnSpLocks noChangeShapeType="1"/>
              <a:stCxn id="108" idx="2"/>
              <a:endCxn id="102" idx="0"/>
            </p:cNvCxnSpPr>
            <p:nvPr/>
          </p:nvCxnSpPr>
          <p:spPr bwMode="auto">
            <a:xfrm>
              <a:off x="1129710" y="3002533"/>
              <a:ext cx="948292" cy="661608"/>
            </a:xfrm>
            <a:prstGeom prst="straightConnector1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 type="triangle" w="med" len="med"/>
            </a:ln>
          </p:spPr>
        </p:cxnSp>
        <p:cxnSp>
          <p:nvCxnSpPr>
            <p:cNvPr id="98" name="AutoShape 107"/>
            <p:cNvCxnSpPr>
              <a:cxnSpLocks noChangeShapeType="1"/>
              <a:stCxn id="113" idx="2"/>
              <a:endCxn id="102" idx="0"/>
            </p:cNvCxnSpPr>
            <p:nvPr/>
          </p:nvCxnSpPr>
          <p:spPr bwMode="auto">
            <a:xfrm flipH="1">
              <a:off x="2078002" y="3002533"/>
              <a:ext cx="1182519" cy="661608"/>
            </a:xfrm>
            <a:prstGeom prst="straightConnector1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 type="triangle" w="med" len="med"/>
            </a:ln>
          </p:spPr>
        </p:cxnSp>
        <p:grpSp>
          <p:nvGrpSpPr>
            <p:cNvPr id="99" name="그룹 98"/>
            <p:cNvGrpSpPr/>
            <p:nvPr/>
          </p:nvGrpSpPr>
          <p:grpSpPr>
            <a:xfrm>
              <a:off x="445371" y="1827949"/>
              <a:ext cx="1368678" cy="1174584"/>
              <a:chOff x="445371" y="1827949"/>
              <a:chExt cx="1368678" cy="1174584"/>
            </a:xfrm>
          </p:grpSpPr>
          <p:sp>
            <p:nvSpPr>
              <p:cNvPr id="108" name="Rectangle 92"/>
              <p:cNvSpPr>
                <a:spLocks noChangeArrowheads="1"/>
              </p:cNvSpPr>
              <p:nvPr/>
            </p:nvSpPr>
            <p:spPr bwMode="auto">
              <a:xfrm>
                <a:off x="445371" y="1827949"/>
                <a:ext cx="1368678" cy="11745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algn="ctr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lang="ko-KR" altLang="ko-KR" sz="14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9" name="Rectangle 97"/>
              <p:cNvSpPr>
                <a:spLocks noChangeArrowheads="1"/>
              </p:cNvSpPr>
              <p:nvPr/>
            </p:nvSpPr>
            <p:spPr bwMode="auto">
              <a:xfrm>
                <a:off x="503983" y="1887224"/>
                <a:ext cx="1256206" cy="24802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ko-KR" altLang="en-US" sz="1200" b="1" kern="0" dirty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표준 단어</a:t>
                </a:r>
              </a:p>
            </p:txBody>
          </p:sp>
          <p:sp>
            <p:nvSpPr>
              <p:cNvPr id="110" name="AutoShape 99"/>
              <p:cNvSpPr>
                <a:spLocks noChangeArrowheads="1"/>
              </p:cNvSpPr>
              <p:nvPr/>
            </p:nvSpPr>
            <p:spPr bwMode="auto">
              <a:xfrm>
                <a:off x="538833" y="2213237"/>
                <a:ext cx="1186505" cy="176265"/>
              </a:xfrm>
              <a:prstGeom prst="flowChartAlternateProcess">
                <a:avLst/>
              </a:prstGeom>
              <a:solidFill>
                <a:schemeClr val="bg1"/>
              </a:solidFill>
              <a:ln w="9525" algn="ctr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defRPr/>
                </a:pPr>
                <a:r>
                  <a:rPr lang="ko-KR" altLang="en-US" sz="1000" b="1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표준단어명</a:t>
                </a:r>
              </a:p>
            </p:txBody>
          </p:sp>
          <p:sp>
            <p:nvSpPr>
              <p:cNvPr id="111" name="AutoShape 102"/>
              <p:cNvSpPr>
                <a:spLocks noChangeArrowheads="1"/>
              </p:cNvSpPr>
              <p:nvPr/>
            </p:nvSpPr>
            <p:spPr bwMode="auto">
              <a:xfrm>
                <a:off x="538833" y="2461257"/>
                <a:ext cx="1186505" cy="176266"/>
              </a:xfrm>
              <a:prstGeom prst="flowChartAlternateProcess">
                <a:avLst/>
              </a:prstGeom>
              <a:solidFill>
                <a:schemeClr val="bg1"/>
              </a:solidFill>
              <a:ln w="9525" algn="ctr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defRPr/>
                </a:pPr>
                <a:r>
                  <a:rPr lang="ko-KR" altLang="en-US" sz="10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영문약어</a:t>
                </a:r>
              </a:p>
            </p:txBody>
          </p:sp>
          <p:sp>
            <p:nvSpPr>
              <p:cNvPr id="112" name="AutoShape 108"/>
              <p:cNvSpPr>
                <a:spLocks noChangeArrowheads="1"/>
              </p:cNvSpPr>
              <p:nvPr/>
            </p:nvSpPr>
            <p:spPr bwMode="auto">
              <a:xfrm>
                <a:off x="540418" y="2712396"/>
                <a:ext cx="1184921" cy="176265"/>
              </a:xfrm>
              <a:prstGeom prst="flowChartAlternateProcess">
                <a:avLst/>
              </a:prstGeom>
              <a:solidFill>
                <a:schemeClr val="bg1"/>
              </a:solidFill>
              <a:ln w="9525" algn="ctr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defRPr/>
                </a:pPr>
                <a:r>
                  <a:rPr lang="ko-KR" altLang="en-US" sz="1000" b="1" kern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영문명</a:t>
                </a:r>
                <a:endParaRPr lang="ko-KR" altLang="en-US" sz="1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grpSp>
          <p:nvGrpSpPr>
            <p:cNvPr id="100" name="그룹 99"/>
            <p:cNvGrpSpPr/>
            <p:nvPr/>
          </p:nvGrpSpPr>
          <p:grpSpPr>
            <a:xfrm>
              <a:off x="1393663" y="3664141"/>
              <a:ext cx="1368678" cy="1408563"/>
              <a:chOff x="1393663" y="3664141"/>
              <a:chExt cx="1368678" cy="1408563"/>
            </a:xfrm>
          </p:grpSpPr>
          <p:sp>
            <p:nvSpPr>
              <p:cNvPr id="102" name="Rectangle 91"/>
              <p:cNvSpPr>
                <a:spLocks noChangeArrowheads="1"/>
              </p:cNvSpPr>
              <p:nvPr/>
            </p:nvSpPr>
            <p:spPr bwMode="auto">
              <a:xfrm>
                <a:off x="1393663" y="3664141"/>
                <a:ext cx="1368678" cy="14085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algn="ctr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defRPr/>
                </a:pPr>
                <a:endParaRPr lang="ko-KR" altLang="ko-KR" sz="14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3" name="Rectangle 98"/>
              <p:cNvSpPr>
                <a:spLocks noChangeArrowheads="1"/>
              </p:cNvSpPr>
              <p:nvPr/>
            </p:nvSpPr>
            <p:spPr bwMode="auto">
              <a:xfrm>
                <a:off x="1464947" y="3751492"/>
                <a:ext cx="1257790" cy="246459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ko-KR" altLang="en-US" sz="1200" b="1" ker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표준 항목</a:t>
                </a:r>
              </a:p>
            </p:txBody>
          </p:sp>
          <p:sp>
            <p:nvSpPr>
              <p:cNvPr id="104" name="AutoShape 100"/>
              <p:cNvSpPr>
                <a:spLocks noChangeArrowheads="1"/>
              </p:cNvSpPr>
              <p:nvPr/>
            </p:nvSpPr>
            <p:spPr bwMode="auto">
              <a:xfrm>
                <a:off x="1490294" y="4082185"/>
                <a:ext cx="1184921" cy="176266"/>
              </a:xfrm>
              <a:prstGeom prst="flowChartAlternateProcess">
                <a:avLst/>
              </a:prstGeom>
              <a:solidFill>
                <a:schemeClr val="bg1"/>
              </a:solidFill>
              <a:ln w="9525" algn="ctr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defRPr/>
                </a:pPr>
                <a:r>
                  <a:rPr lang="ko-KR" altLang="en-US" sz="10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표준항목명</a:t>
                </a:r>
              </a:p>
            </p:txBody>
          </p:sp>
          <p:sp>
            <p:nvSpPr>
              <p:cNvPr id="105" name="AutoShape 101"/>
              <p:cNvSpPr>
                <a:spLocks noChangeArrowheads="1"/>
              </p:cNvSpPr>
              <p:nvPr/>
            </p:nvSpPr>
            <p:spPr bwMode="auto">
              <a:xfrm>
                <a:off x="1493463" y="4556404"/>
                <a:ext cx="1184921" cy="177825"/>
              </a:xfrm>
              <a:prstGeom prst="flowChartAlternateProcess">
                <a:avLst/>
              </a:prstGeom>
              <a:blipFill>
                <a:blip r:embed="rId3"/>
                <a:tile tx="0" ty="0" sx="100000" sy="100000" flip="none" algn="tl"/>
              </a:blipFill>
              <a:ln w="9525" algn="ctr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defRPr/>
                </a:pPr>
                <a:r>
                  <a:rPr lang="ko-KR" altLang="en-US" sz="1000" b="1" kern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도메인명</a:t>
                </a:r>
                <a:endParaRPr lang="ko-KR" altLang="en-US" sz="1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06" name="AutoShape 103"/>
              <p:cNvSpPr>
                <a:spLocks noChangeArrowheads="1"/>
              </p:cNvSpPr>
              <p:nvPr/>
            </p:nvSpPr>
            <p:spPr bwMode="auto">
              <a:xfrm>
                <a:off x="1493463" y="4313064"/>
                <a:ext cx="1184921" cy="176266"/>
              </a:xfrm>
              <a:prstGeom prst="flowChartAlternateProcess">
                <a:avLst/>
              </a:prstGeom>
              <a:solidFill>
                <a:schemeClr val="bg1"/>
              </a:solidFill>
              <a:ln w="9525" algn="ctr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defRPr/>
                </a:pPr>
                <a:r>
                  <a:rPr lang="ko-KR" altLang="en-US" sz="1000" b="1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항목영문명</a:t>
                </a:r>
              </a:p>
            </p:txBody>
          </p:sp>
          <p:sp>
            <p:nvSpPr>
              <p:cNvPr id="107" name="AutoShape 109"/>
              <p:cNvSpPr>
                <a:spLocks noChangeArrowheads="1"/>
              </p:cNvSpPr>
              <p:nvPr/>
            </p:nvSpPr>
            <p:spPr bwMode="auto">
              <a:xfrm>
                <a:off x="1501383" y="4796624"/>
                <a:ext cx="1184921" cy="177825"/>
              </a:xfrm>
              <a:prstGeom prst="flowChartAlternateProcess">
                <a:avLst/>
              </a:prstGeom>
              <a:solidFill>
                <a:schemeClr val="bg1"/>
              </a:solidFill>
              <a:ln w="9525" algn="ctr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latinLnBrk="0">
                  <a:defRPr/>
                </a:pPr>
                <a:r>
                  <a:rPr lang="ko-KR" altLang="en-US" sz="10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단어구성정보</a:t>
                </a:r>
              </a:p>
            </p:txBody>
          </p:sp>
        </p:grpSp>
        <p:cxnSp>
          <p:nvCxnSpPr>
            <p:cNvPr id="101" name="AutoShape 9"/>
            <p:cNvCxnSpPr>
              <a:cxnSpLocks noChangeShapeType="1"/>
              <a:stCxn id="102" idx="2"/>
              <a:endCxn id="118" idx="0"/>
            </p:cNvCxnSpPr>
            <p:nvPr/>
          </p:nvCxnSpPr>
          <p:spPr bwMode="auto">
            <a:xfrm>
              <a:off x="2078002" y="5072704"/>
              <a:ext cx="0" cy="300566"/>
            </a:xfrm>
            <a:prstGeom prst="straightConnector1">
              <a:avLst/>
            </a:prstGeom>
            <a:noFill/>
            <a:ln w="25400">
              <a:solidFill>
                <a:srgbClr val="7F7F7F"/>
              </a:solidFill>
              <a:round/>
              <a:headEnd/>
              <a:tailEnd type="triangle" w="med" len="med"/>
            </a:ln>
          </p:spPr>
        </p:cxnSp>
      </p:grpSp>
      <p:sp>
        <p:nvSpPr>
          <p:cNvPr id="121" name="이등변 삼각형 120"/>
          <p:cNvSpPr/>
          <p:nvPr/>
        </p:nvSpPr>
        <p:spPr>
          <a:xfrm rot="5400000">
            <a:off x="3889318" y="3517428"/>
            <a:ext cx="1783304" cy="200039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Rectangle 7"/>
          <p:cNvSpPr>
            <a:spLocks noChangeArrowheads="1"/>
          </p:cNvSpPr>
          <p:nvPr/>
        </p:nvSpPr>
        <p:spPr bwMode="auto">
          <a:xfrm>
            <a:off x="416370" y="1381972"/>
            <a:ext cx="4150800" cy="318788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62919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표준 체계 및 관계</a:t>
            </a:r>
          </a:p>
        </p:txBody>
      </p:sp>
      <p:sp>
        <p:nvSpPr>
          <p:cNvPr id="123" name="Rectangle 7"/>
          <p:cNvSpPr>
            <a:spLocks noChangeArrowheads="1"/>
          </p:cNvSpPr>
          <p:nvPr/>
        </p:nvSpPr>
        <p:spPr bwMode="auto">
          <a:xfrm>
            <a:off x="4944940" y="1381972"/>
            <a:ext cx="4647600" cy="318788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62919" fontAlgn="auto" latinLnBrk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표준 활용 예시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480771" y="3087600"/>
            <a:ext cx="1375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속성 및 </a:t>
            </a:r>
            <a:r>
              <a:rPr lang="ko-KR" altLang="en-US" sz="10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컬럼을</a:t>
            </a:r>
            <a:r>
              <a:rPr lang="ko-KR" altLang="en-US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구성하는 최소한의 </a:t>
            </a:r>
            <a:r>
              <a:rPr lang="ko-KR" altLang="en-US" sz="10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원소</a:t>
            </a:r>
            <a:endParaRPr lang="ko-KR" altLang="en-US" sz="1000" b="0" dirty="0"/>
          </a:p>
        </p:txBody>
      </p:sp>
      <p:sp>
        <p:nvSpPr>
          <p:cNvPr id="126" name="TextBox 125"/>
          <p:cNvSpPr txBox="1"/>
          <p:nvPr/>
        </p:nvSpPr>
        <p:spPr>
          <a:xfrm>
            <a:off x="3024921" y="3045464"/>
            <a:ext cx="1532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0" dirty="0" smtClean="0">
                <a:latin typeface="맑은 고딕" pitchFamily="50" charset="-127"/>
                <a:ea typeface="맑은 고딕" pitchFamily="50" charset="-127"/>
              </a:rPr>
              <a:t>속성 및 </a:t>
            </a:r>
            <a:r>
              <a:rPr lang="ko-KR" altLang="en-US" sz="1000" b="0" dirty="0" err="1">
                <a:latin typeface="맑은 고딕" pitchFamily="50" charset="-127"/>
                <a:ea typeface="맑은 고딕" pitchFamily="50" charset="-127"/>
              </a:rPr>
              <a:t>컬럼에</a:t>
            </a:r>
            <a:r>
              <a:rPr lang="ko-KR" altLang="en-US" sz="1000" b="0" dirty="0">
                <a:latin typeface="맑은 고딕" pitchFamily="50" charset="-127"/>
                <a:ea typeface="맑은 고딕" pitchFamily="50" charset="-127"/>
              </a:rPr>
              <a:t> 허용되는 값의 영역을 의미하며</a:t>
            </a:r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항목의 </a:t>
            </a:r>
            <a:r>
              <a:rPr lang="ko-KR" altLang="en-US" sz="10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맨 마지막에 위치</a:t>
            </a:r>
            <a:r>
              <a:rPr lang="ko-KR" altLang="en-US" sz="1000" b="0" dirty="0">
                <a:latin typeface="맑은 고딕" pitchFamily="50" charset="-127"/>
                <a:ea typeface="맑은 고딕" pitchFamily="50" charset="-127"/>
              </a:rPr>
              <a:t>하여 데이터의 </a:t>
            </a:r>
            <a:r>
              <a:rPr lang="ko-KR" altLang="en-US" sz="1000" b="0" dirty="0" smtClean="0">
                <a:latin typeface="맑은 고딕" pitchFamily="50" charset="-127"/>
                <a:ea typeface="맑은 고딕" pitchFamily="50" charset="-127"/>
              </a:rPr>
              <a:t>표현 방법을 표시</a:t>
            </a:r>
            <a:endParaRPr lang="ko-KR" altLang="en-US" sz="1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824112" y="4240970"/>
            <a:ext cx="1732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0" dirty="0">
                <a:latin typeface="맑은 고딕" pitchFamily="50" charset="-127"/>
                <a:ea typeface="맑은 고딕" pitchFamily="50" charset="-127"/>
              </a:rPr>
              <a:t>속성의 집합</a:t>
            </a:r>
            <a:r>
              <a:rPr lang="en-US" altLang="ko-KR" sz="1000" b="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000" b="0" dirty="0">
                <a:latin typeface="맑은 고딕" pitchFamily="50" charset="-127"/>
                <a:ea typeface="맑은 고딕" pitchFamily="50" charset="-127"/>
              </a:rPr>
              <a:t>테이블 </a:t>
            </a:r>
            <a:r>
              <a:rPr lang="ko-KR" altLang="en-US" sz="1000" b="0" dirty="0" err="1">
                <a:latin typeface="맑은 고딕" pitchFamily="50" charset="-127"/>
                <a:ea typeface="맑은 고딕" pitchFamily="50" charset="-127"/>
              </a:rPr>
              <a:t>컬럼의</a:t>
            </a:r>
            <a:r>
              <a:rPr lang="ko-KR" altLang="en-US" sz="1000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b="0" dirty="0" err="1">
                <a:latin typeface="맑은 고딕" pitchFamily="50" charset="-127"/>
                <a:ea typeface="맑은 고딕" pitchFamily="50" charset="-127"/>
              </a:rPr>
              <a:t>한글명</a:t>
            </a:r>
            <a:r>
              <a:rPr lang="ko-KR" altLang="en-US" sz="1000" b="0" dirty="0">
                <a:latin typeface="맑은 고딕" pitchFamily="50" charset="-127"/>
                <a:ea typeface="맑은 고딕" pitchFamily="50" charset="-127"/>
              </a:rPr>
              <a:t> 및 영문명칭으로 </a:t>
            </a:r>
            <a:r>
              <a:rPr lang="ko-KR" altLang="en-US" sz="1000" b="0" dirty="0" smtClean="0">
                <a:latin typeface="맑은 고딕" pitchFamily="50" charset="-127"/>
                <a:ea typeface="맑은 고딕" pitchFamily="50" charset="-127"/>
              </a:rPr>
              <a:t>사용되고 </a:t>
            </a:r>
            <a:r>
              <a:rPr lang="ko-KR" altLang="en-US" sz="1000" b="0" dirty="0">
                <a:latin typeface="맑은 고딕" pitchFamily="50" charset="-127"/>
                <a:ea typeface="맑은 고딕" pitchFamily="50" charset="-127"/>
              </a:rPr>
              <a:t>도메인이 가진 데이터타입과 속성을 가짐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8187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2.2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구조관리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-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모델관리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2.  </a:t>
            </a:r>
            <a:r>
              <a:rPr lang="ko-KR" altLang="en-US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무엇을 할 것인가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  <p:sp>
        <p:nvSpPr>
          <p:cNvPr id="121" name="Rectangle 372"/>
          <p:cNvSpPr>
            <a:spLocks noChangeArrowheads="1"/>
          </p:cNvSpPr>
          <p:nvPr/>
        </p:nvSpPr>
        <p:spPr bwMode="auto">
          <a:xfrm>
            <a:off x="247650" y="1376363"/>
            <a:ext cx="9410700" cy="4910137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bIns="0" anchor="ctr"/>
          <a:lstStyle/>
          <a:p>
            <a:pPr algn="ctr" eaLnBrk="1" latinLnBrk="1" hangingPunct="1">
              <a:defRPr/>
            </a:pPr>
            <a:endParaRPr lang="ko-KR" altLang="en-US" dirty="0">
              <a:latin typeface="+mn-ea"/>
              <a:ea typeface="+mn-ea"/>
            </a:endParaRPr>
          </a:p>
        </p:txBody>
      </p:sp>
      <p:grpSp>
        <p:nvGrpSpPr>
          <p:cNvPr id="122" name="그룹 23"/>
          <p:cNvGrpSpPr>
            <a:grpSpLocks/>
          </p:cNvGrpSpPr>
          <p:nvPr/>
        </p:nvGrpSpPr>
        <p:grpSpPr bwMode="auto">
          <a:xfrm>
            <a:off x="415925" y="1558925"/>
            <a:ext cx="9218613" cy="4678363"/>
            <a:chOff x="488382" y="1124680"/>
            <a:chExt cx="9218763" cy="5098056"/>
          </a:xfrm>
        </p:grpSpPr>
        <p:sp>
          <p:nvSpPr>
            <p:cNvPr id="123" name="AutoShape 24"/>
            <p:cNvSpPr>
              <a:spLocks noChangeArrowheads="1"/>
            </p:cNvSpPr>
            <p:nvPr/>
          </p:nvSpPr>
          <p:spPr bwMode="auto">
            <a:xfrm>
              <a:off x="4048700" y="1660868"/>
              <a:ext cx="1625832" cy="396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BEAF9"/>
                </a:gs>
                <a:gs pos="100000">
                  <a:srgbClr val="D5E9FF"/>
                </a:gs>
              </a:gsLst>
              <a:lin ang="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18000" rIns="1800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buFont typeface="Monotype Sorts"/>
                <a:buNone/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설계자</a:t>
              </a:r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개발자</a:t>
              </a:r>
            </a:p>
          </p:txBody>
        </p:sp>
        <p:sp>
          <p:nvSpPr>
            <p:cNvPr id="125" name="AutoShape 27"/>
            <p:cNvSpPr>
              <a:spLocks noChangeArrowheads="1"/>
            </p:cNvSpPr>
            <p:nvPr/>
          </p:nvSpPr>
          <p:spPr bwMode="auto">
            <a:xfrm>
              <a:off x="5761307" y="1660868"/>
              <a:ext cx="2169222" cy="396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BEAF9"/>
                </a:gs>
                <a:gs pos="100000">
                  <a:srgbClr val="D5E9FF"/>
                </a:gs>
              </a:gsLst>
              <a:lin ang="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18000" rIns="1800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buFont typeface="Monotype Sorts"/>
                <a:buNone/>
                <a:defRPr/>
              </a:pPr>
              <a:r>
                <a:rPr lang="ko-KR" altLang="en-US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데이터관리자</a:t>
              </a:r>
              <a:endParaRPr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buFont typeface="Monotype Sorts"/>
                <a:buNone/>
                <a:defRPr/>
              </a:pPr>
              <a:r>
                <a:rPr lang="en-US" altLang="ko-KR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DA)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6" name="AutoShape 24"/>
            <p:cNvSpPr>
              <a:spLocks noChangeArrowheads="1"/>
            </p:cNvSpPr>
            <p:nvPr/>
          </p:nvSpPr>
          <p:spPr bwMode="auto">
            <a:xfrm>
              <a:off x="488382" y="1660868"/>
              <a:ext cx="1721088" cy="396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BEAF9"/>
                </a:gs>
                <a:gs pos="100000">
                  <a:srgbClr val="D5E9FF"/>
                </a:gs>
              </a:gsLst>
              <a:lin ang="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18000" rIns="1800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buFont typeface="Monotype Sorts"/>
                <a:buNone/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설계자</a:t>
              </a:r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개발자</a:t>
              </a:r>
            </a:p>
          </p:txBody>
        </p:sp>
        <p:sp>
          <p:nvSpPr>
            <p:cNvPr id="127" name="AutoShape 25"/>
            <p:cNvSpPr>
              <a:spLocks noChangeArrowheads="1"/>
            </p:cNvSpPr>
            <p:nvPr/>
          </p:nvSpPr>
          <p:spPr bwMode="auto">
            <a:xfrm>
              <a:off x="2276907" y="1660868"/>
              <a:ext cx="1573554" cy="396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BEAF9"/>
                </a:gs>
                <a:gs pos="100000">
                  <a:srgbClr val="D5E9FF"/>
                </a:gs>
              </a:gsLst>
              <a:lin ang="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18000" rIns="1800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buFont typeface="Monotype Sorts"/>
                <a:buNone/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데이터관리자</a:t>
              </a:r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(DA)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8" name="Text Box 15"/>
            <p:cNvSpPr txBox="1">
              <a:spLocks noChangeArrowheads="1"/>
            </p:cNvSpPr>
            <p:nvPr/>
          </p:nvSpPr>
          <p:spPr bwMode="auto">
            <a:xfrm>
              <a:off x="3165741" y="5124093"/>
              <a:ext cx="563090" cy="272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ko-KR" altLang="en-US" sz="1000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승인</a:t>
              </a:r>
            </a:p>
          </p:txBody>
        </p:sp>
        <p:sp>
          <p:nvSpPr>
            <p:cNvPr id="129" name="순서도: 판단 34"/>
            <p:cNvSpPr>
              <a:spLocks noChangeArrowheads="1"/>
            </p:cNvSpPr>
            <p:nvPr/>
          </p:nvSpPr>
          <p:spPr bwMode="auto">
            <a:xfrm>
              <a:off x="2493428" y="5541150"/>
              <a:ext cx="1150956" cy="342523"/>
            </a:xfrm>
            <a:prstGeom prst="flowChartDecision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검토</a:t>
              </a:r>
            </a:p>
          </p:txBody>
        </p:sp>
        <p:cxnSp>
          <p:nvCxnSpPr>
            <p:cNvPr id="130" name="꺾인 연결선 126"/>
            <p:cNvCxnSpPr>
              <a:cxnSpLocks noChangeShapeType="1"/>
              <a:stCxn id="136" idx="2"/>
              <a:endCxn id="137" idx="0"/>
            </p:cNvCxnSpPr>
            <p:nvPr/>
          </p:nvCxnSpPr>
          <p:spPr bwMode="auto">
            <a:xfrm>
              <a:off x="1239282" y="2615866"/>
              <a:ext cx="4762" cy="340794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131" name="Rectangle 18"/>
            <p:cNvSpPr>
              <a:spLocks noChangeArrowheads="1"/>
            </p:cNvSpPr>
            <p:nvPr/>
          </p:nvSpPr>
          <p:spPr bwMode="auto">
            <a:xfrm>
              <a:off x="2610852" y="4737816"/>
              <a:ext cx="900000" cy="431999"/>
            </a:xfrm>
            <a:prstGeom prst="rect">
              <a:avLst/>
            </a:prstGeom>
            <a:solidFill>
              <a:srgbClr val="4070AA"/>
            </a:solidFill>
            <a:ln w="9525">
              <a:solidFill>
                <a:srgbClr val="4F81BD"/>
              </a:solidFill>
              <a:miter lim="800000"/>
              <a:headEnd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sp3d/>
            </a:bodyPr>
            <a:lstStyle/>
            <a:p>
              <a:pPr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메타 승인</a:t>
              </a:r>
              <a:r>
                <a:rPr lang="en-US" altLang="ko-KR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처리</a:t>
              </a:r>
            </a:p>
          </p:txBody>
        </p:sp>
        <p:sp>
          <p:nvSpPr>
            <p:cNvPr id="132" name="Text Box 15"/>
            <p:cNvSpPr txBox="1">
              <a:spLocks noChangeArrowheads="1"/>
            </p:cNvSpPr>
            <p:nvPr/>
          </p:nvSpPr>
          <p:spPr bwMode="auto">
            <a:xfrm>
              <a:off x="960262" y="3401293"/>
              <a:ext cx="297821" cy="272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en-US" altLang="ko-KR" sz="1000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N</a:t>
              </a:r>
              <a:endParaRPr lang="ko-KR" altLang="en-US" sz="100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3" name="Text Box 15"/>
            <p:cNvSpPr txBox="1">
              <a:spLocks noChangeArrowheads="1"/>
            </p:cNvSpPr>
            <p:nvPr/>
          </p:nvSpPr>
          <p:spPr bwMode="auto">
            <a:xfrm>
              <a:off x="1701962" y="2935725"/>
              <a:ext cx="297821" cy="272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en-US" altLang="ko-KR" sz="1000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Y</a:t>
              </a:r>
              <a:endParaRPr lang="ko-KR" altLang="en-US" sz="100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134" name="꺾인 연결선 126"/>
            <p:cNvCxnSpPr>
              <a:cxnSpLocks noChangeShapeType="1"/>
              <a:stCxn id="129" idx="0"/>
              <a:endCxn id="131" idx="2"/>
            </p:cNvCxnSpPr>
            <p:nvPr/>
          </p:nvCxnSpPr>
          <p:spPr bwMode="auto">
            <a:xfrm flipH="1" flipV="1">
              <a:off x="3060852" y="5169815"/>
              <a:ext cx="7969" cy="37142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꺾인 연결선 126"/>
            <p:cNvCxnSpPr>
              <a:cxnSpLocks noChangeShapeType="1"/>
              <a:stCxn id="131" idx="0"/>
              <a:endCxn id="136" idx="3"/>
            </p:cNvCxnSpPr>
            <p:nvPr/>
          </p:nvCxnSpPr>
          <p:spPr bwMode="auto">
            <a:xfrm rot="16200000" flipV="1">
              <a:off x="1204941" y="2883237"/>
              <a:ext cx="2338843" cy="1371622"/>
            </a:xfrm>
            <a:prstGeom prst="bentConnector2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136" name="Rectangle 18"/>
            <p:cNvSpPr>
              <a:spLocks noChangeArrowheads="1"/>
            </p:cNvSpPr>
            <p:nvPr/>
          </p:nvSpPr>
          <p:spPr bwMode="auto">
            <a:xfrm>
              <a:off x="788666" y="2183974"/>
              <a:ext cx="900000" cy="431999"/>
            </a:xfrm>
            <a:prstGeom prst="rect">
              <a:avLst/>
            </a:prstGeom>
            <a:solidFill>
              <a:srgbClr val="4070AA"/>
            </a:solidFill>
            <a:ln w="15875">
              <a:solidFill>
                <a:srgbClr val="4881BD"/>
              </a:solidFill>
              <a:miter lim="800000"/>
              <a:headEnd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sp3d/>
            </a:bodyPr>
            <a:lstStyle/>
            <a:p>
              <a:pPr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표준사전</a:t>
              </a:r>
              <a:r>
                <a:rPr lang="en-US" altLang="ko-KR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조회</a:t>
              </a:r>
              <a:endParaRPr lang="en-US" altLang="ko-KR" sz="1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7" name="순서도: 판단 34"/>
            <p:cNvSpPr>
              <a:spLocks noChangeArrowheads="1"/>
            </p:cNvSpPr>
            <p:nvPr/>
          </p:nvSpPr>
          <p:spPr bwMode="auto">
            <a:xfrm>
              <a:off x="704286" y="2956659"/>
              <a:ext cx="1079518" cy="435938"/>
            </a:xfrm>
            <a:prstGeom prst="flowChartDecision">
              <a:avLst/>
            </a:prstGeom>
            <a:solidFill>
              <a:schemeClr val="bg1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사전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존재</a:t>
              </a:r>
            </a:p>
          </p:txBody>
        </p:sp>
        <p:sp>
          <p:nvSpPr>
            <p:cNvPr id="236" name="순서도: 문서 67"/>
            <p:cNvSpPr>
              <a:spLocks noChangeArrowheads="1"/>
            </p:cNvSpPr>
            <p:nvPr/>
          </p:nvSpPr>
          <p:spPr bwMode="auto">
            <a:xfrm>
              <a:off x="1593300" y="3479093"/>
              <a:ext cx="1231920" cy="446318"/>
            </a:xfrm>
            <a:prstGeom prst="flowChartDocumen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ERD </a:t>
              </a: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적용</a:t>
              </a:r>
              <a:endParaRPr lang="en-US" altLang="ko-KR"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defRPr/>
              </a:pPr>
              <a:r>
                <a:rPr lang="en-US" altLang="ko-KR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영문명</a:t>
              </a:r>
              <a:r>
                <a:rPr lang="en-US" altLang="ko-KR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데이터타입</a:t>
              </a:r>
              <a:r>
                <a:rPr lang="en-US" altLang="ko-KR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37" name="꺾인 연결선 126"/>
            <p:cNvCxnSpPr>
              <a:cxnSpLocks noChangeShapeType="1"/>
              <a:stCxn id="137" idx="2"/>
              <a:endCxn id="240" idx="0"/>
            </p:cNvCxnSpPr>
            <p:nvPr/>
          </p:nvCxnSpPr>
          <p:spPr bwMode="auto">
            <a:xfrm>
              <a:off x="1244044" y="3392597"/>
              <a:ext cx="7938" cy="1335493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38" name="꺾인 연결선 126"/>
            <p:cNvCxnSpPr>
              <a:cxnSpLocks noChangeShapeType="1"/>
              <a:stCxn id="137" idx="3"/>
              <a:endCxn id="236" idx="0"/>
            </p:cNvCxnSpPr>
            <p:nvPr/>
          </p:nvCxnSpPr>
          <p:spPr bwMode="auto">
            <a:xfrm>
              <a:off x="1783803" y="3174628"/>
              <a:ext cx="425457" cy="304465"/>
            </a:xfrm>
            <a:prstGeom prst="bentConnector2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39" name="꺾인 연결선 126"/>
            <p:cNvCxnSpPr>
              <a:cxnSpLocks noChangeShapeType="1"/>
              <a:stCxn id="240" idx="2"/>
              <a:endCxn id="129" idx="1"/>
            </p:cNvCxnSpPr>
            <p:nvPr/>
          </p:nvCxnSpPr>
          <p:spPr bwMode="auto">
            <a:xfrm rot="16200000" flipH="1">
              <a:off x="1596785" y="4815767"/>
              <a:ext cx="551842" cy="1241445"/>
            </a:xfrm>
            <a:prstGeom prst="bentConnector2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40" name="Rectangle 18"/>
            <p:cNvSpPr>
              <a:spLocks noChangeArrowheads="1"/>
            </p:cNvSpPr>
            <p:nvPr/>
          </p:nvSpPr>
          <p:spPr bwMode="auto">
            <a:xfrm>
              <a:off x="802388" y="4728748"/>
              <a:ext cx="900000" cy="431999"/>
            </a:xfrm>
            <a:prstGeom prst="rect">
              <a:avLst/>
            </a:prstGeom>
            <a:solidFill>
              <a:srgbClr val="4070AA"/>
            </a:solidFill>
            <a:ln w="15875">
              <a:solidFill>
                <a:srgbClr val="4881BD"/>
              </a:solidFill>
              <a:miter lim="800000"/>
              <a:headEnd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sp3d/>
            </a:bodyPr>
            <a:lstStyle/>
            <a:p>
              <a:pPr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표준사전</a:t>
              </a:r>
              <a:r>
                <a:rPr lang="en-US" altLang="ko-KR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등록요청</a:t>
              </a:r>
              <a:endParaRPr lang="en-US" altLang="ko-KR" sz="1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1" name="Rectangle 18"/>
            <p:cNvSpPr>
              <a:spLocks noChangeArrowheads="1"/>
            </p:cNvSpPr>
            <p:nvPr/>
          </p:nvSpPr>
          <p:spPr bwMode="auto">
            <a:xfrm>
              <a:off x="4376233" y="2316591"/>
              <a:ext cx="900127" cy="4324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ERD </a:t>
              </a: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변경</a:t>
              </a:r>
            </a:p>
          </p:txBody>
        </p:sp>
        <p:sp>
          <p:nvSpPr>
            <p:cNvPr id="242" name="Rectangle 18"/>
            <p:cNvSpPr>
              <a:spLocks noChangeArrowheads="1"/>
            </p:cNvSpPr>
            <p:nvPr/>
          </p:nvSpPr>
          <p:spPr bwMode="auto">
            <a:xfrm>
              <a:off x="4376920" y="2997000"/>
              <a:ext cx="900000" cy="432000"/>
            </a:xfrm>
            <a:prstGeom prst="rect">
              <a:avLst/>
            </a:prstGeom>
            <a:solidFill>
              <a:srgbClr val="4070AA"/>
            </a:solidFill>
            <a:ln w="9525">
              <a:solidFill>
                <a:srgbClr val="4F81BD"/>
              </a:solidFill>
              <a:miter lim="800000"/>
              <a:headEnd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sp3d/>
            </a:bodyPr>
            <a:lstStyle/>
            <a:p>
              <a:pPr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데이터모델</a:t>
              </a:r>
              <a:endParaRPr lang="en-US" altLang="ko-KR" sz="1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등록요청</a:t>
              </a:r>
            </a:p>
          </p:txBody>
        </p:sp>
        <p:sp>
          <p:nvSpPr>
            <p:cNvPr id="243" name="순서도: 판단 34"/>
            <p:cNvSpPr>
              <a:spLocks noChangeArrowheads="1"/>
            </p:cNvSpPr>
            <p:nvPr/>
          </p:nvSpPr>
          <p:spPr bwMode="auto">
            <a:xfrm>
              <a:off x="5830407" y="2996447"/>
              <a:ext cx="992203" cy="432478"/>
            </a:xfrm>
            <a:prstGeom prst="flowChartDecision">
              <a:avLst/>
            </a:prstGeom>
            <a:solidFill>
              <a:schemeClr val="bg1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검토</a:t>
              </a:r>
            </a:p>
          </p:txBody>
        </p:sp>
        <p:cxnSp>
          <p:nvCxnSpPr>
            <p:cNvPr id="244" name="꺾인 연결선 126"/>
            <p:cNvCxnSpPr>
              <a:cxnSpLocks noChangeShapeType="1"/>
              <a:stCxn id="241" idx="2"/>
              <a:endCxn id="242" idx="0"/>
            </p:cNvCxnSpPr>
            <p:nvPr/>
          </p:nvCxnSpPr>
          <p:spPr bwMode="auto">
            <a:xfrm>
              <a:off x="4827091" y="2749069"/>
              <a:ext cx="0" cy="247377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45" name="꺾인 연결선 126"/>
            <p:cNvCxnSpPr>
              <a:cxnSpLocks noChangeShapeType="1"/>
              <a:stCxn id="242" idx="3"/>
              <a:endCxn id="243" idx="1"/>
            </p:cNvCxnSpPr>
            <p:nvPr/>
          </p:nvCxnSpPr>
          <p:spPr bwMode="auto">
            <a:xfrm>
              <a:off x="5276360" y="3212686"/>
              <a:ext cx="554047" cy="0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46" name="Rectangle 18"/>
            <p:cNvSpPr>
              <a:spLocks noChangeArrowheads="1"/>
            </p:cNvSpPr>
            <p:nvPr/>
          </p:nvSpPr>
          <p:spPr bwMode="auto">
            <a:xfrm>
              <a:off x="6874999" y="3797397"/>
              <a:ext cx="898540" cy="4324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개발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DB</a:t>
              </a:r>
            </a:p>
            <a:p>
              <a:pPr algn="ctr">
                <a:defRPr/>
              </a:pP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반영</a:t>
              </a:r>
            </a:p>
          </p:txBody>
        </p:sp>
        <p:sp>
          <p:nvSpPr>
            <p:cNvPr id="247" name="Rectangle 18"/>
            <p:cNvSpPr>
              <a:spLocks noChangeArrowheads="1"/>
            </p:cNvSpPr>
            <p:nvPr/>
          </p:nvSpPr>
          <p:spPr bwMode="auto">
            <a:xfrm>
              <a:off x="8221941" y="3798042"/>
              <a:ext cx="900000" cy="432000"/>
            </a:xfrm>
            <a:prstGeom prst="rect">
              <a:avLst/>
            </a:prstGeom>
            <a:solidFill>
              <a:srgbClr val="4070AA"/>
            </a:solidFill>
            <a:ln w="9525">
              <a:solidFill>
                <a:srgbClr val="4F81BD"/>
              </a:solidFill>
              <a:miter lim="800000"/>
              <a:headEnd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sp3d/>
            </a:bodyPr>
            <a:lstStyle/>
            <a:p>
              <a:pPr algn="ctr">
                <a:defRPr/>
              </a:pPr>
              <a:r>
                <a:rPr lang="en-US" altLang="ko-KR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DDL</a:t>
              </a:r>
              <a:r>
                <a:rPr lang="ko-KR" altLang="en-US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발행</a:t>
              </a:r>
            </a:p>
          </p:txBody>
        </p:sp>
        <p:cxnSp>
          <p:nvCxnSpPr>
            <p:cNvPr id="248" name="꺾인 연결선 126"/>
            <p:cNvCxnSpPr>
              <a:cxnSpLocks noChangeShapeType="1"/>
              <a:stCxn id="251" idx="3"/>
              <a:endCxn id="252" idx="1"/>
            </p:cNvCxnSpPr>
            <p:nvPr/>
          </p:nvCxnSpPr>
          <p:spPr bwMode="auto">
            <a:xfrm>
              <a:off x="6752759" y="4980658"/>
              <a:ext cx="1468462" cy="1729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49" name="Rectangle 18"/>
            <p:cNvSpPr>
              <a:spLocks noChangeArrowheads="1"/>
            </p:cNvSpPr>
            <p:nvPr/>
          </p:nvSpPr>
          <p:spPr bwMode="auto">
            <a:xfrm>
              <a:off x="4376233" y="3788747"/>
              <a:ext cx="900127" cy="43247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개발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DB</a:t>
              </a:r>
            </a:p>
            <a:p>
              <a:pPr algn="ctr">
                <a:defRPr/>
              </a:pP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반영 확인</a:t>
              </a:r>
            </a:p>
          </p:txBody>
        </p:sp>
        <p:sp>
          <p:nvSpPr>
            <p:cNvPr id="250" name="Rectangle 18"/>
            <p:cNvSpPr>
              <a:spLocks noChangeArrowheads="1"/>
            </p:cNvSpPr>
            <p:nvPr/>
          </p:nvSpPr>
          <p:spPr bwMode="auto">
            <a:xfrm>
              <a:off x="4376920" y="4766518"/>
              <a:ext cx="900000" cy="432000"/>
            </a:xfrm>
            <a:prstGeom prst="rect">
              <a:avLst/>
            </a:prstGeom>
            <a:solidFill>
              <a:srgbClr val="4070AA"/>
            </a:solidFill>
            <a:ln w="9525">
              <a:solidFill>
                <a:srgbClr val="4F81BD"/>
              </a:solidFill>
              <a:miter lim="800000"/>
              <a:headEnd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sp3d/>
            </a:bodyPr>
            <a:lstStyle/>
            <a:p>
              <a:pPr algn="ctr">
                <a:defRPr/>
              </a:pPr>
              <a:r>
                <a:rPr lang="en-US" altLang="ko-KR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DB</a:t>
              </a:r>
              <a:r>
                <a:rPr lang="ko-KR" altLang="en-US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이관요청</a:t>
              </a:r>
            </a:p>
          </p:txBody>
        </p:sp>
        <p:sp>
          <p:nvSpPr>
            <p:cNvPr id="251" name="순서도: 판단 34"/>
            <p:cNvSpPr>
              <a:spLocks noChangeArrowheads="1"/>
            </p:cNvSpPr>
            <p:nvPr/>
          </p:nvSpPr>
          <p:spPr bwMode="auto">
            <a:xfrm>
              <a:off x="5760556" y="4766149"/>
              <a:ext cx="992203" cy="427288"/>
            </a:xfrm>
            <a:prstGeom prst="flowChartDecision">
              <a:avLst/>
            </a:prstGeom>
            <a:solidFill>
              <a:schemeClr val="bg1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검토</a:t>
              </a:r>
            </a:p>
          </p:txBody>
        </p:sp>
        <p:sp>
          <p:nvSpPr>
            <p:cNvPr id="252" name="Rectangle 18"/>
            <p:cNvSpPr>
              <a:spLocks noChangeArrowheads="1"/>
            </p:cNvSpPr>
            <p:nvPr/>
          </p:nvSpPr>
          <p:spPr bwMode="auto">
            <a:xfrm>
              <a:off x="8221940" y="4766518"/>
              <a:ext cx="900000" cy="432000"/>
            </a:xfrm>
            <a:prstGeom prst="rect">
              <a:avLst/>
            </a:prstGeom>
            <a:solidFill>
              <a:srgbClr val="4070AA"/>
            </a:solidFill>
            <a:ln w="9525">
              <a:solidFill>
                <a:srgbClr val="4F81BD"/>
              </a:solidFill>
              <a:miter lim="800000"/>
              <a:headEnd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sp3d/>
            </a:bodyPr>
            <a:lstStyle/>
            <a:p>
              <a:pPr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이관</a:t>
              </a:r>
              <a:r>
                <a:rPr lang="en-US" altLang="ko-KR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DDL</a:t>
              </a:r>
              <a:br>
                <a:rPr lang="en-US" altLang="ko-KR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발행</a:t>
              </a:r>
            </a:p>
          </p:txBody>
        </p:sp>
        <p:sp>
          <p:nvSpPr>
            <p:cNvPr id="253" name="Rectangle 18"/>
            <p:cNvSpPr>
              <a:spLocks noChangeArrowheads="1"/>
            </p:cNvSpPr>
            <p:nvPr/>
          </p:nvSpPr>
          <p:spPr bwMode="auto">
            <a:xfrm>
              <a:off x="6874999" y="5338750"/>
              <a:ext cx="898540" cy="4324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테스트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운영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DB</a:t>
              </a:r>
            </a:p>
            <a:p>
              <a:pPr algn="ctr">
                <a:defRPr/>
              </a:pP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반영</a:t>
              </a:r>
            </a:p>
          </p:txBody>
        </p:sp>
        <p:cxnSp>
          <p:nvCxnSpPr>
            <p:cNvPr id="254" name="꺾인 연결선 126"/>
            <p:cNvCxnSpPr>
              <a:cxnSpLocks noChangeShapeType="1"/>
              <a:stCxn id="247" idx="1"/>
              <a:endCxn id="246" idx="3"/>
            </p:cNvCxnSpPr>
            <p:nvPr/>
          </p:nvCxnSpPr>
          <p:spPr bwMode="auto">
            <a:xfrm flipH="1">
              <a:off x="7773539" y="4013636"/>
              <a:ext cx="447682" cy="0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55" name="꺾인 연결선 126"/>
            <p:cNvCxnSpPr>
              <a:cxnSpLocks noChangeShapeType="1"/>
              <a:stCxn id="246" idx="1"/>
              <a:endCxn id="249" idx="3"/>
            </p:cNvCxnSpPr>
            <p:nvPr/>
          </p:nvCxnSpPr>
          <p:spPr bwMode="auto">
            <a:xfrm flipH="1" flipV="1">
              <a:off x="5276920" y="4005110"/>
              <a:ext cx="1597318" cy="8932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" name="Rectangle 18"/>
            <p:cNvSpPr>
              <a:spLocks noChangeArrowheads="1"/>
            </p:cNvSpPr>
            <p:nvPr/>
          </p:nvSpPr>
          <p:spPr bwMode="auto">
            <a:xfrm>
              <a:off x="4376233" y="5338750"/>
              <a:ext cx="900127" cy="43247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>
                  <a:lumMod val="50000"/>
                </a:schemeClr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DB </a:t>
              </a: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반영</a:t>
              </a:r>
              <a: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/>
              </a:r>
              <a:br>
                <a:rPr lang="en-US" altLang="ko-K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여부 확인</a:t>
              </a:r>
            </a:p>
          </p:txBody>
        </p:sp>
        <p:cxnSp>
          <p:nvCxnSpPr>
            <p:cNvPr id="257" name="꺾인 연결선 126"/>
            <p:cNvCxnSpPr>
              <a:cxnSpLocks noChangeShapeType="1"/>
              <a:stCxn id="253" idx="1"/>
              <a:endCxn id="256" idx="3"/>
            </p:cNvCxnSpPr>
            <p:nvPr/>
          </p:nvCxnSpPr>
          <p:spPr bwMode="auto">
            <a:xfrm flipH="1">
              <a:off x="5276920" y="5554936"/>
              <a:ext cx="1597318" cy="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8" name="꺾인 연결선 126"/>
            <p:cNvCxnSpPr>
              <a:cxnSpLocks noChangeShapeType="1"/>
              <a:stCxn id="250" idx="3"/>
              <a:endCxn id="251" idx="1"/>
            </p:cNvCxnSpPr>
            <p:nvPr/>
          </p:nvCxnSpPr>
          <p:spPr bwMode="auto">
            <a:xfrm flipV="1">
              <a:off x="5276360" y="4980658"/>
              <a:ext cx="484196" cy="1729"/>
            </a:xfrm>
            <a:prstGeom prst="straightConnector1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59" name="Text Box 15"/>
            <p:cNvSpPr txBox="1">
              <a:spLocks noChangeArrowheads="1"/>
            </p:cNvSpPr>
            <p:nvPr/>
          </p:nvSpPr>
          <p:spPr bwMode="auto">
            <a:xfrm>
              <a:off x="6625027" y="2940802"/>
              <a:ext cx="488273" cy="27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ko-KR" altLang="en-US" sz="1000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승인</a:t>
              </a:r>
            </a:p>
          </p:txBody>
        </p:sp>
        <p:sp>
          <p:nvSpPr>
            <p:cNvPr id="260" name="Text Box 15"/>
            <p:cNvSpPr txBox="1">
              <a:spLocks noChangeArrowheads="1"/>
            </p:cNvSpPr>
            <p:nvPr/>
          </p:nvSpPr>
          <p:spPr bwMode="auto">
            <a:xfrm>
              <a:off x="5913483" y="2636890"/>
              <a:ext cx="441132" cy="29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ko-KR" altLang="en-US" sz="1000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반려</a:t>
              </a:r>
            </a:p>
          </p:txBody>
        </p:sp>
        <p:cxnSp>
          <p:nvCxnSpPr>
            <p:cNvPr id="261" name="꺾인 연결선 126"/>
            <p:cNvCxnSpPr>
              <a:cxnSpLocks noChangeShapeType="1"/>
              <a:stCxn id="243" idx="0"/>
              <a:endCxn id="241" idx="3"/>
            </p:cNvCxnSpPr>
            <p:nvPr/>
          </p:nvCxnSpPr>
          <p:spPr bwMode="auto">
            <a:xfrm rot="16200000" flipV="1">
              <a:off x="5570023" y="2239167"/>
              <a:ext cx="463617" cy="1050942"/>
            </a:xfrm>
            <a:prstGeom prst="bentConnector2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62" name="Text Box 15"/>
            <p:cNvSpPr txBox="1">
              <a:spLocks noChangeArrowheads="1"/>
            </p:cNvSpPr>
            <p:nvPr/>
          </p:nvSpPr>
          <p:spPr bwMode="auto">
            <a:xfrm>
              <a:off x="6493866" y="4741052"/>
              <a:ext cx="547424" cy="27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ko-KR" altLang="en-US" sz="1000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승인</a:t>
              </a:r>
            </a:p>
          </p:txBody>
        </p:sp>
        <p:sp>
          <p:nvSpPr>
            <p:cNvPr id="263" name="Text Box 15"/>
            <p:cNvSpPr txBox="1">
              <a:spLocks noChangeArrowheads="1"/>
            </p:cNvSpPr>
            <p:nvPr/>
          </p:nvSpPr>
          <p:spPr bwMode="auto">
            <a:xfrm>
              <a:off x="5700733" y="4341684"/>
              <a:ext cx="535580" cy="272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ko-KR" altLang="en-US" sz="1000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반려</a:t>
              </a:r>
            </a:p>
          </p:txBody>
        </p:sp>
        <p:cxnSp>
          <p:nvCxnSpPr>
            <p:cNvPr id="264" name="꺾인 연결선 126"/>
            <p:cNvCxnSpPr>
              <a:cxnSpLocks noChangeShapeType="1"/>
              <a:stCxn id="251" idx="0"/>
              <a:endCxn id="250" idx="0"/>
            </p:cNvCxnSpPr>
            <p:nvPr/>
          </p:nvCxnSpPr>
          <p:spPr bwMode="auto">
            <a:xfrm rot="16200000" flipV="1">
              <a:off x="5542566" y="4051833"/>
              <a:ext cx="12110" cy="1430360"/>
            </a:xfrm>
            <a:prstGeom prst="bentConnector3">
              <a:avLst>
                <a:gd name="adj1" fmla="val 1800000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65" name="꺾인 연결선 126"/>
            <p:cNvCxnSpPr>
              <a:cxnSpLocks noChangeShapeType="1"/>
              <a:stCxn id="251" idx="3"/>
              <a:endCxn id="253" idx="0"/>
            </p:cNvCxnSpPr>
            <p:nvPr/>
          </p:nvCxnSpPr>
          <p:spPr bwMode="auto">
            <a:xfrm>
              <a:off x="6752759" y="4980658"/>
              <a:ext cx="571509" cy="358092"/>
            </a:xfrm>
            <a:prstGeom prst="bentConnector2">
              <a:avLst/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66" name="AutoShape 27"/>
            <p:cNvSpPr>
              <a:spLocks noChangeArrowheads="1"/>
            </p:cNvSpPr>
            <p:nvPr/>
          </p:nvSpPr>
          <p:spPr bwMode="auto">
            <a:xfrm>
              <a:off x="8017304" y="1664400"/>
              <a:ext cx="1328307" cy="3963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BEAF9"/>
                </a:gs>
                <a:gs pos="100000">
                  <a:srgbClr val="D5E9FF"/>
                </a:gs>
              </a:gsLst>
              <a:lin ang="0" scaled="1"/>
            </a:gradFill>
            <a:ln w="2857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18000" rIns="18000" anchor="ctr">
              <a:scene3d>
                <a:camera prst="orthographicFront"/>
                <a:lightRig rig="threePt" dir="t"/>
              </a:scene3d>
              <a:sp3d/>
            </a:bodyPr>
            <a:lstStyle/>
            <a:p>
              <a:pPr algn="ctr">
                <a:buFont typeface="Monotype Sorts"/>
                <a:buNone/>
                <a:defRPr/>
              </a:pPr>
              <a:r>
                <a:rPr lang="en-US" altLang="ko-KR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DBA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67" name="꺾인 연결선 126"/>
            <p:cNvCxnSpPr>
              <a:cxnSpLocks noChangeShapeType="1"/>
              <a:stCxn id="243" idx="3"/>
              <a:endCxn id="247" idx="0"/>
            </p:cNvCxnSpPr>
            <p:nvPr/>
          </p:nvCxnSpPr>
          <p:spPr bwMode="auto">
            <a:xfrm>
              <a:off x="6822610" y="3212686"/>
              <a:ext cx="1849468" cy="584711"/>
            </a:xfrm>
            <a:prstGeom prst="bentConnector2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68" name="꺾인 연결선 126"/>
            <p:cNvCxnSpPr>
              <a:cxnSpLocks noChangeShapeType="1"/>
            </p:cNvCxnSpPr>
            <p:nvPr/>
          </p:nvCxnSpPr>
          <p:spPr bwMode="auto">
            <a:xfrm>
              <a:off x="4736601" y="4231605"/>
              <a:ext cx="0" cy="539733"/>
            </a:xfrm>
            <a:prstGeom prst="straightConnector1">
              <a:avLst/>
            </a:prstGeom>
            <a:noFill/>
            <a:ln w="15875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269" name="오각형 268"/>
            <p:cNvSpPr/>
            <p:nvPr/>
          </p:nvSpPr>
          <p:spPr bwMode="auto">
            <a:xfrm>
              <a:off x="488382" y="1124680"/>
              <a:ext cx="3456478" cy="419077"/>
            </a:xfrm>
            <a:prstGeom prst="homePlate">
              <a:avLst>
                <a:gd name="adj" fmla="val 43488"/>
              </a:avLst>
            </a:prstGeom>
            <a:gradFill>
              <a:gsLst>
                <a:gs pos="4000">
                  <a:srgbClr val="6E97C8"/>
                </a:gs>
                <a:gs pos="70000">
                  <a:srgbClr val="6E97C8"/>
                </a:gs>
                <a:gs pos="32000">
                  <a:srgbClr val="4F81BD"/>
                </a:gs>
                <a:gs pos="100000">
                  <a:srgbClr val="EBF5FF"/>
                </a:gs>
              </a:gsLst>
              <a:lin ang="54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threePt" dir="t"/>
              </a:scene3d>
              <a:sp3d extrusionH="12700"/>
            </a:bodyPr>
            <a:lstStyle/>
            <a:p>
              <a:pPr algn="ctr" eaLnBrk="1" latinLnBrk="1" hangingPunct="1">
                <a:defRPr/>
              </a:pPr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데이터표준</a:t>
              </a:r>
            </a:p>
          </p:txBody>
        </p:sp>
        <p:sp>
          <p:nvSpPr>
            <p:cNvPr id="270" name="오각형 269"/>
            <p:cNvSpPr/>
            <p:nvPr/>
          </p:nvSpPr>
          <p:spPr bwMode="auto">
            <a:xfrm>
              <a:off x="4016871" y="1124680"/>
              <a:ext cx="3913657" cy="419077"/>
            </a:xfrm>
            <a:prstGeom prst="homePlate">
              <a:avLst>
                <a:gd name="adj" fmla="val 43488"/>
              </a:avLst>
            </a:prstGeom>
            <a:gradFill>
              <a:gsLst>
                <a:gs pos="4000">
                  <a:srgbClr val="6E97C8"/>
                </a:gs>
                <a:gs pos="70000">
                  <a:srgbClr val="6E97C8"/>
                </a:gs>
                <a:gs pos="32000">
                  <a:srgbClr val="4F81BD"/>
                </a:gs>
                <a:gs pos="100000">
                  <a:srgbClr val="EBF5FF"/>
                </a:gs>
              </a:gsLst>
              <a:lin ang="54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/>
                <a:lightRig rig="threePt" dir="t"/>
              </a:scene3d>
              <a:sp3d extrusionH="12700"/>
            </a:bodyPr>
            <a:lstStyle/>
            <a:p>
              <a:pPr algn="ctr" eaLnBrk="1" latinLnBrk="1" hangingPunct="1">
                <a:defRPr/>
              </a:pPr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 모델 및 </a:t>
              </a:r>
              <a:r>
                <a:rPr lang="en-US" altLang="ko-KR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r>
                <a:rPr lang="ko-KR" alt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반영</a:t>
              </a:r>
            </a:p>
          </p:txBody>
        </p:sp>
        <p:sp>
          <p:nvSpPr>
            <p:cNvPr id="271" name="Rectangle 18"/>
            <p:cNvSpPr>
              <a:spLocks noChangeArrowheads="1"/>
            </p:cNvSpPr>
            <p:nvPr/>
          </p:nvSpPr>
          <p:spPr bwMode="auto">
            <a:xfrm>
              <a:off x="7977422" y="5796553"/>
              <a:ext cx="352409" cy="138144"/>
            </a:xfrm>
            <a:prstGeom prst="rect">
              <a:avLst/>
            </a:prstGeom>
            <a:solidFill>
              <a:srgbClr val="4070AA"/>
            </a:solidFill>
            <a:ln w="9525">
              <a:solidFill>
                <a:srgbClr val="4F81BD"/>
              </a:solidFill>
              <a:miter lim="800000"/>
              <a:headEnd/>
              <a:tailEnd type="none" w="sm" len="sm"/>
            </a:ln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sp3d/>
            </a:bodyPr>
            <a:lstStyle/>
            <a:p>
              <a:pPr algn="ctr">
                <a:defRPr/>
              </a:pPr>
              <a:endParaRPr lang="ko-KR" altLang="en-US" sz="1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2" name="Rectangle 18"/>
            <p:cNvSpPr>
              <a:spLocks noChangeArrowheads="1"/>
            </p:cNvSpPr>
            <p:nvPr/>
          </p:nvSpPr>
          <p:spPr bwMode="auto">
            <a:xfrm>
              <a:off x="7976742" y="6030715"/>
              <a:ext cx="352431" cy="1124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3" name="직사각형 272"/>
            <p:cNvSpPr/>
            <p:nvPr/>
          </p:nvSpPr>
          <p:spPr>
            <a:xfrm>
              <a:off x="8278372" y="5753929"/>
              <a:ext cx="1428773" cy="245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메타시스템 활용 역할</a:t>
              </a:r>
              <a:endParaRPr lang="ko-KR" altLang="en-US" sz="1000" dirty="0"/>
            </a:p>
          </p:txBody>
        </p:sp>
        <p:sp>
          <p:nvSpPr>
            <p:cNvPr id="274" name="직사각형 273"/>
            <p:cNvSpPr/>
            <p:nvPr/>
          </p:nvSpPr>
          <p:spPr>
            <a:xfrm>
              <a:off x="8257733" y="5977088"/>
              <a:ext cx="871552" cy="245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담당자 역할</a:t>
              </a:r>
              <a:endParaRPr lang="ko-KR" altLang="en-US" sz="1000" dirty="0"/>
            </a:p>
          </p:txBody>
        </p:sp>
      </p:grpSp>
      <p:sp>
        <p:nvSpPr>
          <p:cNvPr id="275" name="텍스트 개체 틀 2"/>
          <p:cNvSpPr txBox="1">
            <a:spLocks/>
          </p:cNvSpPr>
          <p:nvPr/>
        </p:nvSpPr>
        <p:spPr>
          <a:xfrm>
            <a:off x="200025" y="714375"/>
            <a:ext cx="9505950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데이터표준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정의 </a:t>
            </a:r>
            <a:r>
              <a:rPr lang="en-US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데이터모델 작성 </a:t>
            </a:r>
            <a:r>
              <a:rPr lang="en-US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&gt; DB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반영 </a:t>
            </a:r>
            <a:r>
              <a:rPr lang="en-US" altLang="ko-KR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&gt; DB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이관 반영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까지의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DB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구조 생성에 관한 모든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프로세스를 관리 합니다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81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2.2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구조관리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-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모델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구조검사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2.  </a:t>
            </a:r>
            <a:r>
              <a:rPr lang="ko-KR" altLang="en-US" sz="1300" b="1" kern="0" spc="-1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무엇을 할 것인가</a:t>
            </a:r>
            <a:r>
              <a:rPr lang="en-US" altLang="ko-KR" sz="1300" b="1" kern="0" spc="-1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  <a:p>
            <a:pPr marL="285750" indent="-285750" algn="r">
              <a:defRPr/>
            </a:pP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  <p:sp>
        <p:nvSpPr>
          <p:cNvPr id="61" name="텍스트 개체 틀 2"/>
          <p:cNvSpPr txBox="1">
            <a:spLocks/>
          </p:cNvSpPr>
          <p:nvPr/>
        </p:nvSpPr>
        <p:spPr>
          <a:xfrm>
            <a:off x="200025" y="714375"/>
            <a:ext cx="9705975" cy="647700"/>
          </a:xfrm>
          <a:prstGeom prst="rect">
            <a:avLst/>
          </a:prstGeom>
        </p:spPr>
        <p:txBody>
          <a:bodyPr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데이터표준과 데이터모델의 비교를 통해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표준 </a:t>
            </a:r>
            <a:r>
              <a:rPr lang="ko-KR" altLang="en-US" sz="1400" b="1" dirty="0" err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준수도</a:t>
            </a:r>
            <a:r>
              <a:rPr lang="ko-KR" alt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파악할 수 있으며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데이터모델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vs DB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스키마 비교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DB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DB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간 스키마 비교 통해 </a:t>
            </a:r>
            <a:r>
              <a:rPr lang="ko-KR" altLang="en-US" sz="14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설계와 구현의 차이를 최소화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할 수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있습니다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gray">
          <a:xfrm>
            <a:off x="3143250" y="1897063"/>
            <a:ext cx="3673475" cy="19780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4C4C4"/>
            </a:solidFill>
            <a:miter lim="800000"/>
            <a:headEnd/>
            <a:tailEnd/>
          </a:ln>
          <a:effectLst>
            <a:outerShdw dist="38100" dir="5400000" sy="50000" rotWithShape="0">
              <a:srgbClr val="DDDDDD"/>
            </a:outerShdw>
          </a:effectLst>
        </p:spPr>
        <p:txBody>
          <a:bodyPr wrap="none" lIns="87965" tIns="45022" rIns="87965" bIns="43983" anchor="ctr"/>
          <a:lstStyle/>
          <a:p>
            <a:pPr algn="ctr" defTabSz="879475" fontAlgn="ctr">
              <a:defRPr/>
            </a:pPr>
            <a:endParaRPr lang="ko-KR" altLang="en-US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3" name="Rectangle 23" descr="채우기2-2"/>
          <p:cNvSpPr>
            <a:spLocks noChangeArrowheads="1"/>
          </p:cNvSpPr>
          <p:nvPr/>
        </p:nvSpPr>
        <p:spPr bwMode="gray">
          <a:xfrm>
            <a:off x="3143250" y="1500188"/>
            <a:ext cx="3681413" cy="396875"/>
          </a:xfrm>
          <a:prstGeom prst="rect">
            <a:avLst/>
          </a:prstGeom>
          <a:gradFill>
            <a:gsLst>
              <a:gs pos="0">
                <a:srgbClr val="4F81BD"/>
              </a:gs>
              <a:gs pos="50000">
                <a:srgbClr val="33CAFF"/>
              </a:gs>
              <a:gs pos="100000">
                <a:srgbClr val="4881BD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629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메타데이터 관리 시스템</a:t>
            </a:r>
            <a:endParaRPr kumimoji="0" lang="en-US" altLang="ko-KR" sz="1400" b="1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3249613" y="1974850"/>
            <a:ext cx="1127125" cy="406400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표준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등록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3249613" y="2571750"/>
            <a:ext cx="1127125" cy="441325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모델</a:t>
            </a:r>
            <a: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등록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5600700" y="1979613"/>
            <a:ext cx="1143000" cy="406400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테이블 </a:t>
            </a:r>
            <a: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 </a:t>
            </a: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반영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모서리가 둥근 직사각형 66"/>
          <p:cNvSpPr/>
          <p:nvPr/>
        </p:nvSpPr>
        <p:spPr>
          <a:xfrm>
            <a:off x="5600700" y="2571750"/>
            <a:ext cx="1143000" cy="441325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테이블 이관</a:t>
            </a:r>
          </a:p>
        </p:txBody>
      </p:sp>
      <p:sp>
        <p:nvSpPr>
          <p:cNvPr id="68" name="모서리가 둥근 직사각형 67"/>
          <p:cNvSpPr/>
          <p:nvPr/>
        </p:nvSpPr>
        <p:spPr>
          <a:xfrm>
            <a:off x="5600700" y="3300413"/>
            <a:ext cx="1143000" cy="431800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카탈로그 수집</a:t>
            </a:r>
            <a: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스키마 정보</a:t>
            </a:r>
            <a: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69" name="모서리가 둥근 직사각형 68"/>
          <p:cNvSpPr/>
          <p:nvPr/>
        </p:nvSpPr>
        <p:spPr>
          <a:xfrm>
            <a:off x="3249613" y="3300413"/>
            <a:ext cx="1127125" cy="431800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모델</a:t>
            </a:r>
            <a: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 수집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490538" y="1519238"/>
            <a:ext cx="1725612" cy="2355850"/>
            <a:chOff x="1306" y="2378"/>
            <a:chExt cx="907" cy="1663"/>
          </a:xfrm>
        </p:grpSpPr>
        <p:grpSp>
          <p:nvGrpSpPr>
            <p:cNvPr id="71" name="Group 28"/>
            <p:cNvGrpSpPr>
              <a:grpSpLocks/>
            </p:cNvGrpSpPr>
            <p:nvPr/>
          </p:nvGrpSpPr>
          <p:grpSpPr bwMode="auto">
            <a:xfrm>
              <a:off x="1306" y="2683"/>
              <a:ext cx="907" cy="1358"/>
              <a:chOff x="360" y="3424"/>
              <a:chExt cx="3636" cy="2212"/>
            </a:xfrm>
          </p:grpSpPr>
          <p:sp>
            <p:nvSpPr>
              <p:cNvPr id="73" name="AutoShape 29"/>
              <p:cNvSpPr>
                <a:spLocks noChangeArrowheads="1"/>
              </p:cNvSpPr>
              <p:nvPr/>
            </p:nvSpPr>
            <p:spPr bwMode="auto">
              <a:xfrm>
                <a:off x="360" y="3424"/>
                <a:ext cx="3636" cy="2212"/>
              </a:xfrm>
              <a:prstGeom prst="roundRect">
                <a:avLst>
                  <a:gd name="adj" fmla="val 2301"/>
                </a:avLst>
              </a:prstGeom>
              <a:solidFill>
                <a:srgbClr val="B5CEE7"/>
              </a:solidFill>
              <a:ln w="9525">
                <a:solidFill>
                  <a:srgbClr val="85AED7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eaLnBrk="1" hangingPunct="1"/>
                <a:endParaRPr lang="ko-KR" altLang="en-US" sz="200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74" name="Rectangle 30"/>
              <p:cNvSpPr>
                <a:spLocks noChangeArrowheads="1"/>
              </p:cNvSpPr>
              <p:nvPr/>
            </p:nvSpPr>
            <p:spPr bwMode="auto">
              <a:xfrm>
                <a:off x="387" y="3483"/>
                <a:ext cx="3583" cy="2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101600" indent="-101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endParaRPr lang="ko-KR" altLang="ko-KR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72" name="Rectangle 31"/>
            <p:cNvSpPr>
              <a:spLocks noChangeArrowheads="1"/>
            </p:cNvSpPr>
            <p:nvPr/>
          </p:nvSpPr>
          <p:spPr bwMode="auto">
            <a:xfrm>
              <a:off x="1306" y="2378"/>
              <a:ext cx="907" cy="266"/>
            </a:xfrm>
            <a:prstGeom prst="rect">
              <a:avLst/>
            </a:prstGeom>
            <a:gradFill rotWithShape="0">
              <a:gsLst>
                <a:gs pos="0">
                  <a:srgbClr val="DBEDFF"/>
                </a:gs>
                <a:gs pos="100000">
                  <a:srgbClr val="99CCFF"/>
                </a:gs>
              </a:gsLst>
              <a:lin ang="2700000" scaled="1"/>
            </a:gradFill>
            <a:ln w="127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hangingPunct="1"/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모델링 도구</a:t>
              </a:r>
            </a:p>
          </p:txBody>
        </p:sp>
      </p:grpSp>
      <p:grpSp>
        <p:nvGrpSpPr>
          <p:cNvPr id="75" name="그룹 94"/>
          <p:cNvGrpSpPr>
            <a:grpSpLocks/>
          </p:cNvGrpSpPr>
          <p:nvPr/>
        </p:nvGrpSpPr>
        <p:grpSpPr bwMode="auto">
          <a:xfrm>
            <a:off x="935038" y="2867025"/>
            <a:ext cx="908050" cy="717550"/>
            <a:chOff x="935714" y="2469897"/>
            <a:chExt cx="907984" cy="717566"/>
          </a:xfrm>
        </p:grpSpPr>
        <p:pic>
          <p:nvPicPr>
            <p:cNvPr id="76" name="Picture 57" descr="Untitled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714" y="2469897"/>
              <a:ext cx="907984" cy="717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Rectangle 58"/>
            <p:cNvSpPr>
              <a:spLocks noChangeArrowheads="1"/>
            </p:cNvSpPr>
            <p:nvPr/>
          </p:nvSpPr>
          <p:spPr bwMode="auto">
            <a:xfrm>
              <a:off x="981399" y="2736233"/>
              <a:ext cx="826132" cy="40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hangingPunct="1"/>
              <a:r>
                <a:rPr lang="ko-KR" altLang="en-US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데이터모델</a:t>
              </a:r>
              <a:r>
                <a:rPr lang="en-US" altLang="ko-KR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en-US" altLang="ko-KR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endParaRPr lang="ko-KR" altLang="en-US" sz="1000" b="1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78" name="Group 27"/>
          <p:cNvGrpSpPr>
            <a:grpSpLocks/>
          </p:cNvGrpSpPr>
          <p:nvPr/>
        </p:nvGrpSpPr>
        <p:grpSpPr bwMode="auto">
          <a:xfrm>
            <a:off x="7689850" y="1511300"/>
            <a:ext cx="1725613" cy="2366963"/>
            <a:chOff x="1306" y="2364"/>
            <a:chExt cx="907" cy="1028"/>
          </a:xfrm>
        </p:grpSpPr>
        <p:grpSp>
          <p:nvGrpSpPr>
            <p:cNvPr id="79" name="Group 28"/>
            <p:cNvGrpSpPr>
              <a:grpSpLocks/>
            </p:cNvGrpSpPr>
            <p:nvPr/>
          </p:nvGrpSpPr>
          <p:grpSpPr bwMode="auto">
            <a:xfrm>
              <a:off x="1306" y="2556"/>
              <a:ext cx="907" cy="836"/>
              <a:chOff x="360" y="3215"/>
              <a:chExt cx="3636" cy="1361"/>
            </a:xfrm>
          </p:grpSpPr>
          <p:sp>
            <p:nvSpPr>
              <p:cNvPr id="139" name="AutoShape 29"/>
              <p:cNvSpPr>
                <a:spLocks noChangeArrowheads="1"/>
              </p:cNvSpPr>
              <p:nvPr/>
            </p:nvSpPr>
            <p:spPr bwMode="auto">
              <a:xfrm>
                <a:off x="360" y="3215"/>
                <a:ext cx="3636" cy="1361"/>
              </a:xfrm>
              <a:prstGeom prst="roundRect">
                <a:avLst>
                  <a:gd name="adj" fmla="val 2301"/>
                </a:avLst>
              </a:prstGeom>
              <a:solidFill>
                <a:srgbClr val="B5CEE7"/>
              </a:solidFill>
              <a:ln w="9525">
                <a:solidFill>
                  <a:srgbClr val="85AED7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eaLnBrk="1" hangingPunct="1"/>
                <a:endParaRPr lang="ko-KR" altLang="en-US" sz="200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140" name="Rectangle 30"/>
              <p:cNvSpPr>
                <a:spLocks noChangeArrowheads="1"/>
              </p:cNvSpPr>
              <p:nvPr/>
            </p:nvSpPr>
            <p:spPr bwMode="auto">
              <a:xfrm>
                <a:off x="387" y="3254"/>
                <a:ext cx="3583" cy="13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101600" indent="-101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endParaRPr lang="ko-KR" altLang="ko-KR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38" name="Rectangle 31"/>
            <p:cNvSpPr>
              <a:spLocks noChangeArrowheads="1"/>
            </p:cNvSpPr>
            <p:nvPr/>
          </p:nvSpPr>
          <p:spPr bwMode="auto">
            <a:xfrm>
              <a:off x="1306" y="2364"/>
              <a:ext cx="907" cy="168"/>
            </a:xfrm>
            <a:prstGeom prst="rect">
              <a:avLst/>
            </a:prstGeom>
            <a:gradFill rotWithShape="0">
              <a:gsLst>
                <a:gs pos="0">
                  <a:srgbClr val="DBEDFF"/>
                </a:gs>
                <a:gs pos="100000">
                  <a:srgbClr val="99CCFF"/>
                </a:gs>
              </a:gsLst>
              <a:lin ang="2700000" scaled="1"/>
            </a:gradFill>
            <a:ln w="127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hangingPunct="1"/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대상 </a:t>
              </a:r>
              <a:r>
                <a:rPr lang="en-US" altLang="ko-KR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endPara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41" name="Group 56"/>
          <p:cNvGrpSpPr>
            <a:grpSpLocks/>
          </p:cNvGrpSpPr>
          <p:nvPr/>
        </p:nvGrpSpPr>
        <p:grpSpPr bwMode="auto">
          <a:xfrm>
            <a:off x="8134350" y="2109788"/>
            <a:ext cx="908050" cy="538162"/>
            <a:chOff x="1532" y="2690"/>
            <a:chExt cx="477" cy="326"/>
          </a:xfrm>
        </p:grpSpPr>
        <p:pic>
          <p:nvPicPr>
            <p:cNvPr id="142" name="Picture 57" descr="Untitled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2690"/>
              <a:ext cx="47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" name="Rectangle 58"/>
            <p:cNvSpPr>
              <a:spLocks noChangeArrowheads="1"/>
            </p:cNvSpPr>
            <p:nvPr/>
          </p:nvSpPr>
          <p:spPr bwMode="auto">
            <a:xfrm>
              <a:off x="1606" y="2826"/>
              <a:ext cx="32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hangingPunct="1"/>
              <a:r>
                <a:rPr lang="ko-KR" altLang="en-US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</a:t>
              </a:r>
              <a:r>
                <a:rPr lang="en-US" altLang="ko-KR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endParaRPr lang="ko-KR" altLang="en-US" sz="1000" b="1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144" name="꺾인 연결선 143"/>
          <p:cNvCxnSpPr>
            <a:endCxn id="66" idx="1"/>
          </p:cNvCxnSpPr>
          <p:nvPr/>
        </p:nvCxnSpPr>
        <p:spPr bwMode="auto">
          <a:xfrm flipV="1">
            <a:off x="4376738" y="2182813"/>
            <a:ext cx="1223962" cy="4381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45" name="직선 화살표 연결선 86"/>
          <p:cNvCxnSpPr>
            <a:cxnSpLocks noChangeShapeType="1"/>
            <a:stCxn id="64" idx="2"/>
            <a:endCxn id="65" idx="0"/>
          </p:cNvCxnSpPr>
          <p:nvPr/>
        </p:nvCxnSpPr>
        <p:spPr bwMode="auto">
          <a:xfrm>
            <a:off x="3813175" y="2381250"/>
            <a:ext cx="0" cy="190500"/>
          </a:xfrm>
          <a:prstGeom prst="straightConnector1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med"/>
          </a:ln>
        </p:spPr>
      </p:cxnSp>
      <p:cxnSp>
        <p:nvCxnSpPr>
          <p:cNvPr id="146" name="직선 화살표 연결선 86"/>
          <p:cNvCxnSpPr>
            <a:cxnSpLocks noChangeShapeType="1"/>
            <a:stCxn id="66" idx="2"/>
            <a:endCxn id="67" idx="0"/>
          </p:cNvCxnSpPr>
          <p:nvPr/>
        </p:nvCxnSpPr>
        <p:spPr bwMode="auto">
          <a:xfrm>
            <a:off x="6172200" y="2386013"/>
            <a:ext cx="0" cy="185737"/>
          </a:xfrm>
          <a:prstGeom prst="straightConnector1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med"/>
          </a:ln>
        </p:spPr>
      </p:cxnSp>
      <p:cxnSp>
        <p:nvCxnSpPr>
          <p:cNvPr id="147" name="직선 화살표 연결선 86"/>
          <p:cNvCxnSpPr>
            <a:cxnSpLocks noChangeShapeType="1"/>
            <a:stCxn id="67" idx="2"/>
            <a:endCxn id="68" idx="0"/>
          </p:cNvCxnSpPr>
          <p:nvPr/>
        </p:nvCxnSpPr>
        <p:spPr bwMode="auto">
          <a:xfrm>
            <a:off x="6172200" y="3013075"/>
            <a:ext cx="0" cy="287338"/>
          </a:xfrm>
          <a:prstGeom prst="straightConnector1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med"/>
          </a:ln>
        </p:spPr>
      </p:cxnSp>
      <p:grpSp>
        <p:nvGrpSpPr>
          <p:cNvPr id="148" name="Group 56"/>
          <p:cNvGrpSpPr>
            <a:grpSpLocks/>
          </p:cNvGrpSpPr>
          <p:nvPr/>
        </p:nvGrpSpPr>
        <p:grpSpPr bwMode="auto">
          <a:xfrm>
            <a:off x="8147050" y="2686050"/>
            <a:ext cx="908050" cy="538163"/>
            <a:chOff x="1532" y="2690"/>
            <a:chExt cx="477" cy="326"/>
          </a:xfrm>
        </p:grpSpPr>
        <p:pic>
          <p:nvPicPr>
            <p:cNvPr id="149" name="Picture 57" descr="Untitled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2690"/>
              <a:ext cx="47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" name="Rectangle 58"/>
            <p:cNvSpPr>
              <a:spLocks noChangeArrowheads="1"/>
            </p:cNvSpPr>
            <p:nvPr/>
          </p:nvSpPr>
          <p:spPr bwMode="auto">
            <a:xfrm>
              <a:off x="1569" y="2828"/>
              <a:ext cx="39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hangingPunct="1"/>
              <a:r>
                <a:rPr lang="ko-KR" altLang="en-US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테스트</a:t>
              </a:r>
              <a:r>
                <a:rPr lang="en-US" altLang="ko-KR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endParaRPr lang="ko-KR" altLang="en-US" sz="1000" b="1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51" name="Group 56"/>
          <p:cNvGrpSpPr>
            <a:grpSpLocks/>
          </p:cNvGrpSpPr>
          <p:nvPr/>
        </p:nvGrpSpPr>
        <p:grpSpPr bwMode="auto">
          <a:xfrm>
            <a:off x="8147050" y="3262313"/>
            <a:ext cx="908050" cy="538162"/>
            <a:chOff x="1532" y="2690"/>
            <a:chExt cx="477" cy="326"/>
          </a:xfrm>
        </p:grpSpPr>
        <p:pic>
          <p:nvPicPr>
            <p:cNvPr id="152" name="Picture 57" descr="Untitled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2690"/>
              <a:ext cx="47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Rectangle 58"/>
            <p:cNvSpPr>
              <a:spLocks noChangeArrowheads="1"/>
            </p:cNvSpPr>
            <p:nvPr/>
          </p:nvSpPr>
          <p:spPr bwMode="auto">
            <a:xfrm>
              <a:off x="1605" y="2826"/>
              <a:ext cx="32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hangingPunct="1"/>
              <a:r>
                <a:rPr lang="ko-KR" altLang="en-US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운영</a:t>
              </a:r>
              <a:r>
                <a:rPr lang="en-US" altLang="ko-KR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endParaRPr lang="ko-KR" altLang="en-US" sz="1000" b="1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154" name="꺾인 연결선 153"/>
          <p:cNvCxnSpPr>
            <a:stCxn id="66" idx="3"/>
          </p:cNvCxnSpPr>
          <p:nvPr/>
        </p:nvCxnSpPr>
        <p:spPr bwMode="auto">
          <a:xfrm>
            <a:off x="6743700" y="2182813"/>
            <a:ext cx="1390650" cy="1968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5" name="꺾인 연결선 154"/>
          <p:cNvCxnSpPr>
            <a:stCxn id="67" idx="3"/>
          </p:cNvCxnSpPr>
          <p:nvPr/>
        </p:nvCxnSpPr>
        <p:spPr bwMode="auto">
          <a:xfrm>
            <a:off x="6743700" y="2792413"/>
            <a:ext cx="1403350" cy="1635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6" name="꺾인 연결선 155"/>
          <p:cNvCxnSpPr>
            <a:stCxn id="67" idx="3"/>
          </p:cNvCxnSpPr>
          <p:nvPr/>
        </p:nvCxnSpPr>
        <p:spPr bwMode="auto">
          <a:xfrm>
            <a:off x="6743700" y="2792413"/>
            <a:ext cx="1403350" cy="7397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7" name="구부러진 연결선 156"/>
          <p:cNvCxnSpPr>
            <a:endCxn id="68" idx="3"/>
          </p:cNvCxnSpPr>
          <p:nvPr/>
        </p:nvCxnSpPr>
        <p:spPr bwMode="auto">
          <a:xfrm rot="10800000" flipV="1">
            <a:off x="6743700" y="2678113"/>
            <a:ext cx="1390650" cy="838200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stealth"/>
          </a:ln>
          <a:effectLst/>
        </p:spPr>
      </p:cxnSp>
      <p:cxnSp>
        <p:nvCxnSpPr>
          <p:cNvPr id="158" name="구부러진 연결선 157"/>
          <p:cNvCxnSpPr>
            <a:endCxn id="68" idx="3"/>
          </p:cNvCxnSpPr>
          <p:nvPr/>
        </p:nvCxnSpPr>
        <p:spPr bwMode="auto">
          <a:xfrm rot="10800000" flipV="1">
            <a:off x="6743700" y="2955925"/>
            <a:ext cx="1403350" cy="560388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stealth"/>
          </a:ln>
          <a:effectLst/>
        </p:spPr>
      </p:cxnSp>
      <p:cxnSp>
        <p:nvCxnSpPr>
          <p:cNvPr id="159" name="구부러진 연결선 158"/>
          <p:cNvCxnSpPr>
            <a:endCxn id="68" idx="3"/>
          </p:cNvCxnSpPr>
          <p:nvPr/>
        </p:nvCxnSpPr>
        <p:spPr bwMode="auto">
          <a:xfrm rot="10800000">
            <a:off x="6743700" y="3516313"/>
            <a:ext cx="1403350" cy="15875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stealth"/>
          </a:ln>
          <a:effectLst/>
        </p:spPr>
      </p:cxnSp>
      <p:pic>
        <p:nvPicPr>
          <p:cNvPr id="1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860425" y="2109788"/>
            <a:ext cx="1068388" cy="712787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/>
        </p:spPr>
      </p:pic>
      <p:grpSp>
        <p:nvGrpSpPr>
          <p:cNvPr id="161" name="그룹 192"/>
          <p:cNvGrpSpPr>
            <a:grpSpLocks/>
          </p:cNvGrpSpPr>
          <p:nvPr/>
        </p:nvGrpSpPr>
        <p:grpSpPr bwMode="auto">
          <a:xfrm>
            <a:off x="4533900" y="2795588"/>
            <a:ext cx="908050" cy="692150"/>
            <a:chOff x="4533466" y="2924931"/>
            <a:chExt cx="907984" cy="690646"/>
          </a:xfrm>
        </p:grpSpPr>
        <p:pic>
          <p:nvPicPr>
            <p:cNvPr id="162" name="Picture 57" descr="Untitled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466" y="2924931"/>
              <a:ext cx="907984" cy="690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" name="Rectangle 58"/>
            <p:cNvSpPr>
              <a:spLocks noChangeArrowheads="1"/>
            </p:cNvSpPr>
            <p:nvPr/>
          </p:nvSpPr>
          <p:spPr bwMode="auto">
            <a:xfrm>
              <a:off x="4566775" y="3165273"/>
              <a:ext cx="826132" cy="40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hangingPunct="1"/>
              <a:r>
                <a:rPr lang="ko-KR" altLang="en-US" sz="9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메타데이터</a:t>
              </a:r>
              <a:r>
                <a:rPr lang="en-US" altLang="ko-KR" sz="9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9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9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레파지토리</a:t>
              </a:r>
            </a:p>
          </p:txBody>
        </p:sp>
      </p:grpSp>
      <p:sp>
        <p:nvSpPr>
          <p:cNvPr id="164" name="이등변 삼각형 195"/>
          <p:cNvSpPr>
            <a:spLocks noChangeArrowheads="1"/>
          </p:cNvSpPr>
          <p:nvPr/>
        </p:nvSpPr>
        <p:spPr bwMode="auto">
          <a:xfrm rot="10800000">
            <a:off x="3513138" y="3998913"/>
            <a:ext cx="3130550" cy="4064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DBEDFF"/>
              </a:gs>
              <a:gs pos="100000">
                <a:srgbClr val="99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5" name="Oval 25"/>
          <p:cNvSpPr>
            <a:spLocks noChangeArrowheads="1"/>
          </p:cNvSpPr>
          <p:nvPr/>
        </p:nvSpPr>
        <p:spPr bwMode="auto">
          <a:xfrm>
            <a:off x="3048000" y="1925638"/>
            <a:ext cx="311150" cy="260350"/>
          </a:xfrm>
          <a:prstGeom prst="ellipse">
            <a:avLst/>
          </a:prstGeom>
          <a:solidFill>
            <a:schemeClr val="tx1"/>
          </a:solidFill>
          <a:ln w="12700" algn="ctr">
            <a:solidFill>
              <a:srgbClr val="B2B2B2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defTabSz="7620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 defTabSz="7620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 defTabSz="7620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 defTabSz="7620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 defTabSz="7620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/>
            <a:r>
              <a:rPr lang="en-US" altLang="ko-KR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</a:p>
        </p:txBody>
      </p:sp>
      <p:sp>
        <p:nvSpPr>
          <p:cNvPr id="166" name="Oval 25"/>
          <p:cNvSpPr>
            <a:spLocks noChangeArrowheads="1"/>
          </p:cNvSpPr>
          <p:nvPr/>
        </p:nvSpPr>
        <p:spPr bwMode="auto">
          <a:xfrm>
            <a:off x="3043238" y="3136900"/>
            <a:ext cx="312737" cy="260350"/>
          </a:xfrm>
          <a:prstGeom prst="ellipse">
            <a:avLst/>
          </a:prstGeom>
          <a:solidFill>
            <a:schemeClr val="tx1"/>
          </a:solidFill>
          <a:ln w="12700" algn="ctr">
            <a:solidFill>
              <a:srgbClr val="B2B2B2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defTabSz="7620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 defTabSz="7620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 defTabSz="7620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 defTabSz="7620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 defTabSz="7620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/>
            <a:r>
              <a:rPr lang="en-US" altLang="ko-KR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</a:p>
        </p:txBody>
      </p:sp>
      <p:sp>
        <p:nvSpPr>
          <p:cNvPr id="167" name="Oval 25"/>
          <p:cNvSpPr>
            <a:spLocks noChangeArrowheads="1"/>
          </p:cNvSpPr>
          <p:nvPr/>
        </p:nvSpPr>
        <p:spPr bwMode="auto">
          <a:xfrm>
            <a:off x="5432425" y="3140075"/>
            <a:ext cx="312738" cy="260350"/>
          </a:xfrm>
          <a:prstGeom prst="ellipse">
            <a:avLst/>
          </a:prstGeom>
          <a:solidFill>
            <a:schemeClr val="tx1"/>
          </a:solidFill>
          <a:ln w="12700" algn="ctr">
            <a:solidFill>
              <a:srgbClr val="B2B2B2"/>
            </a:solidFill>
            <a:round/>
            <a:headEnd/>
            <a:tailEnd/>
          </a:ln>
        </p:spPr>
        <p:txBody>
          <a:bodyPr wrap="none" lIns="36000" tIns="36000" rIns="36000" bIns="36000" anchor="ctr"/>
          <a:lstStyle>
            <a:lvl1pPr defTabSz="7620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 defTabSz="7620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 defTabSz="7620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 defTabSz="7620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 defTabSz="7620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/>
            <a:r>
              <a:rPr lang="en-US" altLang="ko-KR" sz="1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</a:p>
        </p:txBody>
      </p:sp>
      <p:grpSp>
        <p:nvGrpSpPr>
          <p:cNvPr id="168" name="그룹 199"/>
          <p:cNvGrpSpPr>
            <a:grpSpLocks/>
          </p:cNvGrpSpPr>
          <p:nvPr/>
        </p:nvGrpSpPr>
        <p:grpSpPr bwMode="auto">
          <a:xfrm>
            <a:off x="490538" y="4479925"/>
            <a:ext cx="2941637" cy="1671638"/>
            <a:chOff x="490730" y="4607806"/>
            <a:chExt cx="2941373" cy="1672780"/>
          </a:xfrm>
        </p:grpSpPr>
        <p:sp>
          <p:nvSpPr>
            <p:cNvPr id="169" name="모서리가 둥근 직사각형 168"/>
            <p:cNvSpPr/>
            <p:nvPr/>
          </p:nvSpPr>
          <p:spPr>
            <a:xfrm>
              <a:off x="490730" y="4607806"/>
              <a:ext cx="2941373" cy="1672780"/>
            </a:xfrm>
            <a:prstGeom prst="roundRect">
              <a:avLst>
                <a:gd name="adj" fmla="val 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0" name="모서리가 둥근 직사각형 169"/>
            <p:cNvSpPr/>
            <p:nvPr/>
          </p:nvSpPr>
          <p:spPr>
            <a:xfrm>
              <a:off x="525652" y="4936643"/>
              <a:ext cx="2860418" cy="1297873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1" name="모서리가 둥근 직사각형 170"/>
            <p:cNvSpPr/>
            <p:nvPr/>
          </p:nvSpPr>
          <p:spPr>
            <a:xfrm>
              <a:off x="728834" y="4653875"/>
              <a:ext cx="2401671" cy="25576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1" kern="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표준준수도</a:t>
              </a:r>
            </a:p>
          </p:txBody>
        </p:sp>
      </p:grpSp>
      <p:grpSp>
        <p:nvGrpSpPr>
          <p:cNvPr id="172" name="그룹 203"/>
          <p:cNvGrpSpPr>
            <a:grpSpLocks/>
          </p:cNvGrpSpPr>
          <p:nvPr/>
        </p:nvGrpSpPr>
        <p:grpSpPr bwMode="auto">
          <a:xfrm>
            <a:off x="3524250" y="4476750"/>
            <a:ext cx="2941638" cy="1673225"/>
            <a:chOff x="490730" y="4607806"/>
            <a:chExt cx="2941373" cy="1672780"/>
          </a:xfrm>
        </p:grpSpPr>
        <p:sp>
          <p:nvSpPr>
            <p:cNvPr id="173" name="모서리가 둥근 직사각형 172"/>
            <p:cNvSpPr/>
            <p:nvPr/>
          </p:nvSpPr>
          <p:spPr>
            <a:xfrm>
              <a:off x="490730" y="4607806"/>
              <a:ext cx="2941373" cy="1672780"/>
            </a:xfrm>
            <a:prstGeom prst="roundRect">
              <a:avLst>
                <a:gd name="adj" fmla="val 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4" name="모서리가 둥근 직사각형 173"/>
            <p:cNvSpPr/>
            <p:nvPr/>
          </p:nvSpPr>
          <p:spPr>
            <a:xfrm>
              <a:off x="525652" y="4939506"/>
              <a:ext cx="2860417" cy="1295055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5" name="모서리가 둥근 직사각형 174"/>
            <p:cNvSpPr/>
            <p:nvPr/>
          </p:nvSpPr>
          <p:spPr>
            <a:xfrm>
              <a:off x="728834" y="4653832"/>
              <a:ext cx="2401672" cy="255519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600" b="1" kern="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모델 </a:t>
              </a:r>
              <a:r>
                <a:rPr kumimoji="0" lang="en-US" altLang="ko-KR" sz="1600" b="1" kern="0" dirty="0" err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vs</a:t>
              </a:r>
              <a:r>
                <a:rPr kumimoji="0" lang="en-US" altLang="ko-KR" sz="1600" b="1" kern="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DB</a:t>
              </a:r>
              <a:r>
                <a:rPr kumimoji="0" lang="ko-KR" altLang="en-US" sz="1600" b="1" kern="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간 </a:t>
              </a:r>
              <a:r>
                <a:rPr kumimoji="0" lang="en-US" altLang="ko-KR" sz="1600" b="1" kern="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GAP</a:t>
              </a:r>
              <a:r>
                <a:rPr kumimoji="0" lang="ko-KR" altLang="en-US" sz="1600" b="1" kern="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분석</a:t>
              </a:r>
            </a:p>
          </p:txBody>
        </p:sp>
      </p:grpSp>
      <p:grpSp>
        <p:nvGrpSpPr>
          <p:cNvPr id="176" name="그룹 207"/>
          <p:cNvGrpSpPr>
            <a:grpSpLocks/>
          </p:cNvGrpSpPr>
          <p:nvPr/>
        </p:nvGrpSpPr>
        <p:grpSpPr bwMode="auto">
          <a:xfrm>
            <a:off x="6548438" y="4484688"/>
            <a:ext cx="2941637" cy="1671637"/>
            <a:chOff x="490730" y="4607806"/>
            <a:chExt cx="2941373" cy="1672780"/>
          </a:xfrm>
        </p:grpSpPr>
        <p:sp>
          <p:nvSpPr>
            <p:cNvPr id="177" name="모서리가 둥근 직사각형 176"/>
            <p:cNvSpPr/>
            <p:nvPr/>
          </p:nvSpPr>
          <p:spPr>
            <a:xfrm>
              <a:off x="490730" y="4607806"/>
              <a:ext cx="2941373" cy="1672780"/>
            </a:xfrm>
            <a:prstGeom prst="roundRect">
              <a:avLst>
                <a:gd name="adj" fmla="val 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8" name="모서리가 둥근 직사각형 177"/>
            <p:cNvSpPr/>
            <p:nvPr/>
          </p:nvSpPr>
          <p:spPr>
            <a:xfrm>
              <a:off x="525652" y="4931877"/>
              <a:ext cx="2860418" cy="1302640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9" name="모서리가 둥근 직사각형 178"/>
            <p:cNvSpPr/>
            <p:nvPr/>
          </p:nvSpPr>
          <p:spPr>
            <a:xfrm>
              <a:off x="728834" y="4653874"/>
              <a:ext cx="2401671" cy="255763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600" b="1" kern="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 </a:t>
              </a:r>
              <a:r>
                <a:rPr kumimoji="0" lang="en-US" altLang="ko-KR" sz="1600" b="1" kern="0" dirty="0" err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vs</a:t>
              </a:r>
              <a:r>
                <a:rPr kumimoji="0" lang="en-US" altLang="ko-KR" sz="1600" b="1" kern="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DB </a:t>
              </a:r>
              <a:r>
                <a:rPr kumimoji="0" lang="ko-KR" altLang="en-US" sz="1600" b="1" kern="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간 </a:t>
              </a:r>
              <a:r>
                <a:rPr kumimoji="0" lang="en-US" altLang="ko-KR" sz="1600" b="1" kern="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GAP</a:t>
              </a:r>
              <a:r>
                <a:rPr kumimoji="0" lang="ko-KR" altLang="en-US" sz="1600" b="1" kern="0" dirty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분석</a:t>
              </a:r>
            </a:p>
          </p:txBody>
        </p:sp>
      </p:grpSp>
      <p:grpSp>
        <p:nvGrpSpPr>
          <p:cNvPr id="180" name="그룹 211"/>
          <p:cNvGrpSpPr>
            <a:grpSpLocks/>
          </p:cNvGrpSpPr>
          <p:nvPr/>
        </p:nvGrpSpPr>
        <p:grpSpPr bwMode="auto">
          <a:xfrm>
            <a:off x="612775" y="4813300"/>
            <a:ext cx="908050" cy="327025"/>
            <a:chOff x="657239" y="5093039"/>
            <a:chExt cx="882129" cy="220071"/>
          </a:xfrm>
        </p:grpSpPr>
        <p:sp>
          <p:nvSpPr>
            <p:cNvPr id="181" name="Oval 25"/>
            <p:cNvSpPr>
              <a:spLocks noChangeArrowheads="1"/>
            </p:cNvSpPr>
            <p:nvPr/>
          </p:nvSpPr>
          <p:spPr bwMode="auto">
            <a:xfrm>
              <a:off x="657239" y="5093039"/>
              <a:ext cx="287762" cy="219895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en-US" altLang="ko-KR" sz="10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</a:t>
              </a:r>
            </a:p>
          </p:txBody>
        </p:sp>
        <p:sp>
          <p:nvSpPr>
            <p:cNvPr id="182" name="Oval 25"/>
            <p:cNvSpPr>
              <a:spLocks noChangeArrowheads="1"/>
            </p:cNvSpPr>
            <p:nvPr/>
          </p:nvSpPr>
          <p:spPr bwMode="auto">
            <a:xfrm>
              <a:off x="1251606" y="5093215"/>
              <a:ext cx="287762" cy="219895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en-US" altLang="ko-KR" sz="10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  <p:cxnSp>
          <p:nvCxnSpPr>
            <p:cNvPr id="183" name="직선 화살표 연결선 182"/>
            <p:cNvCxnSpPr/>
            <p:nvPr/>
          </p:nvCxnSpPr>
          <p:spPr bwMode="auto">
            <a:xfrm>
              <a:off x="991893" y="5203075"/>
              <a:ext cx="245207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</p:grpSp>
      <p:grpSp>
        <p:nvGrpSpPr>
          <p:cNvPr id="184" name="그룹 215"/>
          <p:cNvGrpSpPr>
            <a:grpSpLocks/>
          </p:cNvGrpSpPr>
          <p:nvPr/>
        </p:nvGrpSpPr>
        <p:grpSpPr bwMode="auto">
          <a:xfrm>
            <a:off x="3649663" y="4813300"/>
            <a:ext cx="919162" cy="327025"/>
            <a:chOff x="3681937" y="5093039"/>
            <a:chExt cx="893557" cy="220071"/>
          </a:xfrm>
        </p:grpSpPr>
        <p:sp>
          <p:nvSpPr>
            <p:cNvPr id="185" name="Oval 25"/>
            <p:cNvSpPr>
              <a:spLocks noChangeArrowheads="1"/>
            </p:cNvSpPr>
            <p:nvPr/>
          </p:nvSpPr>
          <p:spPr bwMode="auto">
            <a:xfrm>
              <a:off x="3681937" y="5093039"/>
              <a:ext cx="287762" cy="219895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en-US" altLang="ko-KR" sz="10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</a:t>
              </a:r>
            </a:p>
          </p:txBody>
        </p:sp>
        <p:sp>
          <p:nvSpPr>
            <p:cNvPr id="186" name="Oval 25"/>
            <p:cNvSpPr>
              <a:spLocks noChangeArrowheads="1"/>
            </p:cNvSpPr>
            <p:nvPr/>
          </p:nvSpPr>
          <p:spPr bwMode="auto">
            <a:xfrm>
              <a:off x="4287732" y="5093215"/>
              <a:ext cx="287762" cy="219895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en-US" altLang="ko-KR" sz="10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</a:p>
          </p:txBody>
        </p:sp>
        <p:cxnSp>
          <p:nvCxnSpPr>
            <p:cNvPr id="187" name="직선 화살표 연결선 186"/>
            <p:cNvCxnSpPr/>
            <p:nvPr/>
          </p:nvCxnSpPr>
          <p:spPr bwMode="auto">
            <a:xfrm>
              <a:off x="4016828" y="5203075"/>
              <a:ext cx="245382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</p:grpSp>
      <p:grpSp>
        <p:nvGrpSpPr>
          <p:cNvPr id="188" name="그룹 10"/>
          <p:cNvGrpSpPr>
            <a:grpSpLocks/>
          </p:cNvGrpSpPr>
          <p:nvPr/>
        </p:nvGrpSpPr>
        <p:grpSpPr bwMode="auto">
          <a:xfrm>
            <a:off x="6673850" y="4816475"/>
            <a:ext cx="919163" cy="328613"/>
            <a:chOff x="6706357" y="5097262"/>
            <a:chExt cx="893557" cy="220071"/>
          </a:xfrm>
        </p:grpSpPr>
        <p:sp>
          <p:nvSpPr>
            <p:cNvPr id="189" name="Oval 25"/>
            <p:cNvSpPr>
              <a:spLocks noChangeArrowheads="1"/>
            </p:cNvSpPr>
            <p:nvPr/>
          </p:nvSpPr>
          <p:spPr bwMode="auto">
            <a:xfrm>
              <a:off x="6706357" y="5097262"/>
              <a:ext cx="287762" cy="219895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en-US" altLang="ko-KR" sz="10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</a:p>
          </p:txBody>
        </p:sp>
        <p:sp>
          <p:nvSpPr>
            <p:cNvPr id="190" name="Oval 25"/>
            <p:cNvSpPr>
              <a:spLocks noChangeArrowheads="1"/>
            </p:cNvSpPr>
            <p:nvPr/>
          </p:nvSpPr>
          <p:spPr bwMode="auto">
            <a:xfrm>
              <a:off x="7312152" y="5097438"/>
              <a:ext cx="287762" cy="219895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rgbClr val="B2B2B2"/>
              </a:solidFill>
              <a:round/>
              <a:headEnd/>
              <a:tailEnd/>
            </a:ln>
          </p:spPr>
          <p:txBody>
            <a:bodyPr wrap="none" lIns="36000" tIns="36000" rIns="36000" bIns="36000" anchor="ctr"/>
            <a:lstStyle>
              <a:lvl1pPr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 defTabSz="7620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en-US" altLang="ko-KR" sz="10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</a:p>
          </p:txBody>
        </p:sp>
        <p:cxnSp>
          <p:nvCxnSpPr>
            <p:cNvPr id="191" name="직선 화살표 연결선 190"/>
            <p:cNvCxnSpPr/>
            <p:nvPr/>
          </p:nvCxnSpPr>
          <p:spPr bwMode="auto">
            <a:xfrm>
              <a:off x="7041248" y="5206766"/>
              <a:ext cx="245380" cy="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stealth" w="med" len="med"/>
              <a:tailEnd type="stealth"/>
            </a:ln>
            <a:effectLst/>
          </p:spPr>
        </p:cxnSp>
      </p:grpSp>
      <p:grpSp>
        <p:nvGrpSpPr>
          <p:cNvPr id="192" name="그룹 223"/>
          <p:cNvGrpSpPr>
            <a:grpSpLocks/>
          </p:cNvGrpSpPr>
          <p:nvPr/>
        </p:nvGrpSpPr>
        <p:grpSpPr bwMode="auto">
          <a:xfrm>
            <a:off x="692150" y="5284788"/>
            <a:ext cx="2609850" cy="793750"/>
            <a:chOff x="692378" y="5345308"/>
            <a:chExt cx="2544287" cy="862295"/>
          </a:xfrm>
        </p:grpSpPr>
        <p:pic>
          <p:nvPicPr>
            <p:cNvPr id="193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190" y="5345308"/>
              <a:ext cx="995475" cy="62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" name="Picture 1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11" y="5367682"/>
              <a:ext cx="890655" cy="58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5" name="그룹 35"/>
            <p:cNvGrpSpPr>
              <a:grpSpLocks/>
            </p:cNvGrpSpPr>
            <p:nvPr/>
          </p:nvGrpSpPr>
          <p:grpSpPr bwMode="auto">
            <a:xfrm>
              <a:off x="1640262" y="5422611"/>
              <a:ext cx="588390" cy="490643"/>
              <a:chOff x="1640262" y="5422611"/>
              <a:chExt cx="588390" cy="490643"/>
            </a:xfrm>
          </p:grpSpPr>
          <p:sp>
            <p:nvSpPr>
              <p:cNvPr id="198" name="왼쪽/오른쪽 화살표 197"/>
              <p:cNvSpPr/>
              <p:nvPr/>
            </p:nvSpPr>
            <p:spPr bwMode="auto">
              <a:xfrm>
                <a:off x="1639521" y="5422914"/>
                <a:ext cx="589644" cy="489784"/>
              </a:xfrm>
              <a:prstGeom prst="leftRightArrow">
                <a:avLst>
                  <a:gd name="adj1" fmla="val 67076"/>
                  <a:gd name="adj2" fmla="val 38617"/>
                </a:avLst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8629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b="1" kern="0" dirty="0" err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99" name="직사각형 230"/>
              <p:cNvSpPr>
                <a:spLocks noChangeArrowheads="1"/>
              </p:cNvSpPr>
              <p:nvPr/>
            </p:nvSpPr>
            <p:spPr bwMode="auto">
              <a:xfrm>
                <a:off x="1729112" y="5482465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r>
                  <a:rPr lang="ko-KR" altLang="en-US" sz="900" b="1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비교</a:t>
                </a:r>
                <a:r>
                  <a:rPr lang="en-US" altLang="ko-KR" sz="900" b="1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sz="900" b="1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ko-KR" altLang="en-US" sz="900" b="1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검증</a:t>
                </a:r>
              </a:p>
            </p:txBody>
          </p:sp>
        </p:grpSp>
        <p:sp>
          <p:nvSpPr>
            <p:cNvPr id="196" name="직사각형 195"/>
            <p:cNvSpPr/>
            <p:nvPr/>
          </p:nvSpPr>
          <p:spPr>
            <a:xfrm>
              <a:off x="692378" y="5942016"/>
              <a:ext cx="964168" cy="244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kumimoji="0" lang="ko-KR" altLang="en-US" sz="1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 표준</a:t>
              </a:r>
              <a:r>
                <a:rPr kumimoji="0" lang="en-US" altLang="ko-KR" sz="1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</a:p>
          </p:txBody>
        </p:sp>
        <p:sp>
          <p:nvSpPr>
            <p:cNvPr id="197" name="직사각형 196"/>
            <p:cNvSpPr/>
            <p:nvPr/>
          </p:nvSpPr>
          <p:spPr>
            <a:xfrm>
              <a:off x="2261665" y="5960986"/>
              <a:ext cx="962620" cy="246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kumimoji="0" lang="ko-KR" altLang="en-US" sz="1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 모델</a:t>
              </a:r>
              <a:r>
                <a:rPr kumimoji="0" lang="en-US" altLang="ko-KR" sz="1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</a:p>
          </p:txBody>
        </p:sp>
      </p:grpSp>
      <p:cxnSp>
        <p:nvCxnSpPr>
          <p:cNvPr id="200" name="구부러진 연결선 199"/>
          <p:cNvCxnSpPr>
            <a:endCxn id="69" idx="1"/>
          </p:cNvCxnSpPr>
          <p:nvPr/>
        </p:nvCxnSpPr>
        <p:spPr bwMode="auto">
          <a:xfrm>
            <a:off x="1843088" y="3225800"/>
            <a:ext cx="1406525" cy="290513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stealth"/>
          </a:ln>
          <a:effectLst/>
        </p:spPr>
      </p:cxnSp>
      <p:grpSp>
        <p:nvGrpSpPr>
          <p:cNvPr id="201" name="그룹 232"/>
          <p:cNvGrpSpPr>
            <a:grpSpLocks/>
          </p:cNvGrpSpPr>
          <p:nvPr/>
        </p:nvGrpSpPr>
        <p:grpSpPr bwMode="auto">
          <a:xfrm>
            <a:off x="3741738" y="5211763"/>
            <a:ext cx="2589212" cy="879475"/>
            <a:chOff x="3741495" y="5268815"/>
            <a:chExt cx="2621374" cy="950820"/>
          </a:xfrm>
        </p:grpSpPr>
        <p:pic>
          <p:nvPicPr>
            <p:cNvPr id="20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495" y="5349206"/>
              <a:ext cx="995475" cy="62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직사각형 202"/>
            <p:cNvSpPr/>
            <p:nvPr/>
          </p:nvSpPr>
          <p:spPr>
            <a:xfrm>
              <a:off x="3760782" y="5965625"/>
              <a:ext cx="964332" cy="245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kumimoji="0" lang="ko-KR" altLang="en-US" sz="1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 모델</a:t>
              </a:r>
              <a:r>
                <a:rPr kumimoji="0" lang="en-US" altLang="ko-KR" sz="1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</a:p>
          </p:txBody>
        </p:sp>
        <p:grpSp>
          <p:nvGrpSpPr>
            <p:cNvPr id="204" name="그룹 34"/>
            <p:cNvGrpSpPr>
              <a:grpSpLocks/>
            </p:cNvGrpSpPr>
            <p:nvPr/>
          </p:nvGrpSpPr>
          <p:grpSpPr bwMode="auto">
            <a:xfrm>
              <a:off x="5411322" y="5268819"/>
              <a:ext cx="934460" cy="730468"/>
              <a:chOff x="5241040" y="5085230"/>
              <a:chExt cx="1302296" cy="1246058"/>
            </a:xfrm>
          </p:grpSpPr>
          <p:grpSp>
            <p:nvGrpSpPr>
              <p:cNvPr id="209" name="Group 56"/>
              <p:cNvGrpSpPr>
                <a:grpSpLocks/>
              </p:cNvGrpSpPr>
              <p:nvPr/>
            </p:nvGrpSpPr>
            <p:grpSpPr bwMode="auto">
              <a:xfrm>
                <a:off x="5241040" y="5085230"/>
                <a:ext cx="907984" cy="538041"/>
                <a:chOff x="1532" y="2690"/>
                <a:chExt cx="477" cy="326"/>
              </a:xfrm>
            </p:grpSpPr>
            <p:pic>
              <p:nvPicPr>
                <p:cNvPr id="216" name="Picture 57" descr="Untitled-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2" y="2690"/>
                  <a:ext cx="477" cy="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7" name="Rectangle 58"/>
                <p:cNvSpPr>
                  <a:spLocks noChangeArrowheads="1"/>
                </p:cNvSpPr>
                <p:nvPr/>
              </p:nvSpPr>
              <p:spPr bwMode="auto">
                <a:xfrm>
                  <a:off x="1581" y="2772"/>
                  <a:ext cx="412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9pPr>
                </a:lstStyle>
                <a:p>
                  <a:pPr algn="ctr" eaLnBrk="1" hangingPunct="1"/>
                  <a:r>
                    <a:rPr lang="ko-KR" altLang="en-US" sz="900" b="1">
                      <a:solidFill>
                        <a:srgbClr val="4D4D4D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개발</a:t>
                  </a:r>
                  <a:r>
                    <a:rPr lang="en-US" altLang="ko-KR" sz="900" b="1">
                      <a:solidFill>
                        <a:srgbClr val="4D4D4D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DB</a:t>
                  </a:r>
                  <a:endParaRPr lang="ko-KR" altLang="en-US" sz="900" b="1"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10" name="Group 56"/>
              <p:cNvGrpSpPr>
                <a:grpSpLocks/>
              </p:cNvGrpSpPr>
              <p:nvPr/>
            </p:nvGrpSpPr>
            <p:grpSpPr bwMode="auto">
              <a:xfrm>
                <a:off x="5436806" y="5386796"/>
                <a:ext cx="972704" cy="539691"/>
                <a:chOff x="1560" y="2625"/>
                <a:chExt cx="511" cy="327"/>
              </a:xfrm>
            </p:grpSpPr>
            <p:pic>
              <p:nvPicPr>
                <p:cNvPr id="214" name="Picture 57" descr="Untitled-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0" y="2625"/>
                  <a:ext cx="477" cy="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" name="Rectangle 58"/>
                <p:cNvSpPr>
                  <a:spLocks noChangeArrowheads="1"/>
                </p:cNvSpPr>
                <p:nvPr/>
              </p:nvSpPr>
              <p:spPr bwMode="auto">
                <a:xfrm>
                  <a:off x="1577" y="2727"/>
                  <a:ext cx="494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9pPr>
                </a:lstStyle>
                <a:p>
                  <a:pPr algn="ctr" eaLnBrk="1" hangingPunct="1"/>
                  <a:r>
                    <a:rPr lang="ko-KR" altLang="en-US" sz="900" b="1">
                      <a:solidFill>
                        <a:srgbClr val="4D4D4D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테스트</a:t>
                  </a:r>
                  <a:r>
                    <a:rPr lang="en-US" altLang="ko-KR" sz="900" b="1">
                      <a:solidFill>
                        <a:srgbClr val="4D4D4D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DB</a:t>
                  </a:r>
                  <a:endParaRPr lang="ko-KR" altLang="en-US" sz="900" b="1"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11" name="Group 56"/>
              <p:cNvGrpSpPr>
                <a:grpSpLocks/>
              </p:cNvGrpSpPr>
              <p:nvPr/>
            </p:nvGrpSpPr>
            <p:grpSpPr bwMode="auto">
              <a:xfrm>
                <a:off x="5635352" y="5755287"/>
                <a:ext cx="907984" cy="576001"/>
                <a:chOff x="1550" y="2593"/>
                <a:chExt cx="477" cy="349"/>
              </a:xfrm>
            </p:grpSpPr>
            <p:pic>
              <p:nvPicPr>
                <p:cNvPr id="212" name="Picture 57" descr="Untitled-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0" y="2593"/>
                  <a:ext cx="477" cy="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3" name="Rectangle 58"/>
                <p:cNvSpPr>
                  <a:spLocks noChangeArrowheads="1"/>
                </p:cNvSpPr>
                <p:nvPr/>
              </p:nvSpPr>
              <p:spPr bwMode="auto">
                <a:xfrm>
                  <a:off x="1589" y="2717"/>
                  <a:ext cx="412" cy="2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1pPr>
                  <a:lvl2pPr marL="742950" indent="-28575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2pPr>
                  <a:lvl3pPr marL="1143000" indent="-22860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3pPr>
                  <a:lvl4pPr marL="1600200" indent="-22860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4pPr>
                  <a:lvl5pPr marL="2057400" indent="-228600"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200">
                      <a:solidFill>
                        <a:schemeClr val="tx1"/>
                      </a:solidFill>
                      <a:latin typeface="Optima" pitchFamily="2" charset="2"/>
                      <a:ea typeface="가는각진제목체" pitchFamily="18" charset="-127"/>
                    </a:defRPr>
                  </a:lvl9pPr>
                </a:lstStyle>
                <a:p>
                  <a:pPr algn="ctr" eaLnBrk="1" hangingPunct="1"/>
                  <a:r>
                    <a:rPr lang="ko-KR" altLang="en-US" sz="900" b="1">
                      <a:solidFill>
                        <a:srgbClr val="4D4D4D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운영</a:t>
                  </a:r>
                  <a:r>
                    <a:rPr lang="en-US" altLang="ko-KR" sz="900" b="1">
                      <a:solidFill>
                        <a:srgbClr val="4D4D4D"/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DB</a:t>
                  </a:r>
                  <a:endParaRPr lang="ko-KR" altLang="en-US" sz="900" b="1"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</p:grpSp>
        <p:grpSp>
          <p:nvGrpSpPr>
            <p:cNvPr id="205" name="그룹 121"/>
            <p:cNvGrpSpPr>
              <a:grpSpLocks/>
            </p:cNvGrpSpPr>
            <p:nvPr/>
          </p:nvGrpSpPr>
          <p:grpSpPr bwMode="auto">
            <a:xfrm>
              <a:off x="4796670" y="5433248"/>
              <a:ext cx="588390" cy="490643"/>
              <a:chOff x="1640262" y="5422611"/>
              <a:chExt cx="588390" cy="490643"/>
            </a:xfrm>
          </p:grpSpPr>
          <p:sp>
            <p:nvSpPr>
              <p:cNvPr id="207" name="왼쪽/오른쪽 화살표 206"/>
              <p:cNvSpPr/>
              <p:nvPr/>
            </p:nvSpPr>
            <p:spPr bwMode="auto">
              <a:xfrm>
                <a:off x="1641029" y="5422941"/>
                <a:ext cx="588242" cy="490857"/>
              </a:xfrm>
              <a:prstGeom prst="leftRightArrow">
                <a:avLst>
                  <a:gd name="adj1" fmla="val 67076"/>
                  <a:gd name="adj2" fmla="val 38617"/>
                </a:avLst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86291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b="1" kern="0" dirty="0" err="1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08" name="직사각형 239"/>
              <p:cNvSpPr>
                <a:spLocks noChangeArrowheads="1"/>
              </p:cNvSpPr>
              <p:nvPr/>
            </p:nvSpPr>
            <p:spPr bwMode="auto">
              <a:xfrm>
                <a:off x="1729112" y="5482465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r>
                  <a:rPr lang="ko-KR" altLang="en-US" sz="900" b="1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비교</a:t>
                </a:r>
                <a:r>
                  <a:rPr lang="en-US" altLang="ko-KR" sz="900" b="1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lang="en-US" altLang="ko-KR" sz="900" b="1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lang="ko-KR" altLang="en-US" sz="900" b="1"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검증</a:t>
                </a:r>
              </a:p>
            </p:txBody>
          </p:sp>
        </p:grpSp>
        <p:sp>
          <p:nvSpPr>
            <p:cNvPr id="206" name="직사각형 205"/>
            <p:cNvSpPr/>
            <p:nvPr/>
          </p:nvSpPr>
          <p:spPr>
            <a:xfrm>
              <a:off x="5316570" y="5974206"/>
              <a:ext cx="1046299" cy="2454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kumimoji="0" lang="ko-KR" altLang="en-US" sz="1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데이터베이스</a:t>
              </a:r>
              <a:r>
                <a:rPr kumimoji="0" lang="en-US" altLang="ko-KR" sz="1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</a:p>
          </p:txBody>
        </p:sp>
      </p:grpSp>
      <p:grpSp>
        <p:nvGrpSpPr>
          <p:cNvPr id="218" name="그룹 249"/>
          <p:cNvGrpSpPr>
            <a:grpSpLocks/>
          </p:cNvGrpSpPr>
          <p:nvPr/>
        </p:nvGrpSpPr>
        <p:grpSpPr bwMode="auto">
          <a:xfrm>
            <a:off x="6662738" y="5305425"/>
            <a:ext cx="2657475" cy="755650"/>
            <a:chOff x="6662931" y="5359956"/>
            <a:chExt cx="2706743" cy="829306"/>
          </a:xfrm>
        </p:grpSpPr>
        <p:grpSp>
          <p:nvGrpSpPr>
            <p:cNvPr id="219" name="Group 56"/>
            <p:cNvGrpSpPr>
              <a:grpSpLocks/>
            </p:cNvGrpSpPr>
            <p:nvPr/>
          </p:nvGrpSpPr>
          <p:grpSpPr bwMode="auto">
            <a:xfrm>
              <a:off x="6662931" y="5360490"/>
              <a:ext cx="758928" cy="457628"/>
              <a:chOff x="1532" y="2690"/>
              <a:chExt cx="477" cy="326"/>
            </a:xfrm>
          </p:grpSpPr>
          <p:pic>
            <p:nvPicPr>
              <p:cNvPr id="230" name="Picture 57" descr="Untitled-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2" y="2690"/>
                <a:ext cx="477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1" name="Rectangle 58"/>
              <p:cNvSpPr>
                <a:spLocks noChangeArrowheads="1"/>
              </p:cNvSpPr>
              <p:nvPr/>
            </p:nvSpPr>
            <p:spPr bwMode="auto">
              <a:xfrm>
                <a:off x="1606" y="2826"/>
                <a:ext cx="32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algn="ctr" eaLnBrk="1" hangingPunct="1"/>
                <a:r>
                  <a:rPr lang="ko-KR" altLang="en-US" sz="1000" b="1"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개발</a:t>
                </a:r>
                <a:r>
                  <a:rPr lang="en-US" altLang="ko-KR" sz="1000" b="1"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DB</a:t>
                </a:r>
                <a:endParaRPr lang="ko-KR" altLang="en-US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220" name="Group 56"/>
            <p:cNvGrpSpPr>
              <a:grpSpLocks/>
            </p:cNvGrpSpPr>
            <p:nvPr/>
          </p:nvGrpSpPr>
          <p:grpSpPr bwMode="auto">
            <a:xfrm>
              <a:off x="7629842" y="5359956"/>
              <a:ext cx="758928" cy="457628"/>
              <a:chOff x="1532" y="2690"/>
              <a:chExt cx="477" cy="326"/>
            </a:xfrm>
          </p:grpSpPr>
          <p:pic>
            <p:nvPicPr>
              <p:cNvPr id="228" name="Picture 57" descr="Untitled-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2" y="2690"/>
                <a:ext cx="477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9" name="Rectangle 58"/>
              <p:cNvSpPr>
                <a:spLocks noChangeArrowheads="1"/>
              </p:cNvSpPr>
              <p:nvPr/>
            </p:nvSpPr>
            <p:spPr bwMode="auto">
              <a:xfrm>
                <a:off x="1569" y="2828"/>
                <a:ext cx="393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algn="ctr" eaLnBrk="1" hangingPunct="1"/>
                <a:r>
                  <a:rPr lang="ko-KR" altLang="en-US" sz="1000" b="1"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테스트</a:t>
                </a:r>
                <a:r>
                  <a:rPr lang="en-US" altLang="ko-KR" sz="1000" b="1"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DB</a:t>
                </a:r>
                <a:endParaRPr lang="ko-KR" altLang="en-US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221" name="Group 56"/>
            <p:cNvGrpSpPr>
              <a:grpSpLocks/>
            </p:cNvGrpSpPr>
            <p:nvPr/>
          </p:nvGrpSpPr>
          <p:grpSpPr bwMode="auto">
            <a:xfrm>
              <a:off x="8610746" y="5369373"/>
              <a:ext cx="758928" cy="457628"/>
              <a:chOff x="1532" y="2690"/>
              <a:chExt cx="477" cy="326"/>
            </a:xfrm>
          </p:grpSpPr>
          <p:pic>
            <p:nvPicPr>
              <p:cNvPr id="226" name="Picture 57" descr="Untitled-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2" y="2690"/>
                <a:ext cx="477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7" name="Rectangle 58"/>
              <p:cNvSpPr>
                <a:spLocks noChangeArrowheads="1"/>
              </p:cNvSpPr>
              <p:nvPr/>
            </p:nvSpPr>
            <p:spPr bwMode="auto">
              <a:xfrm>
                <a:off x="1605" y="2826"/>
                <a:ext cx="32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algn="ctr" eaLnBrk="1" hangingPunct="1"/>
                <a:r>
                  <a:rPr lang="ko-KR" altLang="en-US" sz="1000" b="1"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운영</a:t>
                </a:r>
                <a:r>
                  <a:rPr lang="en-US" altLang="ko-KR" sz="1000" b="1"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DB</a:t>
                </a:r>
                <a:endParaRPr lang="ko-KR" altLang="en-US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cxnSp>
          <p:nvCxnSpPr>
            <p:cNvPr id="222" name="구부러진 연결선 253"/>
            <p:cNvCxnSpPr>
              <a:cxnSpLocks noChangeShapeType="1"/>
            </p:cNvCxnSpPr>
            <p:nvPr/>
          </p:nvCxnSpPr>
          <p:spPr bwMode="auto">
            <a:xfrm rot="5400000" flipH="1" flipV="1">
              <a:off x="7525583" y="5334395"/>
              <a:ext cx="534" cy="966911"/>
            </a:xfrm>
            <a:prstGeom prst="curvedConnector3">
              <a:avLst>
                <a:gd name="adj1" fmla="val -29290264"/>
              </a:avLst>
            </a:prstGeom>
            <a:noFill/>
            <a:ln w="25400" algn="ctr">
              <a:solidFill>
                <a:srgbClr val="4F81BD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3" name="구부러진 연결선 254"/>
            <p:cNvCxnSpPr>
              <a:cxnSpLocks noChangeShapeType="1"/>
            </p:cNvCxnSpPr>
            <p:nvPr/>
          </p:nvCxnSpPr>
          <p:spPr bwMode="auto">
            <a:xfrm rot="16200000" flipH="1">
              <a:off x="8495050" y="5331840"/>
              <a:ext cx="9417" cy="980904"/>
            </a:xfrm>
            <a:prstGeom prst="curvedConnector3">
              <a:avLst>
                <a:gd name="adj1" fmla="val 1888704"/>
              </a:avLst>
            </a:prstGeom>
            <a:noFill/>
            <a:ln w="22225" algn="ctr">
              <a:solidFill>
                <a:srgbClr val="4F81BD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4" name="직사각형 223"/>
            <p:cNvSpPr/>
            <p:nvPr/>
          </p:nvSpPr>
          <p:spPr bwMode="auto">
            <a:xfrm>
              <a:off x="7097885" y="6081243"/>
              <a:ext cx="887696" cy="10801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비교 검증</a:t>
              </a:r>
            </a:p>
          </p:txBody>
        </p:sp>
        <p:sp>
          <p:nvSpPr>
            <p:cNvPr id="225" name="직사각형 224"/>
            <p:cNvSpPr/>
            <p:nvPr/>
          </p:nvSpPr>
          <p:spPr bwMode="auto">
            <a:xfrm>
              <a:off x="8098766" y="6081243"/>
              <a:ext cx="886078" cy="108019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비교 검증</a:t>
              </a:r>
            </a:p>
          </p:txBody>
        </p:sp>
      </p:grpSp>
      <p:sp>
        <p:nvSpPr>
          <p:cNvPr id="232" name="직사각형 231"/>
          <p:cNvSpPr/>
          <p:nvPr/>
        </p:nvSpPr>
        <p:spPr>
          <a:xfrm>
            <a:off x="3669029" y="3959225"/>
            <a:ext cx="26892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데이터구조 </a:t>
            </a:r>
            <a:r>
              <a:rPr lang="ko-KR" alt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 분석</a:t>
            </a:r>
            <a:endParaRPr lang="ko-KR" alt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3" name="직사각형 232"/>
          <p:cNvSpPr/>
          <p:nvPr/>
        </p:nvSpPr>
        <p:spPr>
          <a:xfrm>
            <a:off x="1778000" y="4833938"/>
            <a:ext cx="16414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데이터모델의 데이터표준</a:t>
            </a:r>
            <a: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en-US" sz="1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준수율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4" name="직사각형 233"/>
          <p:cNvSpPr/>
          <p:nvPr/>
        </p:nvSpPr>
        <p:spPr>
          <a:xfrm>
            <a:off x="4737100" y="4837113"/>
            <a:ext cx="16891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데이터모델과 </a:t>
            </a:r>
            <a: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스키마의</a:t>
            </a:r>
            <a: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en-US" sz="1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일치율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5" name="직사각형 234"/>
          <p:cNvSpPr/>
          <p:nvPr/>
        </p:nvSpPr>
        <p:spPr>
          <a:xfrm>
            <a:off x="7727950" y="4813300"/>
            <a:ext cx="16510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동일한 </a:t>
            </a:r>
            <a: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스키마를 구성</a:t>
            </a:r>
            <a: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해야 하는 </a:t>
            </a:r>
            <a:r>
              <a: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r>
              <a:rPr kumimoji="0" lang="ko-KR" altLang="en-US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간의 </a:t>
            </a:r>
            <a:r>
              <a:rPr kumimoji="0" lang="ko-KR" altLang="en-US" sz="1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일치율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32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2.3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데이터 품질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–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품질 진단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.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66" name="Rectangle 151"/>
          <p:cNvSpPr>
            <a:spLocks noChangeArrowheads="1"/>
          </p:cNvSpPr>
          <p:nvPr/>
        </p:nvSpPr>
        <p:spPr bwMode="auto">
          <a:xfrm>
            <a:off x="692150" y="1814834"/>
            <a:ext cx="6242050" cy="125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2088" indent="-192088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marL="285750" indent="-285750" eaLnBrk="1" hangingPunct="1">
              <a:lnSpc>
                <a:spcPct val="110000"/>
              </a:lnSpc>
              <a:buSzPct val="90000"/>
              <a:buFont typeface="Wingdings" panose="05000000000000000000" pitchFamily="2" charset="2"/>
              <a:buChar char="l"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현행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(AS-IS)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품질 수준에 대한 측정기준을 도출하고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285750" indent="-285750" eaLnBrk="1" hangingPunct="1">
              <a:lnSpc>
                <a:spcPct val="110000"/>
              </a:lnSpc>
              <a:buSzPct val="90000"/>
              <a:buFont typeface="Wingdings" panose="05000000000000000000" pitchFamily="2" charset="2"/>
              <a:buChar char="l"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객관적인 평가를 수행함과 동시에</a:t>
            </a:r>
          </a:p>
          <a:p>
            <a:pPr marL="285750" indent="-285750" eaLnBrk="1" hangingPunct="1">
              <a:lnSpc>
                <a:spcPct val="110000"/>
              </a:lnSpc>
              <a:buSzPct val="90000"/>
              <a:buFont typeface="Wingdings" panose="05000000000000000000" pitchFamily="2" charset="2"/>
              <a:buChar char="l"/>
            </a:pP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결과에 대한 원인 분석과 그에 따른 개선활동을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수행하도록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함으로써</a:t>
            </a:r>
            <a:r>
              <a:rPr lang="en-US" altLang="ko-KR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marL="285750" indent="-285750" eaLnBrk="1" hangingPunct="1">
              <a:lnSpc>
                <a:spcPct val="110000"/>
              </a:lnSpc>
              <a:buSzPct val="90000"/>
              <a:buFont typeface="Wingdings" panose="05000000000000000000" pitchFamily="2" charset="2"/>
              <a:buChar char="l"/>
            </a:pP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향후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(TO-BE) </a:t>
            </a:r>
            <a:r>
              <a: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고품질 데이터의 확보 및 관리를 위한 기초를 확보 </a:t>
            </a:r>
          </a:p>
          <a:p>
            <a:pPr eaLnBrk="1" hangingPunct="1">
              <a:lnSpc>
                <a:spcPct val="110000"/>
              </a:lnSpc>
              <a:buClr>
                <a:srgbClr val="4D4D4D"/>
              </a:buClr>
              <a:buFontTx/>
              <a:buChar char="•"/>
            </a:pP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7" name="Rectangle 152"/>
          <p:cNvSpPr>
            <a:spLocks noChangeArrowheads="1"/>
          </p:cNvSpPr>
          <p:nvPr/>
        </p:nvSpPr>
        <p:spPr bwMode="auto">
          <a:xfrm>
            <a:off x="1927225" y="3044246"/>
            <a:ext cx="7210425" cy="58473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eaLnBrk="1" hangingPunct="1"/>
            <a:endParaRPr lang="ko-KR" altLang="ko-KR" sz="110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8" name="Rectangle 153"/>
          <p:cNvSpPr>
            <a:spLocks noChangeArrowheads="1"/>
          </p:cNvSpPr>
          <p:nvPr/>
        </p:nvSpPr>
        <p:spPr bwMode="auto">
          <a:xfrm>
            <a:off x="1927225" y="3661367"/>
            <a:ext cx="7210425" cy="58473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eaLnBrk="1" hangingPunct="1"/>
            <a:endParaRPr lang="ko-KR" altLang="ko-KR" sz="110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9" name="Rectangle 154"/>
          <p:cNvSpPr>
            <a:spLocks noChangeArrowheads="1"/>
          </p:cNvSpPr>
          <p:nvPr/>
        </p:nvSpPr>
        <p:spPr bwMode="auto">
          <a:xfrm>
            <a:off x="1927225" y="4276220"/>
            <a:ext cx="7210425" cy="58473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eaLnBrk="1" hangingPunct="1"/>
            <a:endParaRPr lang="ko-KR" altLang="ko-KR" sz="110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0" name="Text Box 155"/>
          <p:cNvSpPr txBox="1">
            <a:spLocks noChangeArrowheads="1"/>
          </p:cNvSpPr>
          <p:nvPr/>
        </p:nvSpPr>
        <p:spPr bwMode="auto">
          <a:xfrm>
            <a:off x="3490913" y="3067771"/>
            <a:ext cx="2375971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ko-KR" sz="11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사용자 입력 오류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ko-KR" altLang="en-US" sz="11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데이터 이관 시 과거 오류 데이터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ko-KR" altLang="en-US" sz="11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업무적 예외 처리 허용</a:t>
            </a:r>
          </a:p>
        </p:txBody>
      </p:sp>
      <p:sp>
        <p:nvSpPr>
          <p:cNvPr id="71" name="Text Box 156"/>
          <p:cNvSpPr txBox="1">
            <a:spLocks noChangeArrowheads="1"/>
          </p:cNvSpPr>
          <p:nvPr/>
        </p:nvSpPr>
        <p:spPr bwMode="auto">
          <a:xfrm>
            <a:off x="5097463" y="3679830"/>
            <a:ext cx="2940228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ko-KR" sz="11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애플리케이션 사전 점검 미비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ko-KR" altLang="en-US" sz="11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운영상 </a:t>
            </a:r>
            <a:r>
              <a:rPr lang="en-US" altLang="ko-KR" sz="11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 </a:t>
            </a:r>
            <a:r>
              <a:rPr lang="ko-KR" altLang="en-US" sz="11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구조 변경 허용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ko-KR" altLang="en-US" sz="11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애플리케이션 수정 후 데이터 반영 미처리</a:t>
            </a:r>
          </a:p>
        </p:txBody>
      </p:sp>
      <p:sp>
        <p:nvSpPr>
          <p:cNvPr id="72" name="Text Box 157"/>
          <p:cNvSpPr txBox="1">
            <a:spLocks noChangeArrowheads="1"/>
          </p:cNvSpPr>
          <p:nvPr/>
        </p:nvSpPr>
        <p:spPr bwMode="auto">
          <a:xfrm>
            <a:off x="6638925" y="4294983"/>
            <a:ext cx="2044149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ko-KR" sz="11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관리자 및 사용자의 미 발견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ko-KR" altLang="en-US" sz="11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정제 작업의 어려움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ko-KR" altLang="en-US" sz="1100" dirty="0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데이터 품질 점검 활동 부재</a:t>
            </a:r>
          </a:p>
        </p:txBody>
      </p:sp>
      <p:sp>
        <p:nvSpPr>
          <p:cNvPr id="73" name="AutoShape 158"/>
          <p:cNvSpPr>
            <a:spLocks noChangeAspect="1" noChangeArrowheads="1"/>
          </p:cNvSpPr>
          <p:nvPr/>
        </p:nvSpPr>
        <p:spPr bwMode="auto">
          <a:xfrm>
            <a:off x="1919288" y="3049253"/>
            <a:ext cx="1595437" cy="582897"/>
          </a:xfrm>
          <a:prstGeom prst="homePlate">
            <a:avLst>
              <a:gd name="adj" fmla="val 35861"/>
            </a:avLst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eaLnBrk="1" hangingPunct="1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내제 위험</a:t>
            </a:r>
          </a:p>
          <a:p>
            <a:pPr eaLnBrk="1" hangingPunct="1"/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Inherent Risk</a:t>
            </a:r>
          </a:p>
        </p:txBody>
      </p:sp>
      <p:sp>
        <p:nvSpPr>
          <p:cNvPr id="74" name="AutoShape 159"/>
          <p:cNvSpPr>
            <a:spLocks noChangeAspect="1" noChangeArrowheads="1"/>
          </p:cNvSpPr>
          <p:nvPr/>
        </p:nvSpPr>
        <p:spPr bwMode="auto">
          <a:xfrm>
            <a:off x="1919288" y="3672725"/>
            <a:ext cx="3214687" cy="582897"/>
          </a:xfrm>
          <a:prstGeom prst="homePlate">
            <a:avLst>
              <a:gd name="adj" fmla="val 35849"/>
            </a:avLst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eaLnBrk="1" hangingPunct="1"/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탐지 위험</a:t>
            </a:r>
          </a:p>
          <a:p>
            <a:pPr eaLnBrk="1" hangingPunct="1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Detection Risk</a:t>
            </a:r>
          </a:p>
        </p:txBody>
      </p:sp>
      <p:sp>
        <p:nvSpPr>
          <p:cNvPr id="75" name="AutoShape 160"/>
          <p:cNvSpPr>
            <a:spLocks noChangeAspect="1" noChangeArrowheads="1"/>
          </p:cNvSpPr>
          <p:nvPr/>
        </p:nvSpPr>
        <p:spPr bwMode="auto">
          <a:xfrm>
            <a:off x="1919288" y="4285990"/>
            <a:ext cx="4746625" cy="582897"/>
          </a:xfrm>
          <a:prstGeom prst="homePlate">
            <a:avLst>
              <a:gd name="adj" fmla="val 37436"/>
            </a:avLst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eaLnBrk="1" hangingPunct="1"/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 </a:t>
            </a:r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통제 위험</a:t>
            </a:r>
          </a:p>
          <a:p>
            <a:pPr eaLnBrk="1" hangingPunct="1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 </a:t>
            </a:r>
            <a:r>
              <a:rPr lang="en-US" altLang="ko-KR">
                <a:latin typeface="맑은 고딕" panose="020B0503020000020004" pitchFamily="50" charset="-127"/>
                <a:ea typeface="맑은 고딕" panose="020B0503020000020004" pitchFamily="50" charset="-127"/>
              </a:rPr>
              <a:t>Control Risk</a:t>
            </a:r>
          </a:p>
        </p:txBody>
      </p:sp>
      <p:sp>
        <p:nvSpPr>
          <p:cNvPr id="76" name="AutoShape 161"/>
          <p:cNvSpPr>
            <a:spLocks noChangeArrowheads="1"/>
          </p:cNvSpPr>
          <p:nvPr/>
        </p:nvSpPr>
        <p:spPr bwMode="auto">
          <a:xfrm>
            <a:off x="838200" y="3044246"/>
            <a:ext cx="1025525" cy="1792891"/>
          </a:xfrm>
          <a:prstGeom prst="roundRect">
            <a:avLst>
              <a:gd name="adj" fmla="val 6940"/>
            </a:avLst>
          </a:prstGeom>
          <a:solidFill>
            <a:srgbClr val="EAEAEA"/>
          </a:solidFill>
          <a:ln w="28575">
            <a:solidFill>
              <a:srgbClr val="C0C0C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 defTabSz="7620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 defTabSz="7620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 defTabSz="7620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 defTabSz="7620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algn="ctr" eaLnBrk="1" hangingPunct="1"/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/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RISK</a:t>
            </a:r>
            <a:endPara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Rectangle 176"/>
          <p:cNvSpPr>
            <a:spLocks noChangeArrowheads="1"/>
          </p:cNvSpPr>
          <p:nvPr/>
        </p:nvSpPr>
        <p:spPr bwMode="auto">
          <a:xfrm>
            <a:off x="2024063" y="5014551"/>
            <a:ext cx="7119937" cy="122276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eaLnBrk="1" hangingPunct="1"/>
            <a:endParaRPr lang="ko-KR" altLang="ko-KR" sz="1100">
              <a:solidFill>
                <a:srgbClr val="1C1C1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8" name="AutoShape 177"/>
          <p:cNvSpPr>
            <a:spLocks noChangeArrowheads="1"/>
          </p:cNvSpPr>
          <p:nvPr/>
        </p:nvSpPr>
        <p:spPr bwMode="auto">
          <a:xfrm>
            <a:off x="811213" y="5014551"/>
            <a:ext cx="1143000" cy="1222761"/>
          </a:xfrm>
          <a:prstGeom prst="roundRect">
            <a:avLst>
              <a:gd name="adj" fmla="val 6940"/>
            </a:avLst>
          </a:prstGeom>
          <a:solidFill>
            <a:srgbClr val="EAEAEA"/>
          </a:solidFill>
          <a:ln w="28575">
            <a:solidFill>
              <a:srgbClr val="C0C0C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 defTabSz="7620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 defTabSz="7620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 defTabSz="7620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 defTabSz="7620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 defTabSz="7620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algn="ctr" eaLnBrk="1" hangingPunct="1"/>
            <a:r>
              <a:rPr lang="ko-KR" altLang="en-US" sz="1400" b="1">
                <a:solidFill>
                  <a:srgbClr val="FF5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</a:t>
            </a:r>
          </a:p>
          <a:p>
            <a:pPr algn="ctr" eaLnBrk="1" hangingPunct="1"/>
            <a:r>
              <a:rPr lang="ko-KR" altLang="en-US" sz="1400" b="1">
                <a:solidFill>
                  <a:srgbClr val="FF5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 진단</a:t>
            </a:r>
          </a:p>
        </p:txBody>
      </p:sp>
      <p:pic>
        <p:nvPicPr>
          <p:cNvPr id="79" name="Picture 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47" t="26201" r="2875" b="46036"/>
          <a:stretch>
            <a:fillRect/>
          </a:stretch>
        </p:blipFill>
        <p:spPr bwMode="auto">
          <a:xfrm>
            <a:off x="2589213" y="5095210"/>
            <a:ext cx="565150" cy="42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5372454"/>
            <a:ext cx="1076325" cy="77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212"/>
          <p:cNvSpPr>
            <a:spLocks noChangeArrowheads="1"/>
          </p:cNvSpPr>
          <p:nvPr/>
        </p:nvSpPr>
        <p:spPr bwMode="auto">
          <a:xfrm>
            <a:off x="4368800" y="5479577"/>
            <a:ext cx="2489200" cy="308473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ko-KR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 </a:t>
            </a:r>
            <a:r>
              <a:rPr lang="ko-KR" altLang="en-US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 개선 내역 도출</a:t>
            </a:r>
          </a:p>
        </p:txBody>
      </p:sp>
      <p:sp>
        <p:nvSpPr>
          <p:cNvPr id="82" name="Rectangle 213"/>
          <p:cNvSpPr>
            <a:spLocks noChangeArrowheads="1"/>
          </p:cNvSpPr>
          <p:nvPr/>
        </p:nvSpPr>
        <p:spPr bwMode="auto">
          <a:xfrm>
            <a:off x="4368800" y="5873277"/>
            <a:ext cx="2489200" cy="308473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ko-KR" altLang="en-US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 활동에 대한 사후 모니터링</a:t>
            </a:r>
          </a:p>
        </p:txBody>
      </p:sp>
      <p:sp>
        <p:nvSpPr>
          <p:cNvPr id="83" name="Rectangle 214"/>
          <p:cNvSpPr>
            <a:spLocks noChangeArrowheads="1"/>
          </p:cNvSpPr>
          <p:nvPr/>
        </p:nvSpPr>
        <p:spPr bwMode="auto">
          <a:xfrm>
            <a:off x="6934200" y="5079853"/>
            <a:ext cx="2057400" cy="1089197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ko-KR" altLang="en-US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고품질 </a:t>
            </a:r>
            <a:r>
              <a:rPr lang="en-US" altLang="ko-KR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 </a:t>
            </a:r>
            <a:r>
              <a:rPr lang="ko-KR" altLang="en-US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서비스 제공을  위한 체계적인 데이터 품질  관리 체계 수립의 출발점  </a:t>
            </a:r>
          </a:p>
        </p:txBody>
      </p:sp>
      <p:sp>
        <p:nvSpPr>
          <p:cNvPr id="84" name="AutoShape 173"/>
          <p:cNvSpPr>
            <a:spLocks noChangeArrowheads="1"/>
          </p:cNvSpPr>
          <p:nvPr/>
        </p:nvSpPr>
        <p:spPr bwMode="auto">
          <a:xfrm>
            <a:off x="1114976" y="4779522"/>
            <a:ext cx="454512" cy="287803"/>
          </a:xfrm>
          <a:prstGeom prst="downArrow">
            <a:avLst>
              <a:gd name="adj1" fmla="val 50000"/>
              <a:gd name="adj2" fmla="val 47899"/>
            </a:avLst>
          </a:prstGeom>
          <a:solidFill>
            <a:srgbClr val="99CC00"/>
          </a:solidFill>
          <a:ln w="1905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eaLnBrk="1" hangingPunct="1"/>
            <a:endParaRPr lang="ko-KR" altLang="en-US" sz="1100">
              <a:solidFill>
                <a:srgbClr val="333333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5" name="Rectangle 215"/>
          <p:cNvSpPr>
            <a:spLocks noChangeArrowheads="1"/>
          </p:cNvSpPr>
          <p:nvPr/>
        </p:nvSpPr>
        <p:spPr bwMode="auto">
          <a:xfrm>
            <a:off x="4365625" y="5082702"/>
            <a:ext cx="2492375" cy="308473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anchor="ctr"/>
          <a:lstStyle>
            <a:lvl1pPr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anose="00000400000000000000" pitchFamily="2" charset="2"/>
                <a:ea typeface="가는각진제목체" panose="02030600000101010101" pitchFamily="18" charset="-127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ko-KR" altLang="en-US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현행 </a:t>
            </a:r>
            <a:r>
              <a:rPr lang="en-US" altLang="ko-KR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r>
              <a:rPr lang="ko-KR" altLang="en-US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품질 수준 파악</a:t>
            </a:r>
          </a:p>
        </p:txBody>
      </p:sp>
      <p:sp>
        <p:nvSpPr>
          <p:cNvPr id="86" name="제목 1"/>
          <p:cNvSpPr txBox="1">
            <a:spLocks/>
          </p:cNvSpPr>
          <p:nvPr/>
        </p:nvSpPr>
        <p:spPr>
          <a:xfrm>
            <a:off x="703734" y="1435249"/>
            <a:ext cx="8856984" cy="409575"/>
          </a:xfrm>
          <a:prstGeom prst="rect">
            <a:avLst/>
          </a:prstGeom>
        </p:spPr>
        <p:txBody>
          <a:bodyPr/>
          <a:lstStyle/>
          <a:p>
            <a:pPr lvl="0" eaLnBrk="0" hangingPunct="0">
              <a:defRPr/>
            </a:pPr>
            <a:r>
              <a:rPr lang="ko-KR" altLang="en-US" sz="1800" dirty="0" smtClean="0">
                <a:solidFill>
                  <a:srgbClr val="0066CC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데이터 품질진단의 목적</a:t>
            </a:r>
            <a:endParaRPr lang="ko-KR" altLang="en-US" sz="1800" b="1" dirty="0">
              <a:solidFill>
                <a:srgbClr val="0066CC"/>
              </a:solidFill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grpSp>
        <p:nvGrpSpPr>
          <p:cNvPr id="87" name="Group 178"/>
          <p:cNvGrpSpPr>
            <a:grpSpLocks/>
          </p:cNvGrpSpPr>
          <p:nvPr/>
        </p:nvGrpSpPr>
        <p:grpSpPr bwMode="auto">
          <a:xfrm rot="281591">
            <a:off x="3182992" y="5172361"/>
            <a:ext cx="1004887" cy="822066"/>
            <a:chOff x="1588" y="1809"/>
            <a:chExt cx="1061" cy="1064"/>
          </a:xfrm>
        </p:grpSpPr>
        <p:sp>
          <p:nvSpPr>
            <p:cNvPr id="88" name="Freeform 179"/>
            <p:cNvSpPr>
              <a:spLocks/>
            </p:cNvSpPr>
            <p:nvPr/>
          </p:nvSpPr>
          <p:spPr bwMode="gray">
            <a:xfrm>
              <a:off x="2201" y="2428"/>
              <a:ext cx="448" cy="445"/>
            </a:xfrm>
            <a:custGeom>
              <a:avLst/>
              <a:gdLst>
                <a:gd name="T0" fmla="*/ 204 w 894"/>
                <a:gd name="T1" fmla="*/ 212 h 889"/>
                <a:gd name="T2" fmla="*/ 198 w 894"/>
                <a:gd name="T3" fmla="*/ 217 h 889"/>
                <a:gd name="T4" fmla="*/ 192 w 894"/>
                <a:gd name="T5" fmla="*/ 220 h 889"/>
                <a:gd name="T6" fmla="*/ 186 w 894"/>
                <a:gd name="T7" fmla="*/ 221 h 889"/>
                <a:gd name="T8" fmla="*/ 181 w 894"/>
                <a:gd name="T9" fmla="*/ 222 h 889"/>
                <a:gd name="T10" fmla="*/ 176 w 894"/>
                <a:gd name="T11" fmla="*/ 222 h 889"/>
                <a:gd name="T12" fmla="*/ 172 w 894"/>
                <a:gd name="T13" fmla="*/ 222 h 889"/>
                <a:gd name="T14" fmla="*/ 169 w 894"/>
                <a:gd name="T15" fmla="*/ 222 h 889"/>
                <a:gd name="T16" fmla="*/ 167 w 894"/>
                <a:gd name="T17" fmla="*/ 223 h 889"/>
                <a:gd name="T18" fmla="*/ 2 w 894"/>
                <a:gd name="T19" fmla="*/ 57 h 889"/>
                <a:gd name="T20" fmla="*/ 1 w 894"/>
                <a:gd name="T21" fmla="*/ 55 h 889"/>
                <a:gd name="T22" fmla="*/ 0 w 894"/>
                <a:gd name="T23" fmla="*/ 54 h 889"/>
                <a:gd name="T24" fmla="*/ 0 w 894"/>
                <a:gd name="T25" fmla="*/ 52 h 889"/>
                <a:gd name="T26" fmla="*/ 1 w 894"/>
                <a:gd name="T27" fmla="*/ 49 h 889"/>
                <a:gd name="T28" fmla="*/ 2 w 894"/>
                <a:gd name="T29" fmla="*/ 47 h 889"/>
                <a:gd name="T30" fmla="*/ 3 w 894"/>
                <a:gd name="T31" fmla="*/ 44 h 889"/>
                <a:gd name="T32" fmla="*/ 5 w 894"/>
                <a:gd name="T33" fmla="*/ 42 h 889"/>
                <a:gd name="T34" fmla="*/ 7 w 894"/>
                <a:gd name="T35" fmla="*/ 39 h 889"/>
                <a:gd name="T36" fmla="*/ 39 w 894"/>
                <a:gd name="T37" fmla="*/ 6 h 889"/>
                <a:gd name="T38" fmla="*/ 42 w 894"/>
                <a:gd name="T39" fmla="*/ 4 h 889"/>
                <a:gd name="T40" fmla="*/ 45 w 894"/>
                <a:gd name="T41" fmla="*/ 2 h 889"/>
                <a:gd name="T42" fmla="*/ 47 w 894"/>
                <a:gd name="T43" fmla="*/ 1 h 889"/>
                <a:gd name="T44" fmla="*/ 49 w 894"/>
                <a:gd name="T45" fmla="*/ 1 h 889"/>
                <a:gd name="T46" fmla="*/ 51 w 894"/>
                <a:gd name="T47" fmla="*/ 0 h 889"/>
                <a:gd name="T48" fmla="*/ 52 w 894"/>
                <a:gd name="T49" fmla="*/ 1 h 889"/>
                <a:gd name="T50" fmla="*/ 54 w 894"/>
                <a:gd name="T51" fmla="*/ 1 h 889"/>
                <a:gd name="T52" fmla="*/ 54 w 894"/>
                <a:gd name="T53" fmla="*/ 2 h 889"/>
                <a:gd name="T54" fmla="*/ 223 w 894"/>
                <a:gd name="T55" fmla="*/ 171 h 889"/>
                <a:gd name="T56" fmla="*/ 224 w 894"/>
                <a:gd name="T57" fmla="*/ 172 h 889"/>
                <a:gd name="T58" fmla="*/ 225 w 894"/>
                <a:gd name="T59" fmla="*/ 175 h 889"/>
                <a:gd name="T60" fmla="*/ 224 w 894"/>
                <a:gd name="T61" fmla="*/ 178 h 889"/>
                <a:gd name="T62" fmla="*/ 223 w 894"/>
                <a:gd name="T63" fmla="*/ 183 h 889"/>
                <a:gd name="T64" fmla="*/ 221 w 894"/>
                <a:gd name="T65" fmla="*/ 188 h 889"/>
                <a:gd name="T66" fmla="*/ 219 w 894"/>
                <a:gd name="T67" fmla="*/ 193 h 889"/>
                <a:gd name="T68" fmla="*/ 215 w 894"/>
                <a:gd name="T69" fmla="*/ 199 h 889"/>
                <a:gd name="T70" fmla="*/ 211 w 894"/>
                <a:gd name="T71" fmla="*/ 206 h 889"/>
                <a:gd name="T72" fmla="*/ 204 w 894"/>
                <a:gd name="T73" fmla="*/ 212 h 8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4"/>
                <a:gd name="T112" fmla="*/ 0 h 889"/>
                <a:gd name="T113" fmla="*/ 894 w 894"/>
                <a:gd name="T114" fmla="*/ 889 h 8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4" h="889">
                  <a:moveTo>
                    <a:pt x="813" y="848"/>
                  </a:moveTo>
                  <a:lnTo>
                    <a:pt x="789" y="865"/>
                  </a:lnTo>
                  <a:lnTo>
                    <a:pt x="766" y="877"/>
                  </a:lnTo>
                  <a:lnTo>
                    <a:pt x="743" y="882"/>
                  </a:lnTo>
                  <a:lnTo>
                    <a:pt x="721" y="886"/>
                  </a:lnTo>
                  <a:lnTo>
                    <a:pt x="702" y="886"/>
                  </a:lnTo>
                  <a:lnTo>
                    <a:pt x="684" y="886"/>
                  </a:lnTo>
                  <a:lnTo>
                    <a:pt x="672" y="887"/>
                  </a:lnTo>
                  <a:lnTo>
                    <a:pt x="664" y="889"/>
                  </a:lnTo>
                  <a:lnTo>
                    <a:pt x="6" y="226"/>
                  </a:lnTo>
                  <a:lnTo>
                    <a:pt x="1" y="220"/>
                  </a:lnTo>
                  <a:lnTo>
                    <a:pt x="0" y="213"/>
                  </a:lnTo>
                  <a:lnTo>
                    <a:pt x="0" y="205"/>
                  </a:lnTo>
                  <a:lnTo>
                    <a:pt x="2" y="195"/>
                  </a:lnTo>
                  <a:lnTo>
                    <a:pt x="7" y="185"/>
                  </a:lnTo>
                  <a:lnTo>
                    <a:pt x="11" y="175"/>
                  </a:lnTo>
                  <a:lnTo>
                    <a:pt x="18" y="165"/>
                  </a:lnTo>
                  <a:lnTo>
                    <a:pt x="26" y="154"/>
                  </a:lnTo>
                  <a:lnTo>
                    <a:pt x="154" y="22"/>
                  </a:lnTo>
                  <a:lnTo>
                    <a:pt x="166" y="14"/>
                  </a:lnTo>
                  <a:lnTo>
                    <a:pt x="177" y="7"/>
                  </a:lnTo>
                  <a:lnTo>
                    <a:pt x="187" y="3"/>
                  </a:lnTo>
                  <a:lnTo>
                    <a:pt x="196" y="1"/>
                  </a:lnTo>
                  <a:lnTo>
                    <a:pt x="203" y="0"/>
                  </a:lnTo>
                  <a:lnTo>
                    <a:pt x="208" y="1"/>
                  </a:lnTo>
                  <a:lnTo>
                    <a:pt x="213" y="2"/>
                  </a:lnTo>
                  <a:lnTo>
                    <a:pt x="215" y="5"/>
                  </a:lnTo>
                  <a:lnTo>
                    <a:pt x="889" y="682"/>
                  </a:lnTo>
                  <a:lnTo>
                    <a:pt x="893" y="688"/>
                  </a:lnTo>
                  <a:lnTo>
                    <a:pt x="894" y="698"/>
                  </a:lnTo>
                  <a:lnTo>
                    <a:pt x="893" y="712"/>
                  </a:lnTo>
                  <a:lnTo>
                    <a:pt x="888" y="729"/>
                  </a:lnTo>
                  <a:lnTo>
                    <a:pt x="881" y="750"/>
                  </a:lnTo>
                  <a:lnTo>
                    <a:pt x="872" y="772"/>
                  </a:lnTo>
                  <a:lnTo>
                    <a:pt x="858" y="796"/>
                  </a:lnTo>
                  <a:lnTo>
                    <a:pt x="841" y="821"/>
                  </a:lnTo>
                  <a:lnTo>
                    <a:pt x="813" y="8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9" name="Freeform 180"/>
            <p:cNvSpPr>
              <a:spLocks/>
            </p:cNvSpPr>
            <p:nvPr/>
          </p:nvSpPr>
          <p:spPr bwMode="gray">
            <a:xfrm>
              <a:off x="2071" y="2299"/>
              <a:ext cx="231" cy="226"/>
            </a:xfrm>
            <a:custGeom>
              <a:avLst/>
              <a:gdLst>
                <a:gd name="T0" fmla="*/ 92 w 461"/>
                <a:gd name="T1" fmla="*/ 110 h 451"/>
                <a:gd name="T2" fmla="*/ 89 w 461"/>
                <a:gd name="T3" fmla="*/ 112 h 451"/>
                <a:gd name="T4" fmla="*/ 87 w 461"/>
                <a:gd name="T5" fmla="*/ 113 h 451"/>
                <a:gd name="T6" fmla="*/ 85 w 461"/>
                <a:gd name="T7" fmla="*/ 113 h 451"/>
                <a:gd name="T8" fmla="*/ 83 w 461"/>
                <a:gd name="T9" fmla="*/ 113 h 451"/>
                <a:gd name="T10" fmla="*/ 0 w 461"/>
                <a:gd name="T11" fmla="*/ 32 h 451"/>
                <a:gd name="T12" fmla="*/ 0 w 461"/>
                <a:gd name="T13" fmla="*/ 31 h 451"/>
                <a:gd name="T14" fmla="*/ 1 w 461"/>
                <a:gd name="T15" fmla="*/ 29 h 451"/>
                <a:gd name="T16" fmla="*/ 3 w 461"/>
                <a:gd name="T17" fmla="*/ 27 h 451"/>
                <a:gd name="T18" fmla="*/ 4 w 461"/>
                <a:gd name="T19" fmla="*/ 25 h 451"/>
                <a:gd name="T20" fmla="*/ 24 w 461"/>
                <a:gd name="T21" fmla="*/ 4 h 451"/>
                <a:gd name="T22" fmla="*/ 26 w 461"/>
                <a:gd name="T23" fmla="*/ 3 h 451"/>
                <a:gd name="T24" fmla="*/ 27 w 461"/>
                <a:gd name="T25" fmla="*/ 2 h 451"/>
                <a:gd name="T26" fmla="*/ 28 w 461"/>
                <a:gd name="T27" fmla="*/ 2 h 451"/>
                <a:gd name="T28" fmla="*/ 29 w 461"/>
                <a:gd name="T29" fmla="*/ 1 h 451"/>
                <a:gd name="T30" fmla="*/ 30 w 461"/>
                <a:gd name="T31" fmla="*/ 1 h 451"/>
                <a:gd name="T32" fmla="*/ 31 w 461"/>
                <a:gd name="T33" fmla="*/ 0 h 451"/>
                <a:gd name="T34" fmla="*/ 32 w 461"/>
                <a:gd name="T35" fmla="*/ 0 h 451"/>
                <a:gd name="T36" fmla="*/ 33 w 461"/>
                <a:gd name="T37" fmla="*/ 0 h 451"/>
                <a:gd name="T38" fmla="*/ 116 w 461"/>
                <a:gd name="T39" fmla="*/ 81 h 451"/>
                <a:gd name="T40" fmla="*/ 115 w 461"/>
                <a:gd name="T41" fmla="*/ 83 h 451"/>
                <a:gd name="T42" fmla="*/ 115 w 461"/>
                <a:gd name="T43" fmla="*/ 85 h 451"/>
                <a:gd name="T44" fmla="*/ 113 w 461"/>
                <a:gd name="T45" fmla="*/ 87 h 451"/>
                <a:gd name="T46" fmla="*/ 112 w 461"/>
                <a:gd name="T47" fmla="*/ 89 h 451"/>
                <a:gd name="T48" fmla="*/ 92 w 461"/>
                <a:gd name="T49" fmla="*/ 110 h 4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1"/>
                <a:gd name="T76" fmla="*/ 0 h 451"/>
                <a:gd name="T77" fmla="*/ 461 w 461"/>
                <a:gd name="T78" fmla="*/ 451 h 4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1" h="451">
                  <a:moveTo>
                    <a:pt x="365" y="438"/>
                  </a:moveTo>
                  <a:lnTo>
                    <a:pt x="355" y="446"/>
                  </a:lnTo>
                  <a:lnTo>
                    <a:pt x="346" y="450"/>
                  </a:lnTo>
                  <a:lnTo>
                    <a:pt x="338" y="451"/>
                  </a:lnTo>
                  <a:lnTo>
                    <a:pt x="331" y="450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3" y="113"/>
                  </a:lnTo>
                  <a:lnTo>
                    <a:pt x="9" y="105"/>
                  </a:lnTo>
                  <a:lnTo>
                    <a:pt x="15" y="97"/>
                  </a:lnTo>
                  <a:lnTo>
                    <a:pt x="96" y="16"/>
                  </a:lnTo>
                  <a:lnTo>
                    <a:pt x="101" y="11"/>
                  </a:lnTo>
                  <a:lnTo>
                    <a:pt x="105" y="8"/>
                  </a:lnTo>
                  <a:lnTo>
                    <a:pt x="110" y="6"/>
                  </a:lnTo>
                  <a:lnTo>
                    <a:pt x="115" y="3"/>
                  </a:lnTo>
                  <a:lnTo>
                    <a:pt x="119" y="1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461" y="321"/>
                  </a:lnTo>
                  <a:lnTo>
                    <a:pt x="460" y="329"/>
                  </a:lnTo>
                  <a:lnTo>
                    <a:pt x="458" y="339"/>
                  </a:lnTo>
                  <a:lnTo>
                    <a:pt x="452" y="348"/>
                  </a:lnTo>
                  <a:lnTo>
                    <a:pt x="445" y="356"/>
                  </a:lnTo>
                  <a:lnTo>
                    <a:pt x="365" y="4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0" name="Freeform 181"/>
            <p:cNvSpPr>
              <a:spLocks/>
            </p:cNvSpPr>
            <p:nvPr/>
          </p:nvSpPr>
          <p:spPr bwMode="gray">
            <a:xfrm>
              <a:off x="2131" y="2335"/>
              <a:ext cx="148" cy="164"/>
            </a:xfrm>
            <a:custGeom>
              <a:avLst/>
              <a:gdLst>
                <a:gd name="T0" fmla="*/ 24 w 297"/>
                <a:gd name="T1" fmla="*/ 13 h 330"/>
                <a:gd name="T2" fmla="*/ 74 w 297"/>
                <a:gd name="T3" fmla="*/ 58 h 330"/>
                <a:gd name="T4" fmla="*/ 74 w 297"/>
                <a:gd name="T5" fmla="*/ 58 h 330"/>
                <a:gd name="T6" fmla="*/ 73 w 297"/>
                <a:gd name="T7" fmla="*/ 60 h 330"/>
                <a:gd name="T8" fmla="*/ 72 w 297"/>
                <a:gd name="T9" fmla="*/ 63 h 330"/>
                <a:gd name="T10" fmla="*/ 70 w 297"/>
                <a:gd name="T11" fmla="*/ 66 h 330"/>
                <a:gd name="T12" fmla="*/ 67 w 297"/>
                <a:gd name="T13" fmla="*/ 70 h 330"/>
                <a:gd name="T14" fmla="*/ 63 w 297"/>
                <a:gd name="T15" fmla="*/ 74 h 330"/>
                <a:gd name="T16" fmla="*/ 57 w 297"/>
                <a:gd name="T17" fmla="*/ 78 h 330"/>
                <a:gd name="T18" fmla="*/ 49 w 297"/>
                <a:gd name="T19" fmla="*/ 82 h 330"/>
                <a:gd name="T20" fmla="*/ 49 w 297"/>
                <a:gd name="T21" fmla="*/ 81 h 330"/>
                <a:gd name="T22" fmla="*/ 47 w 297"/>
                <a:gd name="T23" fmla="*/ 77 h 330"/>
                <a:gd name="T24" fmla="*/ 45 w 297"/>
                <a:gd name="T25" fmla="*/ 72 h 330"/>
                <a:gd name="T26" fmla="*/ 42 w 297"/>
                <a:gd name="T27" fmla="*/ 65 h 330"/>
                <a:gd name="T28" fmla="*/ 37 w 297"/>
                <a:gd name="T29" fmla="*/ 57 h 330"/>
                <a:gd name="T30" fmla="*/ 30 w 297"/>
                <a:gd name="T31" fmla="*/ 47 h 330"/>
                <a:gd name="T32" fmla="*/ 22 w 297"/>
                <a:gd name="T33" fmla="*/ 36 h 330"/>
                <a:gd name="T34" fmla="*/ 12 w 297"/>
                <a:gd name="T35" fmla="*/ 24 h 330"/>
                <a:gd name="T36" fmla="*/ 11 w 297"/>
                <a:gd name="T37" fmla="*/ 23 h 330"/>
                <a:gd name="T38" fmla="*/ 10 w 297"/>
                <a:gd name="T39" fmla="*/ 22 h 330"/>
                <a:gd name="T40" fmla="*/ 9 w 297"/>
                <a:gd name="T41" fmla="*/ 20 h 330"/>
                <a:gd name="T42" fmla="*/ 7 w 297"/>
                <a:gd name="T43" fmla="*/ 17 h 330"/>
                <a:gd name="T44" fmla="*/ 5 w 297"/>
                <a:gd name="T45" fmla="*/ 14 h 330"/>
                <a:gd name="T46" fmla="*/ 3 w 297"/>
                <a:gd name="T47" fmla="*/ 11 h 330"/>
                <a:gd name="T48" fmla="*/ 2 w 297"/>
                <a:gd name="T49" fmla="*/ 8 h 330"/>
                <a:gd name="T50" fmla="*/ 1 w 297"/>
                <a:gd name="T51" fmla="*/ 5 h 330"/>
                <a:gd name="T52" fmla="*/ 0 w 297"/>
                <a:gd name="T53" fmla="*/ 3 h 330"/>
                <a:gd name="T54" fmla="*/ 0 w 297"/>
                <a:gd name="T55" fmla="*/ 1 h 330"/>
                <a:gd name="T56" fmla="*/ 1 w 297"/>
                <a:gd name="T57" fmla="*/ 0 h 330"/>
                <a:gd name="T58" fmla="*/ 3 w 297"/>
                <a:gd name="T59" fmla="*/ 0 h 330"/>
                <a:gd name="T60" fmla="*/ 6 w 297"/>
                <a:gd name="T61" fmla="*/ 1 h 330"/>
                <a:gd name="T62" fmla="*/ 10 w 297"/>
                <a:gd name="T63" fmla="*/ 3 h 330"/>
                <a:gd name="T64" fmla="*/ 16 w 297"/>
                <a:gd name="T65" fmla="*/ 7 h 330"/>
                <a:gd name="T66" fmla="*/ 24 w 297"/>
                <a:gd name="T67" fmla="*/ 13 h 3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7"/>
                <a:gd name="T103" fmla="*/ 0 h 330"/>
                <a:gd name="T104" fmla="*/ 297 w 297"/>
                <a:gd name="T105" fmla="*/ 330 h 33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7" h="330">
                  <a:moveTo>
                    <a:pt x="99" y="53"/>
                  </a:moveTo>
                  <a:lnTo>
                    <a:pt x="297" y="233"/>
                  </a:lnTo>
                  <a:lnTo>
                    <a:pt x="297" y="235"/>
                  </a:lnTo>
                  <a:lnTo>
                    <a:pt x="295" y="242"/>
                  </a:lnTo>
                  <a:lnTo>
                    <a:pt x="291" y="254"/>
                  </a:lnTo>
                  <a:lnTo>
                    <a:pt x="282" y="266"/>
                  </a:lnTo>
                  <a:lnTo>
                    <a:pt x="271" y="281"/>
                  </a:lnTo>
                  <a:lnTo>
                    <a:pt x="253" y="299"/>
                  </a:lnTo>
                  <a:lnTo>
                    <a:pt x="228" y="315"/>
                  </a:lnTo>
                  <a:lnTo>
                    <a:pt x="197" y="330"/>
                  </a:lnTo>
                  <a:lnTo>
                    <a:pt x="196" y="325"/>
                  </a:lnTo>
                  <a:lnTo>
                    <a:pt x="191" y="312"/>
                  </a:lnTo>
                  <a:lnTo>
                    <a:pt x="182" y="292"/>
                  </a:lnTo>
                  <a:lnTo>
                    <a:pt x="170" y="263"/>
                  </a:lnTo>
                  <a:lnTo>
                    <a:pt x="150" y="229"/>
                  </a:lnTo>
                  <a:lnTo>
                    <a:pt x="123" y="189"/>
                  </a:lnTo>
                  <a:lnTo>
                    <a:pt x="90" y="144"/>
                  </a:lnTo>
                  <a:lnTo>
                    <a:pt x="49" y="96"/>
                  </a:lnTo>
                  <a:lnTo>
                    <a:pt x="47" y="94"/>
                  </a:lnTo>
                  <a:lnTo>
                    <a:pt x="43" y="88"/>
                  </a:lnTo>
                  <a:lnTo>
                    <a:pt x="37" y="80"/>
                  </a:lnTo>
                  <a:lnTo>
                    <a:pt x="30" y="69"/>
                  </a:lnTo>
                  <a:lnTo>
                    <a:pt x="22" y="58"/>
                  </a:lnTo>
                  <a:lnTo>
                    <a:pt x="15" y="45"/>
                  </a:lnTo>
                  <a:lnTo>
                    <a:pt x="8" y="32"/>
                  </a:lnTo>
                  <a:lnTo>
                    <a:pt x="4" y="21"/>
                  </a:lnTo>
                  <a:lnTo>
                    <a:pt x="0" y="12"/>
                  </a:lnTo>
                  <a:lnTo>
                    <a:pt x="0" y="5"/>
                  </a:lnTo>
                  <a:lnTo>
                    <a:pt x="4" y="0"/>
                  </a:lnTo>
                  <a:lnTo>
                    <a:pt x="12" y="0"/>
                  </a:lnTo>
                  <a:lnTo>
                    <a:pt x="24" y="5"/>
                  </a:lnTo>
                  <a:lnTo>
                    <a:pt x="43" y="14"/>
                  </a:lnTo>
                  <a:lnTo>
                    <a:pt x="67" y="30"/>
                  </a:lnTo>
                  <a:lnTo>
                    <a:pt x="99" y="53"/>
                  </a:lnTo>
                  <a:close/>
                </a:path>
              </a:pathLst>
            </a:custGeom>
            <a:solidFill>
              <a:srgbClr val="66B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1" name="Freeform 182"/>
            <p:cNvSpPr>
              <a:spLocks/>
            </p:cNvSpPr>
            <p:nvPr/>
          </p:nvSpPr>
          <p:spPr bwMode="gray">
            <a:xfrm>
              <a:off x="2120" y="2347"/>
              <a:ext cx="124" cy="152"/>
            </a:xfrm>
            <a:custGeom>
              <a:avLst/>
              <a:gdLst>
                <a:gd name="T0" fmla="*/ 17 w 248"/>
                <a:gd name="T1" fmla="*/ 9 h 304"/>
                <a:gd name="T2" fmla="*/ 19 w 248"/>
                <a:gd name="T3" fmla="*/ 11 h 304"/>
                <a:gd name="T4" fmla="*/ 23 w 248"/>
                <a:gd name="T5" fmla="*/ 17 h 304"/>
                <a:gd name="T6" fmla="*/ 30 w 248"/>
                <a:gd name="T7" fmla="*/ 24 h 304"/>
                <a:gd name="T8" fmla="*/ 38 w 248"/>
                <a:gd name="T9" fmla="*/ 33 h 304"/>
                <a:gd name="T10" fmla="*/ 45 w 248"/>
                <a:gd name="T11" fmla="*/ 42 h 304"/>
                <a:gd name="T12" fmla="*/ 53 w 248"/>
                <a:gd name="T13" fmla="*/ 51 h 304"/>
                <a:gd name="T14" fmla="*/ 58 w 248"/>
                <a:gd name="T15" fmla="*/ 60 h 304"/>
                <a:gd name="T16" fmla="*/ 61 w 248"/>
                <a:gd name="T17" fmla="*/ 66 h 304"/>
                <a:gd name="T18" fmla="*/ 61 w 248"/>
                <a:gd name="T19" fmla="*/ 66 h 304"/>
                <a:gd name="T20" fmla="*/ 62 w 248"/>
                <a:gd name="T21" fmla="*/ 67 h 304"/>
                <a:gd name="T22" fmla="*/ 62 w 248"/>
                <a:gd name="T23" fmla="*/ 68 h 304"/>
                <a:gd name="T24" fmla="*/ 62 w 248"/>
                <a:gd name="T25" fmla="*/ 69 h 304"/>
                <a:gd name="T26" fmla="*/ 62 w 248"/>
                <a:gd name="T27" fmla="*/ 70 h 304"/>
                <a:gd name="T28" fmla="*/ 61 w 248"/>
                <a:gd name="T29" fmla="*/ 72 h 304"/>
                <a:gd name="T30" fmla="*/ 58 w 248"/>
                <a:gd name="T31" fmla="*/ 74 h 304"/>
                <a:gd name="T32" fmla="*/ 55 w 248"/>
                <a:gd name="T33" fmla="*/ 76 h 304"/>
                <a:gd name="T34" fmla="*/ 55 w 248"/>
                <a:gd name="T35" fmla="*/ 76 h 304"/>
                <a:gd name="T36" fmla="*/ 54 w 248"/>
                <a:gd name="T37" fmla="*/ 75 h 304"/>
                <a:gd name="T38" fmla="*/ 53 w 248"/>
                <a:gd name="T39" fmla="*/ 74 h 304"/>
                <a:gd name="T40" fmla="*/ 52 w 248"/>
                <a:gd name="T41" fmla="*/ 72 h 304"/>
                <a:gd name="T42" fmla="*/ 51 w 248"/>
                <a:gd name="T43" fmla="*/ 69 h 304"/>
                <a:gd name="T44" fmla="*/ 49 w 248"/>
                <a:gd name="T45" fmla="*/ 66 h 304"/>
                <a:gd name="T46" fmla="*/ 47 w 248"/>
                <a:gd name="T47" fmla="*/ 63 h 304"/>
                <a:gd name="T48" fmla="*/ 44 w 248"/>
                <a:gd name="T49" fmla="*/ 59 h 304"/>
                <a:gd name="T50" fmla="*/ 41 w 248"/>
                <a:gd name="T51" fmla="*/ 55 h 304"/>
                <a:gd name="T52" fmla="*/ 38 w 248"/>
                <a:gd name="T53" fmla="*/ 50 h 304"/>
                <a:gd name="T54" fmla="*/ 34 w 248"/>
                <a:gd name="T55" fmla="*/ 45 h 304"/>
                <a:gd name="T56" fmla="*/ 30 w 248"/>
                <a:gd name="T57" fmla="*/ 40 h 304"/>
                <a:gd name="T58" fmla="*/ 25 w 248"/>
                <a:gd name="T59" fmla="*/ 34 h 304"/>
                <a:gd name="T60" fmla="*/ 20 w 248"/>
                <a:gd name="T61" fmla="*/ 28 h 304"/>
                <a:gd name="T62" fmla="*/ 14 w 248"/>
                <a:gd name="T63" fmla="*/ 22 h 304"/>
                <a:gd name="T64" fmla="*/ 8 w 248"/>
                <a:gd name="T65" fmla="*/ 16 h 304"/>
                <a:gd name="T66" fmla="*/ 7 w 248"/>
                <a:gd name="T67" fmla="*/ 15 h 304"/>
                <a:gd name="T68" fmla="*/ 5 w 248"/>
                <a:gd name="T69" fmla="*/ 11 h 304"/>
                <a:gd name="T70" fmla="*/ 3 w 248"/>
                <a:gd name="T71" fmla="*/ 7 h 304"/>
                <a:gd name="T72" fmla="*/ 1 w 248"/>
                <a:gd name="T73" fmla="*/ 3 h 304"/>
                <a:gd name="T74" fmla="*/ 0 w 248"/>
                <a:gd name="T75" fmla="*/ 1 h 304"/>
                <a:gd name="T76" fmla="*/ 2 w 248"/>
                <a:gd name="T77" fmla="*/ 0 h 304"/>
                <a:gd name="T78" fmla="*/ 8 w 248"/>
                <a:gd name="T79" fmla="*/ 3 h 304"/>
                <a:gd name="T80" fmla="*/ 17 w 248"/>
                <a:gd name="T81" fmla="*/ 9 h 3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8"/>
                <a:gd name="T124" fmla="*/ 0 h 304"/>
                <a:gd name="T125" fmla="*/ 248 w 248"/>
                <a:gd name="T126" fmla="*/ 304 h 3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8" h="304">
                  <a:moveTo>
                    <a:pt x="66" y="36"/>
                  </a:moveTo>
                  <a:lnTo>
                    <a:pt x="73" y="44"/>
                  </a:lnTo>
                  <a:lnTo>
                    <a:pt x="91" y="65"/>
                  </a:lnTo>
                  <a:lnTo>
                    <a:pt x="118" y="95"/>
                  </a:lnTo>
                  <a:lnTo>
                    <a:pt x="149" y="131"/>
                  </a:lnTo>
                  <a:lnTo>
                    <a:pt x="180" y="169"/>
                  </a:lnTo>
                  <a:lnTo>
                    <a:pt x="209" y="205"/>
                  </a:lnTo>
                  <a:lnTo>
                    <a:pt x="231" y="238"/>
                  </a:lnTo>
                  <a:lnTo>
                    <a:pt x="242" y="262"/>
                  </a:lnTo>
                  <a:lnTo>
                    <a:pt x="244" y="263"/>
                  </a:lnTo>
                  <a:lnTo>
                    <a:pt x="245" y="265"/>
                  </a:lnTo>
                  <a:lnTo>
                    <a:pt x="247" y="269"/>
                  </a:lnTo>
                  <a:lnTo>
                    <a:pt x="248" y="273"/>
                  </a:lnTo>
                  <a:lnTo>
                    <a:pt x="246" y="279"/>
                  </a:lnTo>
                  <a:lnTo>
                    <a:pt x="241" y="287"/>
                  </a:lnTo>
                  <a:lnTo>
                    <a:pt x="232" y="295"/>
                  </a:lnTo>
                  <a:lnTo>
                    <a:pt x="218" y="304"/>
                  </a:lnTo>
                  <a:lnTo>
                    <a:pt x="217" y="303"/>
                  </a:lnTo>
                  <a:lnTo>
                    <a:pt x="216" y="300"/>
                  </a:lnTo>
                  <a:lnTo>
                    <a:pt x="212" y="294"/>
                  </a:lnTo>
                  <a:lnTo>
                    <a:pt x="208" y="286"/>
                  </a:lnTo>
                  <a:lnTo>
                    <a:pt x="202" y="276"/>
                  </a:lnTo>
                  <a:lnTo>
                    <a:pt x="195" y="264"/>
                  </a:lnTo>
                  <a:lnTo>
                    <a:pt x="186" y="250"/>
                  </a:lnTo>
                  <a:lnTo>
                    <a:pt x="176" y="235"/>
                  </a:lnTo>
                  <a:lnTo>
                    <a:pt x="164" y="218"/>
                  </a:lnTo>
                  <a:lnTo>
                    <a:pt x="150" y="200"/>
                  </a:lnTo>
                  <a:lnTo>
                    <a:pt x="135" y="179"/>
                  </a:lnTo>
                  <a:lnTo>
                    <a:pt x="118" y="158"/>
                  </a:lnTo>
                  <a:lnTo>
                    <a:pt x="100" y="136"/>
                  </a:lnTo>
                  <a:lnTo>
                    <a:pt x="79" y="112"/>
                  </a:lnTo>
                  <a:lnTo>
                    <a:pt x="56" y="88"/>
                  </a:lnTo>
                  <a:lnTo>
                    <a:pt x="32" y="63"/>
                  </a:lnTo>
                  <a:lnTo>
                    <a:pt x="28" y="58"/>
                  </a:lnTo>
                  <a:lnTo>
                    <a:pt x="20" y="45"/>
                  </a:lnTo>
                  <a:lnTo>
                    <a:pt x="10" y="29"/>
                  </a:lnTo>
                  <a:lnTo>
                    <a:pt x="3" y="13"/>
                  </a:lnTo>
                  <a:lnTo>
                    <a:pt x="0" y="3"/>
                  </a:lnTo>
                  <a:lnTo>
                    <a:pt x="8" y="0"/>
                  </a:lnTo>
                  <a:lnTo>
                    <a:pt x="29" y="10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B2E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2" name="Freeform 183"/>
            <p:cNvSpPr>
              <a:spLocks/>
            </p:cNvSpPr>
            <p:nvPr/>
          </p:nvSpPr>
          <p:spPr bwMode="gray">
            <a:xfrm>
              <a:off x="2114" y="2372"/>
              <a:ext cx="115" cy="127"/>
            </a:xfrm>
            <a:custGeom>
              <a:avLst/>
              <a:gdLst>
                <a:gd name="T0" fmla="*/ 58 w 230"/>
                <a:gd name="T1" fmla="*/ 63 h 255"/>
                <a:gd name="T2" fmla="*/ 0 w 230"/>
                <a:gd name="T3" fmla="*/ 5 h 255"/>
                <a:gd name="T4" fmla="*/ 5 w 230"/>
                <a:gd name="T5" fmla="*/ 0 h 255"/>
                <a:gd name="T6" fmla="*/ 5 w 230"/>
                <a:gd name="T7" fmla="*/ 0 h 255"/>
                <a:gd name="T8" fmla="*/ 7 w 230"/>
                <a:gd name="T9" fmla="*/ 1 h 255"/>
                <a:gd name="T10" fmla="*/ 8 w 230"/>
                <a:gd name="T11" fmla="*/ 1 h 255"/>
                <a:gd name="T12" fmla="*/ 10 w 230"/>
                <a:gd name="T13" fmla="*/ 3 h 255"/>
                <a:gd name="T14" fmla="*/ 13 w 230"/>
                <a:gd name="T15" fmla="*/ 5 h 255"/>
                <a:gd name="T16" fmla="*/ 16 w 230"/>
                <a:gd name="T17" fmla="*/ 7 h 255"/>
                <a:gd name="T18" fmla="*/ 20 w 230"/>
                <a:gd name="T19" fmla="*/ 10 h 255"/>
                <a:gd name="T20" fmla="*/ 23 w 230"/>
                <a:gd name="T21" fmla="*/ 13 h 255"/>
                <a:gd name="T22" fmla="*/ 27 w 230"/>
                <a:gd name="T23" fmla="*/ 17 h 255"/>
                <a:gd name="T24" fmla="*/ 31 w 230"/>
                <a:gd name="T25" fmla="*/ 22 h 255"/>
                <a:gd name="T26" fmla="*/ 36 w 230"/>
                <a:gd name="T27" fmla="*/ 27 h 255"/>
                <a:gd name="T28" fmla="*/ 40 w 230"/>
                <a:gd name="T29" fmla="*/ 33 h 255"/>
                <a:gd name="T30" fmla="*/ 45 w 230"/>
                <a:gd name="T31" fmla="*/ 39 h 255"/>
                <a:gd name="T32" fmla="*/ 49 w 230"/>
                <a:gd name="T33" fmla="*/ 47 h 255"/>
                <a:gd name="T34" fmla="*/ 54 w 230"/>
                <a:gd name="T35" fmla="*/ 55 h 255"/>
                <a:gd name="T36" fmla="*/ 58 w 230"/>
                <a:gd name="T37" fmla="*/ 63 h 2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255"/>
                <a:gd name="T59" fmla="*/ 230 w 230"/>
                <a:gd name="T60" fmla="*/ 255 h 2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255">
                  <a:moveTo>
                    <a:pt x="230" y="255"/>
                  </a:moveTo>
                  <a:lnTo>
                    <a:pt x="0" y="2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5" y="4"/>
                  </a:lnTo>
                  <a:lnTo>
                    <a:pt x="31" y="7"/>
                  </a:lnTo>
                  <a:lnTo>
                    <a:pt x="40" y="13"/>
                  </a:lnTo>
                  <a:lnTo>
                    <a:pt x="50" y="20"/>
                  </a:lnTo>
                  <a:lnTo>
                    <a:pt x="63" y="30"/>
                  </a:lnTo>
                  <a:lnTo>
                    <a:pt x="77" y="42"/>
                  </a:lnTo>
                  <a:lnTo>
                    <a:pt x="92" y="54"/>
                  </a:lnTo>
                  <a:lnTo>
                    <a:pt x="108" y="70"/>
                  </a:lnTo>
                  <a:lnTo>
                    <a:pt x="125" y="89"/>
                  </a:lnTo>
                  <a:lnTo>
                    <a:pt x="143" y="110"/>
                  </a:lnTo>
                  <a:lnTo>
                    <a:pt x="160" y="134"/>
                  </a:lnTo>
                  <a:lnTo>
                    <a:pt x="178" y="159"/>
                  </a:lnTo>
                  <a:lnTo>
                    <a:pt x="196" y="188"/>
                  </a:lnTo>
                  <a:lnTo>
                    <a:pt x="213" y="220"/>
                  </a:lnTo>
                  <a:lnTo>
                    <a:pt x="230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3" name="Freeform 184"/>
            <p:cNvSpPr>
              <a:spLocks/>
            </p:cNvSpPr>
            <p:nvPr/>
          </p:nvSpPr>
          <p:spPr bwMode="gray">
            <a:xfrm>
              <a:off x="1588" y="1882"/>
              <a:ext cx="583" cy="605"/>
            </a:xfrm>
            <a:custGeom>
              <a:avLst/>
              <a:gdLst>
                <a:gd name="T0" fmla="*/ 282 w 1166"/>
                <a:gd name="T1" fmla="*/ 255 h 1210"/>
                <a:gd name="T2" fmla="*/ 290 w 1166"/>
                <a:gd name="T3" fmla="*/ 237 h 1210"/>
                <a:gd name="T4" fmla="*/ 292 w 1166"/>
                <a:gd name="T5" fmla="*/ 217 h 1210"/>
                <a:gd name="T6" fmla="*/ 287 w 1166"/>
                <a:gd name="T7" fmla="*/ 196 h 1210"/>
                <a:gd name="T8" fmla="*/ 277 w 1166"/>
                <a:gd name="T9" fmla="*/ 174 h 1210"/>
                <a:gd name="T10" fmla="*/ 263 w 1166"/>
                <a:gd name="T11" fmla="*/ 151 h 1210"/>
                <a:gd name="T12" fmla="*/ 244 w 1166"/>
                <a:gd name="T13" fmla="*/ 128 h 1210"/>
                <a:gd name="T14" fmla="*/ 223 w 1166"/>
                <a:gd name="T15" fmla="*/ 105 h 1210"/>
                <a:gd name="T16" fmla="*/ 200 w 1166"/>
                <a:gd name="T17" fmla="*/ 81 h 1210"/>
                <a:gd name="T18" fmla="*/ 178 w 1166"/>
                <a:gd name="T19" fmla="*/ 59 h 1210"/>
                <a:gd name="T20" fmla="*/ 158 w 1166"/>
                <a:gd name="T21" fmla="*/ 38 h 1210"/>
                <a:gd name="T22" fmla="*/ 139 w 1166"/>
                <a:gd name="T23" fmla="*/ 21 h 1210"/>
                <a:gd name="T24" fmla="*/ 121 w 1166"/>
                <a:gd name="T25" fmla="*/ 9 h 1210"/>
                <a:gd name="T26" fmla="*/ 103 w 1166"/>
                <a:gd name="T27" fmla="*/ 2 h 1210"/>
                <a:gd name="T28" fmla="*/ 85 w 1166"/>
                <a:gd name="T29" fmla="*/ 1 h 1210"/>
                <a:gd name="T30" fmla="*/ 69 w 1166"/>
                <a:gd name="T31" fmla="*/ 8 h 1210"/>
                <a:gd name="T32" fmla="*/ 45 w 1166"/>
                <a:gd name="T33" fmla="*/ 29 h 1210"/>
                <a:gd name="T34" fmla="*/ 22 w 1166"/>
                <a:gd name="T35" fmla="*/ 60 h 1210"/>
                <a:gd name="T36" fmla="*/ 7 w 1166"/>
                <a:gd name="T37" fmla="*/ 92 h 1210"/>
                <a:gd name="T38" fmla="*/ 1 w 1166"/>
                <a:gd name="T39" fmla="*/ 123 h 1210"/>
                <a:gd name="T40" fmla="*/ 1 w 1166"/>
                <a:gd name="T41" fmla="*/ 154 h 1210"/>
                <a:gd name="T42" fmla="*/ 9 w 1166"/>
                <a:gd name="T43" fmla="*/ 184 h 1210"/>
                <a:gd name="T44" fmla="*/ 22 w 1166"/>
                <a:gd name="T45" fmla="*/ 213 h 1210"/>
                <a:gd name="T46" fmla="*/ 41 w 1166"/>
                <a:gd name="T47" fmla="*/ 239 h 1210"/>
                <a:gd name="T48" fmla="*/ 58 w 1166"/>
                <a:gd name="T49" fmla="*/ 257 h 1210"/>
                <a:gd name="T50" fmla="*/ 71 w 1166"/>
                <a:gd name="T51" fmla="*/ 268 h 1210"/>
                <a:gd name="T52" fmla="*/ 84 w 1166"/>
                <a:gd name="T53" fmla="*/ 276 h 1210"/>
                <a:gd name="T54" fmla="*/ 98 w 1166"/>
                <a:gd name="T55" fmla="*/ 284 h 1210"/>
                <a:gd name="T56" fmla="*/ 112 w 1166"/>
                <a:gd name="T57" fmla="*/ 291 h 1210"/>
                <a:gd name="T58" fmla="*/ 127 w 1166"/>
                <a:gd name="T59" fmla="*/ 296 h 1210"/>
                <a:gd name="T60" fmla="*/ 143 w 1166"/>
                <a:gd name="T61" fmla="*/ 300 h 1210"/>
                <a:gd name="T62" fmla="*/ 158 w 1166"/>
                <a:gd name="T63" fmla="*/ 302 h 1210"/>
                <a:gd name="T64" fmla="*/ 173 w 1166"/>
                <a:gd name="T65" fmla="*/ 303 h 1210"/>
                <a:gd name="T66" fmla="*/ 188 w 1166"/>
                <a:gd name="T67" fmla="*/ 303 h 1210"/>
                <a:gd name="T68" fmla="*/ 203 w 1166"/>
                <a:gd name="T69" fmla="*/ 301 h 1210"/>
                <a:gd name="T70" fmla="*/ 218 w 1166"/>
                <a:gd name="T71" fmla="*/ 297 h 1210"/>
                <a:gd name="T72" fmla="*/ 232 w 1166"/>
                <a:gd name="T73" fmla="*/ 292 h 1210"/>
                <a:gd name="T74" fmla="*/ 245 w 1166"/>
                <a:gd name="T75" fmla="*/ 286 h 1210"/>
                <a:gd name="T76" fmla="*/ 258 w 1166"/>
                <a:gd name="T77" fmla="*/ 278 h 1210"/>
                <a:gd name="T78" fmla="*/ 270 w 1166"/>
                <a:gd name="T79" fmla="*/ 269 h 12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66"/>
                <a:gd name="T121" fmla="*/ 0 h 1210"/>
                <a:gd name="T122" fmla="*/ 1166 w 1166"/>
                <a:gd name="T123" fmla="*/ 1210 h 12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66" h="1210">
                  <a:moveTo>
                    <a:pt x="1099" y="1053"/>
                  </a:moveTo>
                  <a:lnTo>
                    <a:pt x="1127" y="1019"/>
                  </a:lnTo>
                  <a:lnTo>
                    <a:pt x="1146" y="982"/>
                  </a:lnTo>
                  <a:lnTo>
                    <a:pt x="1160" y="946"/>
                  </a:lnTo>
                  <a:lnTo>
                    <a:pt x="1166" y="906"/>
                  </a:lnTo>
                  <a:lnTo>
                    <a:pt x="1165" y="866"/>
                  </a:lnTo>
                  <a:lnTo>
                    <a:pt x="1159" y="825"/>
                  </a:lnTo>
                  <a:lnTo>
                    <a:pt x="1146" y="782"/>
                  </a:lnTo>
                  <a:lnTo>
                    <a:pt x="1129" y="738"/>
                  </a:lnTo>
                  <a:lnTo>
                    <a:pt x="1107" y="694"/>
                  </a:lnTo>
                  <a:lnTo>
                    <a:pt x="1080" y="650"/>
                  </a:lnTo>
                  <a:lnTo>
                    <a:pt x="1050" y="603"/>
                  </a:lnTo>
                  <a:lnTo>
                    <a:pt x="1014" y="557"/>
                  </a:lnTo>
                  <a:lnTo>
                    <a:pt x="976" y="511"/>
                  </a:lnTo>
                  <a:lnTo>
                    <a:pt x="936" y="465"/>
                  </a:lnTo>
                  <a:lnTo>
                    <a:pt x="892" y="418"/>
                  </a:lnTo>
                  <a:lnTo>
                    <a:pt x="846" y="372"/>
                  </a:lnTo>
                  <a:lnTo>
                    <a:pt x="800" y="325"/>
                  </a:lnTo>
                  <a:lnTo>
                    <a:pt x="756" y="279"/>
                  </a:lnTo>
                  <a:lnTo>
                    <a:pt x="712" y="235"/>
                  </a:lnTo>
                  <a:lnTo>
                    <a:pt x="672" y="192"/>
                  </a:lnTo>
                  <a:lnTo>
                    <a:pt x="631" y="153"/>
                  </a:lnTo>
                  <a:lnTo>
                    <a:pt x="592" y="117"/>
                  </a:lnTo>
                  <a:lnTo>
                    <a:pt x="554" y="85"/>
                  </a:lnTo>
                  <a:lnTo>
                    <a:pt x="517" y="57"/>
                  </a:lnTo>
                  <a:lnTo>
                    <a:pt x="482" y="34"/>
                  </a:lnTo>
                  <a:lnTo>
                    <a:pt x="446" y="16"/>
                  </a:lnTo>
                  <a:lnTo>
                    <a:pt x="410" y="6"/>
                  </a:lnTo>
                  <a:lnTo>
                    <a:pt x="376" y="0"/>
                  </a:lnTo>
                  <a:lnTo>
                    <a:pt x="341" y="2"/>
                  </a:lnTo>
                  <a:lnTo>
                    <a:pt x="308" y="13"/>
                  </a:lnTo>
                  <a:lnTo>
                    <a:pt x="273" y="31"/>
                  </a:lnTo>
                  <a:lnTo>
                    <a:pt x="238" y="57"/>
                  </a:lnTo>
                  <a:lnTo>
                    <a:pt x="178" y="117"/>
                  </a:lnTo>
                  <a:lnTo>
                    <a:pt x="128" y="178"/>
                  </a:lnTo>
                  <a:lnTo>
                    <a:pt x="86" y="239"/>
                  </a:lnTo>
                  <a:lnTo>
                    <a:pt x="53" y="303"/>
                  </a:lnTo>
                  <a:lnTo>
                    <a:pt x="29" y="366"/>
                  </a:lnTo>
                  <a:lnTo>
                    <a:pt x="11" y="428"/>
                  </a:lnTo>
                  <a:lnTo>
                    <a:pt x="2" y="492"/>
                  </a:lnTo>
                  <a:lnTo>
                    <a:pt x="0" y="554"/>
                  </a:lnTo>
                  <a:lnTo>
                    <a:pt x="4" y="616"/>
                  </a:lnTo>
                  <a:lnTo>
                    <a:pt x="16" y="677"/>
                  </a:lnTo>
                  <a:lnTo>
                    <a:pt x="34" y="736"/>
                  </a:lnTo>
                  <a:lnTo>
                    <a:pt x="57" y="795"/>
                  </a:lnTo>
                  <a:lnTo>
                    <a:pt x="87" y="850"/>
                  </a:lnTo>
                  <a:lnTo>
                    <a:pt x="122" y="904"/>
                  </a:lnTo>
                  <a:lnTo>
                    <a:pt x="162" y="956"/>
                  </a:lnTo>
                  <a:lnTo>
                    <a:pt x="207" y="1004"/>
                  </a:lnTo>
                  <a:lnTo>
                    <a:pt x="231" y="1027"/>
                  </a:lnTo>
                  <a:lnTo>
                    <a:pt x="256" y="1048"/>
                  </a:lnTo>
                  <a:lnTo>
                    <a:pt x="282" y="1069"/>
                  </a:lnTo>
                  <a:lnTo>
                    <a:pt x="308" y="1087"/>
                  </a:lnTo>
                  <a:lnTo>
                    <a:pt x="335" y="1104"/>
                  </a:lnTo>
                  <a:lnTo>
                    <a:pt x="363" y="1121"/>
                  </a:lnTo>
                  <a:lnTo>
                    <a:pt x="392" y="1136"/>
                  </a:lnTo>
                  <a:lnTo>
                    <a:pt x="420" y="1149"/>
                  </a:lnTo>
                  <a:lnTo>
                    <a:pt x="449" y="1162"/>
                  </a:lnTo>
                  <a:lnTo>
                    <a:pt x="479" y="1172"/>
                  </a:lnTo>
                  <a:lnTo>
                    <a:pt x="509" y="1183"/>
                  </a:lnTo>
                  <a:lnTo>
                    <a:pt x="539" y="1191"/>
                  </a:lnTo>
                  <a:lnTo>
                    <a:pt x="570" y="1198"/>
                  </a:lnTo>
                  <a:lnTo>
                    <a:pt x="600" y="1202"/>
                  </a:lnTo>
                  <a:lnTo>
                    <a:pt x="631" y="1207"/>
                  </a:lnTo>
                  <a:lnTo>
                    <a:pt x="662" y="1209"/>
                  </a:lnTo>
                  <a:lnTo>
                    <a:pt x="692" y="1210"/>
                  </a:lnTo>
                  <a:lnTo>
                    <a:pt x="722" y="1210"/>
                  </a:lnTo>
                  <a:lnTo>
                    <a:pt x="753" y="1209"/>
                  </a:lnTo>
                  <a:lnTo>
                    <a:pt x="783" y="1206"/>
                  </a:lnTo>
                  <a:lnTo>
                    <a:pt x="812" y="1201"/>
                  </a:lnTo>
                  <a:lnTo>
                    <a:pt x="842" y="1195"/>
                  </a:lnTo>
                  <a:lnTo>
                    <a:pt x="871" y="1187"/>
                  </a:lnTo>
                  <a:lnTo>
                    <a:pt x="899" y="1178"/>
                  </a:lnTo>
                  <a:lnTo>
                    <a:pt x="927" y="1168"/>
                  </a:lnTo>
                  <a:lnTo>
                    <a:pt x="954" y="1156"/>
                  </a:lnTo>
                  <a:lnTo>
                    <a:pt x="980" y="1142"/>
                  </a:lnTo>
                  <a:lnTo>
                    <a:pt x="1006" y="1128"/>
                  </a:lnTo>
                  <a:lnTo>
                    <a:pt x="1031" y="1111"/>
                  </a:lnTo>
                  <a:lnTo>
                    <a:pt x="1054" y="1093"/>
                  </a:lnTo>
                  <a:lnTo>
                    <a:pt x="1077" y="1073"/>
                  </a:lnTo>
                  <a:lnTo>
                    <a:pt x="1099" y="10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4" name="Freeform 185"/>
            <p:cNvSpPr>
              <a:spLocks/>
            </p:cNvSpPr>
            <p:nvPr/>
          </p:nvSpPr>
          <p:spPr bwMode="gray">
            <a:xfrm>
              <a:off x="1657" y="1809"/>
              <a:ext cx="611" cy="605"/>
            </a:xfrm>
            <a:custGeom>
              <a:avLst/>
              <a:gdLst>
                <a:gd name="T0" fmla="*/ 280 w 1221"/>
                <a:gd name="T1" fmla="*/ 263 h 1210"/>
                <a:gd name="T2" fmla="*/ 294 w 1221"/>
                <a:gd name="T3" fmla="*/ 239 h 1210"/>
                <a:gd name="T4" fmla="*/ 302 w 1221"/>
                <a:gd name="T5" fmla="*/ 211 h 1210"/>
                <a:gd name="T6" fmla="*/ 306 w 1221"/>
                <a:gd name="T7" fmla="*/ 182 h 1210"/>
                <a:gd name="T8" fmla="*/ 304 w 1221"/>
                <a:gd name="T9" fmla="*/ 151 h 1210"/>
                <a:gd name="T10" fmla="*/ 296 w 1221"/>
                <a:gd name="T11" fmla="*/ 121 h 1210"/>
                <a:gd name="T12" fmla="*/ 284 w 1221"/>
                <a:gd name="T13" fmla="*/ 91 h 1210"/>
                <a:gd name="T14" fmla="*/ 266 w 1221"/>
                <a:gd name="T15" fmla="*/ 64 h 1210"/>
                <a:gd name="T16" fmla="*/ 249 w 1221"/>
                <a:gd name="T17" fmla="*/ 46 h 1210"/>
                <a:gd name="T18" fmla="*/ 237 w 1221"/>
                <a:gd name="T19" fmla="*/ 36 h 1210"/>
                <a:gd name="T20" fmla="*/ 224 w 1221"/>
                <a:gd name="T21" fmla="*/ 26 h 1210"/>
                <a:gd name="T22" fmla="*/ 211 w 1221"/>
                <a:gd name="T23" fmla="*/ 19 h 1210"/>
                <a:gd name="T24" fmla="*/ 197 w 1221"/>
                <a:gd name="T25" fmla="*/ 12 h 1210"/>
                <a:gd name="T26" fmla="*/ 183 w 1221"/>
                <a:gd name="T27" fmla="*/ 7 h 1210"/>
                <a:gd name="T28" fmla="*/ 169 w 1221"/>
                <a:gd name="T29" fmla="*/ 3 h 1210"/>
                <a:gd name="T30" fmla="*/ 154 w 1221"/>
                <a:gd name="T31" fmla="*/ 1 h 1210"/>
                <a:gd name="T32" fmla="*/ 140 w 1221"/>
                <a:gd name="T33" fmla="*/ 0 h 1210"/>
                <a:gd name="T34" fmla="*/ 125 w 1221"/>
                <a:gd name="T35" fmla="*/ 1 h 1210"/>
                <a:gd name="T36" fmla="*/ 110 w 1221"/>
                <a:gd name="T37" fmla="*/ 3 h 1210"/>
                <a:gd name="T38" fmla="*/ 95 w 1221"/>
                <a:gd name="T39" fmla="*/ 7 h 1210"/>
                <a:gd name="T40" fmla="*/ 81 w 1221"/>
                <a:gd name="T41" fmla="*/ 13 h 1210"/>
                <a:gd name="T42" fmla="*/ 66 w 1221"/>
                <a:gd name="T43" fmla="*/ 20 h 1210"/>
                <a:gd name="T44" fmla="*/ 52 w 1221"/>
                <a:gd name="T45" fmla="*/ 29 h 1210"/>
                <a:gd name="T46" fmla="*/ 38 w 1221"/>
                <a:gd name="T47" fmla="*/ 40 h 1210"/>
                <a:gd name="T48" fmla="*/ 21 w 1221"/>
                <a:gd name="T49" fmla="*/ 56 h 1210"/>
                <a:gd name="T50" fmla="*/ 8 w 1221"/>
                <a:gd name="T51" fmla="*/ 78 h 1210"/>
                <a:gd name="T52" fmla="*/ 1 w 1221"/>
                <a:gd name="T53" fmla="*/ 101 h 1210"/>
                <a:gd name="T54" fmla="*/ 1 w 1221"/>
                <a:gd name="T55" fmla="*/ 127 h 1210"/>
                <a:gd name="T56" fmla="*/ 6 w 1221"/>
                <a:gd name="T57" fmla="*/ 153 h 1210"/>
                <a:gd name="T58" fmla="*/ 17 w 1221"/>
                <a:gd name="T59" fmla="*/ 179 h 1210"/>
                <a:gd name="T60" fmla="*/ 33 w 1221"/>
                <a:gd name="T61" fmla="*/ 205 h 1210"/>
                <a:gd name="T62" fmla="*/ 52 w 1221"/>
                <a:gd name="T63" fmla="*/ 230 h 1210"/>
                <a:gd name="T64" fmla="*/ 70 w 1221"/>
                <a:gd name="T65" fmla="*/ 248 h 1210"/>
                <a:gd name="T66" fmla="*/ 82 w 1221"/>
                <a:gd name="T67" fmla="*/ 259 h 1210"/>
                <a:gd name="T68" fmla="*/ 95 w 1221"/>
                <a:gd name="T69" fmla="*/ 268 h 1210"/>
                <a:gd name="T70" fmla="*/ 108 w 1221"/>
                <a:gd name="T71" fmla="*/ 277 h 1210"/>
                <a:gd name="T72" fmla="*/ 122 w 1221"/>
                <a:gd name="T73" fmla="*/ 284 h 1210"/>
                <a:gd name="T74" fmla="*/ 136 w 1221"/>
                <a:gd name="T75" fmla="*/ 291 h 1210"/>
                <a:gd name="T76" fmla="*/ 150 w 1221"/>
                <a:gd name="T77" fmla="*/ 295 h 1210"/>
                <a:gd name="T78" fmla="*/ 164 w 1221"/>
                <a:gd name="T79" fmla="*/ 299 h 1210"/>
                <a:gd name="T80" fmla="*/ 178 w 1221"/>
                <a:gd name="T81" fmla="*/ 302 h 1210"/>
                <a:gd name="T82" fmla="*/ 192 w 1221"/>
                <a:gd name="T83" fmla="*/ 303 h 1210"/>
                <a:gd name="T84" fmla="*/ 205 w 1221"/>
                <a:gd name="T85" fmla="*/ 302 h 1210"/>
                <a:gd name="T86" fmla="*/ 218 w 1221"/>
                <a:gd name="T87" fmla="*/ 301 h 1210"/>
                <a:gd name="T88" fmla="*/ 231 w 1221"/>
                <a:gd name="T89" fmla="*/ 297 h 1210"/>
                <a:gd name="T90" fmla="*/ 243 w 1221"/>
                <a:gd name="T91" fmla="*/ 293 h 1210"/>
                <a:gd name="T92" fmla="*/ 255 w 1221"/>
                <a:gd name="T93" fmla="*/ 286 h 1210"/>
                <a:gd name="T94" fmla="*/ 265 w 1221"/>
                <a:gd name="T95" fmla="*/ 278 h 1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21"/>
                <a:gd name="T145" fmla="*/ 0 h 1210"/>
                <a:gd name="T146" fmla="*/ 1221 w 1221"/>
                <a:gd name="T147" fmla="*/ 1210 h 12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21" h="1210">
                  <a:moveTo>
                    <a:pt x="1080" y="1093"/>
                  </a:moveTo>
                  <a:lnTo>
                    <a:pt x="1117" y="1051"/>
                  </a:lnTo>
                  <a:lnTo>
                    <a:pt x="1148" y="1004"/>
                  </a:lnTo>
                  <a:lnTo>
                    <a:pt x="1173" y="954"/>
                  </a:lnTo>
                  <a:lnTo>
                    <a:pt x="1193" y="900"/>
                  </a:lnTo>
                  <a:lnTo>
                    <a:pt x="1208" y="845"/>
                  </a:lnTo>
                  <a:lnTo>
                    <a:pt x="1217" y="786"/>
                  </a:lnTo>
                  <a:lnTo>
                    <a:pt x="1221" y="726"/>
                  </a:lnTo>
                  <a:lnTo>
                    <a:pt x="1220" y="665"/>
                  </a:lnTo>
                  <a:lnTo>
                    <a:pt x="1213" y="604"/>
                  </a:lnTo>
                  <a:lnTo>
                    <a:pt x="1201" y="542"/>
                  </a:lnTo>
                  <a:lnTo>
                    <a:pt x="1183" y="482"/>
                  </a:lnTo>
                  <a:lnTo>
                    <a:pt x="1161" y="422"/>
                  </a:lnTo>
                  <a:lnTo>
                    <a:pt x="1134" y="365"/>
                  </a:lnTo>
                  <a:lnTo>
                    <a:pt x="1100" y="308"/>
                  </a:lnTo>
                  <a:lnTo>
                    <a:pt x="1062" y="256"/>
                  </a:lnTo>
                  <a:lnTo>
                    <a:pt x="1019" y="207"/>
                  </a:lnTo>
                  <a:lnTo>
                    <a:pt x="994" y="184"/>
                  </a:lnTo>
                  <a:lnTo>
                    <a:pt x="970" y="162"/>
                  </a:lnTo>
                  <a:lnTo>
                    <a:pt x="946" y="142"/>
                  </a:lnTo>
                  <a:lnTo>
                    <a:pt x="921" y="123"/>
                  </a:lnTo>
                  <a:lnTo>
                    <a:pt x="894" y="104"/>
                  </a:lnTo>
                  <a:lnTo>
                    <a:pt x="868" y="88"/>
                  </a:lnTo>
                  <a:lnTo>
                    <a:pt x="841" y="73"/>
                  </a:lnTo>
                  <a:lnTo>
                    <a:pt x="815" y="59"/>
                  </a:lnTo>
                  <a:lnTo>
                    <a:pt x="787" y="47"/>
                  </a:lnTo>
                  <a:lnTo>
                    <a:pt x="759" y="36"/>
                  </a:lnTo>
                  <a:lnTo>
                    <a:pt x="731" y="26"/>
                  </a:lnTo>
                  <a:lnTo>
                    <a:pt x="703" y="18"/>
                  </a:lnTo>
                  <a:lnTo>
                    <a:pt x="674" y="11"/>
                  </a:lnTo>
                  <a:lnTo>
                    <a:pt x="645" y="7"/>
                  </a:lnTo>
                  <a:lnTo>
                    <a:pt x="616" y="3"/>
                  </a:lnTo>
                  <a:lnTo>
                    <a:pt x="588" y="1"/>
                  </a:lnTo>
                  <a:lnTo>
                    <a:pt x="558" y="0"/>
                  </a:lnTo>
                  <a:lnTo>
                    <a:pt x="529" y="1"/>
                  </a:lnTo>
                  <a:lnTo>
                    <a:pt x="499" y="3"/>
                  </a:lnTo>
                  <a:lnTo>
                    <a:pt x="469" y="7"/>
                  </a:lnTo>
                  <a:lnTo>
                    <a:pt x="440" y="12"/>
                  </a:lnTo>
                  <a:lnTo>
                    <a:pt x="410" y="19"/>
                  </a:lnTo>
                  <a:lnTo>
                    <a:pt x="380" y="28"/>
                  </a:lnTo>
                  <a:lnTo>
                    <a:pt x="351" y="39"/>
                  </a:lnTo>
                  <a:lnTo>
                    <a:pt x="321" y="51"/>
                  </a:lnTo>
                  <a:lnTo>
                    <a:pt x="293" y="65"/>
                  </a:lnTo>
                  <a:lnTo>
                    <a:pt x="264" y="80"/>
                  </a:lnTo>
                  <a:lnTo>
                    <a:pt x="235" y="98"/>
                  </a:lnTo>
                  <a:lnTo>
                    <a:pt x="206" y="117"/>
                  </a:lnTo>
                  <a:lnTo>
                    <a:pt x="177" y="138"/>
                  </a:lnTo>
                  <a:lnTo>
                    <a:pt x="149" y="161"/>
                  </a:lnTo>
                  <a:lnTo>
                    <a:pt x="121" y="185"/>
                  </a:lnTo>
                  <a:lnTo>
                    <a:pt x="83" y="224"/>
                  </a:lnTo>
                  <a:lnTo>
                    <a:pt x="53" y="267"/>
                  </a:lnTo>
                  <a:lnTo>
                    <a:pt x="30" y="311"/>
                  </a:lnTo>
                  <a:lnTo>
                    <a:pt x="13" y="357"/>
                  </a:lnTo>
                  <a:lnTo>
                    <a:pt x="3" y="405"/>
                  </a:lnTo>
                  <a:lnTo>
                    <a:pt x="0" y="456"/>
                  </a:lnTo>
                  <a:lnTo>
                    <a:pt x="2" y="506"/>
                  </a:lnTo>
                  <a:lnTo>
                    <a:pt x="10" y="558"/>
                  </a:lnTo>
                  <a:lnTo>
                    <a:pt x="24" y="610"/>
                  </a:lnTo>
                  <a:lnTo>
                    <a:pt x="43" y="663"/>
                  </a:lnTo>
                  <a:lnTo>
                    <a:pt x="67" y="716"/>
                  </a:lnTo>
                  <a:lnTo>
                    <a:pt x="96" y="768"/>
                  </a:lnTo>
                  <a:lnTo>
                    <a:pt x="129" y="820"/>
                  </a:lnTo>
                  <a:lnTo>
                    <a:pt x="166" y="870"/>
                  </a:lnTo>
                  <a:lnTo>
                    <a:pt x="207" y="920"/>
                  </a:lnTo>
                  <a:lnTo>
                    <a:pt x="252" y="968"/>
                  </a:lnTo>
                  <a:lnTo>
                    <a:pt x="277" y="991"/>
                  </a:lnTo>
                  <a:lnTo>
                    <a:pt x="301" y="1013"/>
                  </a:lnTo>
                  <a:lnTo>
                    <a:pt x="326" y="1034"/>
                  </a:lnTo>
                  <a:lnTo>
                    <a:pt x="351" y="1054"/>
                  </a:lnTo>
                  <a:lnTo>
                    <a:pt x="378" y="1072"/>
                  </a:lnTo>
                  <a:lnTo>
                    <a:pt x="404" y="1089"/>
                  </a:lnTo>
                  <a:lnTo>
                    <a:pt x="431" y="1107"/>
                  </a:lnTo>
                  <a:lnTo>
                    <a:pt x="459" y="1121"/>
                  </a:lnTo>
                  <a:lnTo>
                    <a:pt x="486" y="1135"/>
                  </a:lnTo>
                  <a:lnTo>
                    <a:pt x="514" y="1149"/>
                  </a:lnTo>
                  <a:lnTo>
                    <a:pt x="542" y="1161"/>
                  </a:lnTo>
                  <a:lnTo>
                    <a:pt x="569" y="1171"/>
                  </a:lnTo>
                  <a:lnTo>
                    <a:pt x="598" y="1180"/>
                  </a:lnTo>
                  <a:lnTo>
                    <a:pt x="626" y="1188"/>
                  </a:lnTo>
                  <a:lnTo>
                    <a:pt x="654" y="1195"/>
                  </a:lnTo>
                  <a:lnTo>
                    <a:pt x="682" y="1201"/>
                  </a:lnTo>
                  <a:lnTo>
                    <a:pt x="710" y="1206"/>
                  </a:lnTo>
                  <a:lnTo>
                    <a:pt x="737" y="1208"/>
                  </a:lnTo>
                  <a:lnTo>
                    <a:pt x="765" y="1210"/>
                  </a:lnTo>
                  <a:lnTo>
                    <a:pt x="793" y="1210"/>
                  </a:lnTo>
                  <a:lnTo>
                    <a:pt x="819" y="1208"/>
                  </a:lnTo>
                  <a:lnTo>
                    <a:pt x="846" y="1206"/>
                  </a:lnTo>
                  <a:lnTo>
                    <a:pt x="872" y="1201"/>
                  </a:lnTo>
                  <a:lnTo>
                    <a:pt x="898" y="1195"/>
                  </a:lnTo>
                  <a:lnTo>
                    <a:pt x="923" y="1188"/>
                  </a:lnTo>
                  <a:lnTo>
                    <a:pt x="947" y="1179"/>
                  </a:lnTo>
                  <a:lnTo>
                    <a:pt x="971" y="1169"/>
                  </a:lnTo>
                  <a:lnTo>
                    <a:pt x="994" y="1157"/>
                  </a:lnTo>
                  <a:lnTo>
                    <a:pt x="1017" y="1143"/>
                  </a:lnTo>
                  <a:lnTo>
                    <a:pt x="1039" y="1128"/>
                  </a:lnTo>
                  <a:lnTo>
                    <a:pt x="1060" y="1111"/>
                  </a:lnTo>
                  <a:lnTo>
                    <a:pt x="1080" y="10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5" name="Freeform 186"/>
            <p:cNvSpPr>
              <a:spLocks/>
            </p:cNvSpPr>
            <p:nvPr/>
          </p:nvSpPr>
          <p:spPr bwMode="gray">
            <a:xfrm>
              <a:off x="1608" y="1891"/>
              <a:ext cx="580" cy="579"/>
            </a:xfrm>
            <a:custGeom>
              <a:avLst/>
              <a:gdLst>
                <a:gd name="T0" fmla="*/ 265 w 1160"/>
                <a:gd name="T1" fmla="*/ 246 h 1159"/>
                <a:gd name="T2" fmla="*/ 279 w 1160"/>
                <a:gd name="T3" fmla="*/ 223 h 1159"/>
                <a:gd name="T4" fmla="*/ 287 w 1160"/>
                <a:gd name="T5" fmla="*/ 198 h 1159"/>
                <a:gd name="T6" fmla="*/ 290 w 1160"/>
                <a:gd name="T7" fmla="*/ 171 h 1159"/>
                <a:gd name="T8" fmla="*/ 288 w 1160"/>
                <a:gd name="T9" fmla="*/ 143 h 1159"/>
                <a:gd name="T10" fmla="*/ 281 w 1160"/>
                <a:gd name="T11" fmla="*/ 115 h 1159"/>
                <a:gd name="T12" fmla="*/ 268 w 1160"/>
                <a:gd name="T13" fmla="*/ 89 h 1159"/>
                <a:gd name="T14" fmla="*/ 250 w 1160"/>
                <a:gd name="T15" fmla="*/ 63 h 1159"/>
                <a:gd name="T16" fmla="*/ 233 w 1160"/>
                <a:gd name="T17" fmla="*/ 46 h 1159"/>
                <a:gd name="T18" fmla="*/ 221 w 1160"/>
                <a:gd name="T19" fmla="*/ 36 h 1159"/>
                <a:gd name="T20" fmla="*/ 208 w 1160"/>
                <a:gd name="T21" fmla="*/ 27 h 1159"/>
                <a:gd name="T22" fmla="*/ 195 w 1160"/>
                <a:gd name="T23" fmla="*/ 19 h 1159"/>
                <a:gd name="T24" fmla="*/ 182 w 1160"/>
                <a:gd name="T25" fmla="*/ 13 h 1159"/>
                <a:gd name="T26" fmla="*/ 168 w 1160"/>
                <a:gd name="T27" fmla="*/ 7 h 1159"/>
                <a:gd name="T28" fmla="*/ 154 w 1160"/>
                <a:gd name="T29" fmla="*/ 3 h 1159"/>
                <a:gd name="T30" fmla="*/ 140 w 1160"/>
                <a:gd name="T31" fmla="*/ 1 h 1159"/>
                <a:gd name="T32" fmla="*/ 126 w 1160"/>
                <a:gd name="T33" fmla="*/ 0 h 1159"/>
                <a:gd name="T34" fmla="*/ 112 w 1160"/>
                <a:gd name="T35" fmla="*/ 0 h 1159"/>
                <a:gd name="T36" fmla="*/ 99 w 1160"/>
                <a:gd name="T37" fmla="*/ 1 h 1159"/>
                <a:gd name="T38" fmla="*/ 86 w 1160"/>
                <a:gd name="T39" fmla="*/ 4 h 1159"/>
                <a:gd name="T40" fmla="*/ 73 w 1160"/>
                <a:gd name="T41" fmla="*/ 8 h 1159"/>
                <a:gd name="T42" fmla="*/ 61 w 1160"/>
                <a:gd name="T43" fmla="*/ 14 h 1159"/>
                <a:gd name="T44" fmla="*/ 50 w 1160"/>
                <a:gd name="T45" fmla="*/ 21 h 1159"/>
                <a:gd name="T46" fmla="*/ 39 w 1160"/>
                <a:gd name="T47" fmla="*/ 29 h 1159"/>
                <a:gd name="T48" fmla="*/ 25 w 1160"/>
                <a:gd name="T49" fmla="*/ 44 h 1159"/>
                <a:gd name="T50" fmla="*/ 11 w 1160"/>
                <a:gd name="T51" fmla="*/ 66 h 1159"/>
                <a:gd name="T52" fmla="*/ 3 w 1160"/>
                <a:gd name="T53" fmla="*/ 92 h 1159"/>
                <a:gd name="T54" fmla="*/ 0 w 1160"/>
                <a:gd name="T55" fmla="*/ 118 h 1159"/>
                <a:gd name="T56" fmla="*/ 3 w 1160"/>
                <a:gd name="T57" fmla="*/ 146 h 1159"/>
                <a:gd name="T58" fmla="*/ 10 w 1160"/>
                <a:gd name="T59" fmla="*/ 174 h 1159"/>
                <a:gd name="T60" fmla="*/ 23 w 1160"/>
                <a:gd name="T61" fmla="*/ 201 h 1159"/>
                <a:gd name="T62" fmla="*/ 40 w 1160"/>
                <a:gd name="T63" fmla="*/ 226 h 1159"/>
                <a:gd name="T64" fmla="*/ 57 w 1160"/>
                <a:gd name="T65" fmla="*/ 244 h 1159"/>
                <a:gd name="T66" fmla="*/ 70 w 1160"/>
                <a:gd name="T67" fmla="*/ 254 h 1159"/>
                <a:gd name="T68" fmla="*/ 82 w 1160"/>
                <a:gd name="T69" fmla="*/ 263 h 1159"/>
                <a:gd name="T70" fmla="*/ 95 w 1160"/>
                <a:gd name="T71" fmla="*/ 270 h 1159"/>
                <a:gd name="T72" fmla="*/ 109 w 1160"/>
                <a:gd name="T73" fmla="*/ 277 h 1159"/>
                <a:gd name="T74" fmla="*/ 123 w 1160"/>
                <a:gd name="T75" fmla="*/ 282 h 1159"/>
                <a:gd name="T76" fmla="*/ 137 w 1160"/>
                <a:gd name="T77" fmla="*/ 286 h 1159"/>
                <a:gd name="T78" fmla="*/ 151 w 1160"/>
                <a:gd name="T79" fmla="*/ 288 h 1159"/>
                <a:gd name="T80" fmla="*/ 164 w 1160"/>
                <a:gd name="T81" fmla="*/ 289 h 1159"/>
                <a:gd name="T82" fmla="*/ 178 w 1160"/>
                <a:gd name="T83" fmla="*/ 289 h 1159"/>
                <a:gd name="T84" fmla="*/ 191 w 1160"/>
                <a:gd name="T85" fmla="*/ 288 h 1159"/>
                <a:gd name="T86" fmla="*/ 205 w 1160"/>
                <a:gd name="T87" fmla="*/ 285 h 1159"/>
                <a:gd name="T88" fmla="*/ 217 w 1160"/>
                <a:gd name="T89" fmla="*/ 281 h 1159"/>
                <a:gd name="T90" fmla="*/ 229 w 1160"/>
                <a:gd name="T91" fmla="*/ 275 h 1159"/>
                <a:gd name="T92" fmla="*/ 241 w 1160"/>
                <a:gd name="T93" fmla="*/ 269 h 1159"/>
                <a:gd name="T94" fmla="*/ 251 w 1160"/>
                <a:gd name="T95" fmla="*/ 260 h 11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60"/>
                <a:gd name="T145" fmla="*/ 0 h 1159"/>
                <a:gd name="T146" fmla="*/ 1160 w 1160"/>
                <a:gd name="T147" fmla="*/ 1159 h 11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60" h="1159">
                  <a:moveTo>
                    <a:pt x="1024" y="1024"/>
                  </a:moveTo>
                  <a:lnTo>
                    <a:pt x="1060" y="984"/>
                  </a:lnTo>
                  <a:lnTo>
                    <a:pt x="1090" y="940"/>
                  </a:lnTo>
                  <a:lnTo>
                    <a:pt x="1114" y="893"/>
                  </a:lnTo>
                  <a:lnTo>
                    <a:pt x="1134" y="844"/>
                  </a:lnTo>
                  <a:lnTo>
                    <a:pt x="1148" y="793"/>
                  </a:lnTo>
                  <a:lnTo>
                    <a:pt x="1157" y="740"/>
                  </a:lnTo>
                  <a:lnTo>
                    <a:pt x="1160" y="685"/>
                  </a:lnTo>
                  <a:lnTo>
                    <a:pt x="1158" y="630"/>
                  </a:lnTo>
                  <a:lnTo>
                    <a:pt x="1151" y="575"/>
                  </a:lnTo>
                  <a:lnTo>
                    <a:pt x="1139" y="518"/>
                  </a:lnTo>
                  <a:lnTo>
                    <a:pt x="1121" y="463"/>
                  </a:lnTo>
                  <a:lnTo>
                    <a:pt x="1098" y="409"/>
                  </a:lnTo>
                  <a:lnTo>
                    <a:pt x="1071" y="356"/>
                  </a:lnTo>
                  <a:lnTo>
                    <a:pt x="1037" y="304"/>
                  </a:lnTo>
                  <a:lnTo>
                    <a:pt x="999" y="255"/>
                  </a:lnTo>
                  <a:lnTo>
                    <a:pt x="956" y="207"/>
                  </a:lnTo>
                  <a:lnTo>
                    <a:pt x="933" y="186"/>
                  </a:lnTo>
                  <a:lnTo>
                    <a:pt x="909" y="164"/>
                  </a:lnTo>
                  <a:lnTo>
                    <a:pt x="885" y="144"/>
                  </a:lnTo>
                  <a:lnTo>
                    <a:pt x="860" y="126"/>
                  </a:lnTo>
                  <a:lnTo>
                    <a:pt x="833" y="108"/>
                  </a:lnTo>
                  <a:lnTo>
                    <a:pt x="808" y="92"/>
                  </a:lnTo>
                  <a:lnTo>
                    <a:pt x="781" y="77"/>
                  </a:lnTo>
                  <a:lnTo>
                    <a:pt x="754" y="64"/>
                  </a:lnTo>
                  <a:lnTo>
                    <a:pt x="727" y="52"/>
                  </a:lnTo>
                  <a:lnTo>
                    <a:pt x="699" y="40"/>
                  </a:lnTo>
                  <a:lnTo>
                    <a:pt x="672" y="31"/>
                  </a:lnTo>
                  <a:lnTo>
                    <a:pt x="644" y="22"/>
                  </a:lnTo>
                  <a:lnTo>
                    <a:pt x="615" y="15"/>
                  </a:lnTo>
                  <a:lnTo>
                    <a:pt x="588" y="9"/>
                  </a:lnTo>
                  <a:lnTo>
                    <a:pt x="560" y="5"/>
                  </a:lnTo>
                  <a:lnTo>
                    <a:pt x="532" y="2"/>
                  </a:lnTo>
                  <a:lnTo>
                    <a:pt x="505" y="0"/>
                  </a:lnTo>
                  <a:lnTo>
                    <a:pt x="477" y="0"/>
                  </a:lnTo>
                  <a:lnTo>
                    <a:pt x="449" y="0"/>
                  </a:lnTo>
                  <a:lnTo>
                    <a:pt x="422" y="2"/>
                  </a:lnTo>
                  <a:lnTo>
                    <a:pt x="395" y="6"/>
                  </a:lnTo>
                  <a:lnTo>
                    <a:pt x="369" y="12"/>
                  </a:lnTo>
                  <a:lnTo>
                    <a:pt x="342" y="17"/>
                  </a:lnTo>
                  <a:lnTo>
                    <a:pt x="317" y="26"/>
                  </a:lnTo>
                  <a:lnTo>
                    <a:pt x="293" y="35"/>
                  </a:lnTo>
                  <a:lnTo>
                    <a:pt x="267" y="45"/>
                  </a:lnTo>
                  <a:lnTo>
                    <a:pt x="244" y="57"/>
                  </a:lnTo>
                  <a:lnTo>
                    <a:pt x="221" y="69"/>
                  </a:lnTo>
                  <a:lnTo>
                    <a:pt x="198" y="84"/>
                  </a:lnTo>
                  <a:lnTo>
                    <a:pt x="176" y="100"/>
                  </a:lnTo>
                  <a:lnTo>
                    <a:pt x="156" y="118"/>
                  </a:lnTo>
                  <a:lnTo>
                    <a:pt x="136" y="136"/>
                  </a:lnTo>
                  <a:lnTo>
                    <a:pt x="100" y="176"/>
                  </a:lnTo>
                  <a:lnTo>
                    <a:pt x="69" y="220"/>
                  </a:lnTo>
                  <a:lnTo>
                    <a:pt x="45" y="267"/>
                  </a:lnTo>
                  <a:lnTo>
                    <a:pt x="25" y="316"/>
                  </a:lnTo>
                  <a:lnTo>
                    <a:pt x="12" y="368"/>
                  </a:lnTo>
                  <a:lnTo>
                    <a:pt x="2" y="421"/>
                  </a:lnTo>
                  <a:lnTo>
                    <a:pt x="0" y="475"/>
                  </a:lnTo>
                  <a:lnTo>
                    <a:pt x="1" y="530"/>
                  </a:lnTo>
                  <a:lnTo>
                    <a:pt x="9" y="585"/>
                  </a:lnTo>
                  <a:lnTo>
                    <a:pt x="22" y="642"/>
                  </a:lnTo>
                  <a:lnTo>
                    <a:pt x="39" y="697"/>
                  </a:lnTo>
                  <a:lnTo>
                    <a:pt x="62" y="751"/>
                  </a:lnTo>
                  <a:lnTo>
                    <a:pt x="90" y="804"/>
                  </a:lnTo>
                  <a:lnTo>
                    <a:pt x="123" y="856"/>
                  </a:lnTo>
                  <a:lnTo>
                    <a:pt x="161" y="907"/>
                  </a:lnTo>
                  <a:lnTo>
                    <a:pt x="205" y="954"/>
                  </a:lnTo>
                  <a:lnTo>
                    <a:pt x="228" y="976"/>
                  </a:lnTo>
                  <a:lnTo>
                    <a:pt x="252" y="996"/>
                  </a:lnTo>
                  <a:lnTo>
                    <a:pt x="277" y="1016"/>
                  </a:lnTo>
                  <a:lnTo>
                    <a:pt x="302" y="1036"/>
                  </a:lnTo>
                  <a:lnTo>
                    <a:pt x="328" y="1052"/>
                  </a:lnTo>
                  <a:lnTo>
                    <a:pt x="354" y="1068"/>
                  </a:lnTo>
                  <a:lnTo>
                    <a:pt x="380" y="1083"/>
                  </a:lnTo>
                  <a:lnTo>
                    <a:pt x="408" y="1097"/>
                  </a:lnTo>
                  <a:lnTo>
                    <a:pt x="434" y="1108"/>
                  </a:lnTo>
                  <a:lnTo>
                    <a:pt x="462" y="1119"/>
                  </a:lnTo>
                  <a:lnTo>
                    <a:pt x="490" y="1129"/>
                  </a:lnTo>
                  <a:lnTo>
                    <a:pt x="517" y="1137"/>
                  </a:lnTo>
                  <a:lnTo>
                    <a:pt x="545" y="1144"/>
                  </a:lnTo>
                  <a:lnTo>
                    <a:pt x="574" y="1150"/>
                  </a:lnTo>
                  <a:lnTo>
                    <a:pt x="602" y="1154"/>
                  </a:lnTo>
                  <a:lnTo>
                    <a:pt x="629" y="1157"/>
                  </a:lnTo>
                  <a:lnTo>
                    <a:pt x="657" y="1159"/>
                  </a:lnTo>
                  <a:lnTo>
                    <a:pt x="685" y="1159"/>
                  </a:lnTo>
                  <a:lnTo>
                    <a:pt x="712" y="1158"/>
                  </a:lnTo>
                  <a:lnTo>
                    <a:pt x="739" y="1157"/>
                  </a:lnTo>
                  <a:lnTo>
                    <a:pt x="765" y="1152"/>
                  </a:lnTo>
                  <a:lnTo>
                    <a:pt x="792" y="1147"/>
                  </a:lnTo>
                  <a:lnTo>
                    <a:pt x="818" y="1142"/>
                  </a:lnTo>
                  <a:lnTo>
                    <a:pt x="844" y="1134"/>
                  </a:lnTo>
                  <a:lnTo>
                    <a:pt x="869" y="1124"/>
                  </a:lnTo>
                  <a:lnTo>
                    <a:pt x="893" y="1115"/>
                  </a:lnTo>
                  <a:lnTo>
                    <a:pt x="916" y="1102"/>
                  </a:lnTo>
                  <a:lnTo>
                    <a:pt x="940" y="1090"/>
                  </a:lnTo>
                  <a:lnTo>
                    <a:pt x="962" y="1076"/>
                  </a:lnTo>
                  <a:lnTo>
                    <a:pt x="984" y="1060"/>
                  </a:lnTo>
                  <a:lnTo>
                    <a:pt x="1005" y="1043"/>
                  </a:lnTo>
                  <a:lnTo>
                    <a:pt x="1024" y="1024"/>
                  </a:lnTo>
                  <a:close/>
                </a:path>
              </a:pathLst>
            </a:custGeom>
            <a:solidFill>
              <a:srgbClr val="669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6" name="Freeform 187"/>
            <p:cNvSpPr>
              <a:spLocks/>
            </p:cNvSpPr>
            <p:nvPr/>
          </p:nvSpPr>
          <p:spPr bwMode="gray">
            <a:xfrm>
              <a:off x="1650" y="1904"/>
              <a:ext cx="534" cy="523"/>
            </a:xfrm>
            <a:custGeom>
              <a:avLst/>
              <a:gdLst>
                <a:gd name="T0" fmla="*/ 256 w 1069"/>
                <a:gd name="T1" fmla="*/ 228 h 1046"/>
                <a:gd name="T2" fmla="*/ 264 w 1069"/>
                <a:gd name="T3" fmla="*/ 211 h 1046"/>
                <a:gd name="T4" fmla="*/ 267 w 1069"/>
                <a:gd name="T5" fmla="*/ 192 h 1046"/>
                <a:gd name="T6" fmla="*/ 264 w 1069"/>
                <a:gd name="T7" fmla="*/ 171 h 1046"/>
                <a:gd name="T8" fmla="*/ 256 w 1069"/>
                <a:gd name="T9" fmla="*/ 149 h 1046"/>
                <a:gd name="T10" fmla="*/ 244 w 1069"/>
                <a:gd name="T11" fmla="*/ 126 h 1046"/>
                <a:gd name="T12" fmla="*/ 228 w 1069"/>
                <a:gd name="T13" fmla="*/ 103 h 1046"/>
                <a:gd name="T14" fmla="*/ 208 w 1069"/>
                <a:gd name="T15" fmla="*/ 79 h 1046"/>
                <a:gd name="T16" fmla="*/ 185 w 1069"/>
                <a:gd name="T17" fmla="*/ 57 h 1046"/>
                <a:gd name="T18" fmla="*/ 162 w 1069"/>
                <a:gd name="T19" fmla="*/ 37 h 1046"/>
                <a:gd name="T20" fmla="*/ 138 w 1069"/>
                <a:gd name="T21" fmla="*/ 21 h 1046"/>
                <a:gd name="T22" fmla="*/ 114 w 1069"/>
                <a:gd name="T23" fmla="*/ 10 h 1046"/>
                <a:gd name="T24" fmla="*/ 91 w 1069"/>
                <a:gd name="T25" fmla="*/ 2 h 1046"/>
                <a:gd name="T26" fmla="*/ 69 w 1069"/>
                <a:gd name="T27" fmla="*/ 0 h 1046"/>
                <a:gd name="T28" fmla="*/ 49 w 1069"/>
                <a:gd name="T29" fmla="*/ 3 h 1046"/>
                <a:gd name="T30" fmla="*/ 32 w 1069"/>
                <a:gd name="T31" fmla="*/ 12 h 1046"/>
                <a:gd name="T32" fmla="*/ 17 w 1069"/>
                <a:gd name="T33" fmla="*/ 26 h 1046"/>
                <a:gd name="T34" fmla="*/ 7 w 1069"/>
                <a:gd name="T35" fmla="*/ 45 h 1046"/>
                <a:gd name="T36" fmla="*/ 1 w 1069"/>
                <a:gd name="T37" fmla="*/ 67 h 1046"/>
                <a:gd name="T38" fmla="*/ 0 w 1069"/>
                <a:gd name="T39" fmla="*/ 93 h 1046"/>
                <a:gd name="T40" fmla="*/ 3 w 1069"/>
                <a:gd name="T41" fmla="*/ 119 h 1046"/>
                <a:gd name="T42" fmla="*/ 11 w 1069"/>
                <a:gd name="T43" fmla="*/ 146 h 1046"/>
                <a:gd name="T44" fmla="*/ 24 w 1069"/>
                <a:gd name="T45" fmla="*/ 173 h 1046"/>
                <a:gd name="T46" fmla="*/ 42 w 1069"/>
                <a:gd name="T47" fmla="*/ 198 h 1046"/>
                <a:gd name="T48" fmla="*/ 59 w 1069"/>
                <a:gd name="T49" fmla="*/ 216 h 1046"/>
                <a:gd name="T50" fmla="*/ 72 w 1069"/>
                <a:gd name="T51" fmla="*/ 227 h 1046"/>
                <a:gd name="T52" fmla="*/ 85 w 1069"/>
                <a:gd name="T53" fmla="*/ 236 h 1046"/>
                <a:gd name="T54" fmla="*/ 99 w 1069"/>
                <a:gd name="T55" fmla="*/ 243 h 1046"/>
                <a:gd name="T56" fmla="*/ 113 w 1069"/>
                <a:gd name="T57" fmla="*/ 249 h 1046"/>
                <a:gd name="T58" fmla="*/ 127 w 1069"/>
                <a:gd name="T59" fmla="*/ 254 h 1046"/>
                <a:gd name="T60" fmla="*/ 141 w 1069"/>
                <a:gd name="T61" fmla="*/ 258 h 1046"/>
                <a:gd name="T62" fmla="*/ 155 w 1069"/>
                <a:gd name="T63" fmla="*/ 261 h 1046"/>
                <a:gd name="T64" fmla="*/ 169 w 1069"/>
                <a:gd name="T65" fmla="*/ 262 h 1046"/>
                <a:gd name="T66" fmla="*/ 182 w 1069"/>
                <a:gd name="T67" fmla="*/ 262 h 1046"/>
                <a:gd name="T68" fmla="*/ 195 w 1069"/>
                <a:gd name="T69" fmla="*/ 260 h 1046"/>
                <a:gd name="T70" fmla="*/ 207 w 1069"/>
                <a:gd name="T71" fmla="*/ 258 h 1046"/>
                <a:gd name="T72" fmla="*/ 218 w 1069"/>
                <a:gd name="T73" fmla="*/ 255 h 1046"/>
                <a:gd name="T74" fmla="*/ 229 w 1069"/>
                <a:gd name="T75" fmla="*/ 250 h 1046"/>
                <a:gd name="T76" fmla="*/ 238 w 1069"/>
                <a:gd name="T77" fmla="*/ 245 h 1046"/>
                <a:gd name="T78" fmla="*/ 246 w 1069"/>
                <a:gd name="T79" fmla="*/ 239 h 10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9"/>
                <a:gd name="T121" fmla="*/ 0 h 1046"/>
                <a:gd name="T122" fmla="*/ 1069 w 1069"/>
                <a:gd name="T123" fmla="*/ 1046 h 10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9" h="1046">
                  <a:moveTo>
                    <a:pt x="1001" y="943"/>
                  </a:moveTo>
                  <a:lnTo>
                    <a:pt x="1027" y="913"/>
                  </a:lnTo>
                  <a:lnTo>
                    <a:pt x="1046" y="880"/>
                  </a:lnTo>
                  <a:lnTo>
                    <a:pt x="1059" y="845"/>
                  </a:lnTo>
                  <a:lnTo>
                    <a:pt x="1067" y="807"/>
                  </a:lnTo>
                  <a:lnTo>
                    <a:pt x="1069" y="768"/>
                  </a:lnTo>
                  <a:lnTo>
                    <a:pt x="1066" y="727"/>
                  </a:lnTo>
                  <a:lnTo>
                    <a:pt x="1057" y="684"/>
                  </a:lnTo>
                  <a:lnTo>
                    <a:pt x="1044" y="640"/>
                  </a:lnTo>
                  <a:lnTo>
                    <a:pt x="1027" y="595"/>
                  </a:lnTo>
                  <a:lnTo>
                    <a:pt x="1004" y="550"/>
                  </a:lnTo>
                  <a:lnTo>
                    <a:pt x="977" y="503"/>
                  </a:lnTo>
                  <a:lnTo>
                    <a:pt x="947" y="457"/>
                  </a:lnTo>
                  <a:lnTo>
                    <a:pt x="913" y="410"/>
                  </a:lnTo>
                  <a:lnTo>
                    <a:pt x="875" y="363"/>
                  </a:lnTo>
                  <a:lnTo>
                    <a:pt x="833" y="317"/>
                  </a:lnTo>
                  <a:lnTo>
                    <a:pt x="789" y="270"/>
                  </a:lnTo>
                  <a:lnTo>
                    <a:pt x="743" y="226"/>
                  </a:lnTo>
                  <a:lnTo>
                    <a:pt x="696" y="185"/>
                  </a:lnTo>
                  <a:lnTo>
                    <a:pt x="648" y="147"/>
                  </a:lnTo>
                  <a:lnTo>
                    <a:pt x="599" y="114"/>
                  </a:lnTo>
                  <a:lnTo>
                    <a:pt x="552" y="85"/>
                  </a:lnTo>
                  <a:lnTo>
                    <a:pt x="504" y="59"/>
                  </a:lnTo>
                  <a:lnTo>
                    <a:pt x="456" y="38"/>
                  </a:lnTo>
                  <a:lnTo>
                    <a:pt x="410" y="21"/>
                  </a:lnTo>
                  <a:lnTo>
                    <a:pt x="364" y="9"/>
                  </a:lnTo>
                  <a:lnTo>
                    <a:pt x="320" y="2"/>
                  </a:lnTo>
                  <a:lnTo>
                    <a:pt x="278" y="0"/>
                  </a:lnTo>
                  <a:lnTo>
                    <a:pt x="236" y="3"/>
                  </a:lnTo>
                  <a:lnTo>
                    <a:pt x="198" y="11"/>
                  </a:lnTo>
                  <a:lnTo>
                    <a:pt x="161" y="25"/>
                  </a:lnTo>
                  <a:lnTo>
                    <a:pt x="128" y="46"/>
                  </a:lnTo>
                  <a:lnTo>
                    <a:pt x="97" y="71"/>
                  </a:lnTo>
                  <a:lnTo>
                    <a:pt x="70" y="102"/>
                  </a:lnTo>
                  <a:lnTo>
                    <a:pt x="47" y="139"/>
                  </a:lnTo>
                  <a:lnTo>
                    <a:pt x="29" y="179"/>
                  </a:lnTo>
                  <a:lnTo>
                    <a:pt x="15" y="222"/>
                  </a:lnTo>
                  <a:lnTo>
                    <a:pt x="6" y="269"/>
                  </a:lnTo>
                  <a:lnTo>
                    <a:pt x="1" y="319"/>
                  </a:lnTo>
                  <a:lnTo>
                    <a:pt x="0" y="370"/>
                  </a:lnTo>
                  <a:lnTo>
                    <a:pt x="5" y="423"/>
                  </a:lnTo>
                  <a:lnTo>
                    <a:pt x="14" y="476"/>
                  </a:lnTo>
                  <a:lnTo>
                    <a:pt x="28" y="531"/>
                  </a:lnTo>
                  <a:lnTo>
                    <a:pt x="46" y="585"/>
                  </a:lnTo>
                  <a:lnTo>
                    <a:pt x="70" y="639"/>
                  </a:lnTo>
                  <a:lnTo>
                    <a:pt x="99" y="692"/>
                  </a:lnTo>
                  <a:lnTo>
                    <a:pt x="133" y="744"/>
                  </a:lnTo>
                  <a:lnTo>
                    <a:pt x="171" y="793"/>
                  </a:lnTo>
                  <a:lnTo>
                    <a:pt x="214" y="841"/>
                  </a:lnTo>
                  <a:lnTo>
                    <a:pt x="239" y="864"/>
                  </a:lnTo>
                  <a:lnTo>
                    <a:pt x="264" y="886"/>
                  </a:lnTo>
                  <a:lnTo>
                    <a:pt x="290" y="906"/>
                  </a:lnTo>
                  <a:lnTo>
                    <a:pt x="316" y="925"/>
                  </a:lnTo>
                  <a:lnTo>
                    <a:pt x="343" y="942"/>
                  </a:lnTo>
                  <a:lnTo>
                    <a:pt x="370" y="958"/>
                  </a:lnTo>
                  <a:lnTo>
                    <a:pt x="398" y="973"/>
                  </a:lnTo>
                  <a:lnTo>
                    <a:pt x="425" y="986"/>
                  </a:lnTo>
                  <a:lnTo>
                    <a:pt x="453" y="997"/>
                  </a:lnTo>
                  <a:lnTo>
                    <a:pt x="482" y="1008"/>
                  </a:lnTo>
                  <a:lnTo>
                    <a:pt x="509" y="1017"/>
                  </a:lnTo>
                  <a:lnTo>
                    <a:pt x="538" y="1025"/>
                  </a:lnTo>
                  <a:lnTo>
                    <a:pt x="566" y="1032"/>
                  </a:lnTo>
                  <a:lnTo>
                    <a:pt x="593" y="1036"/>
                  </a:lnTo>
                  <a:lnTo>
                    <a:pt x="622" y="1041"/>
                  </a:lnTo>
                  <a:lnTo>
                    <a:pt x="650" y="1043"/>
                  </a:lnTo>
                  <a:lnTo>
                    <a:pt x="676" y="1046"/>
                  </a:lnTo>
                  <a:lnTo>
                    <a:pt x="703" y="1046"/>
                  </a:lnTo>
                  <a:lnTo>
                    <a:pt x="729" y="1045"/>
                  </a:lnTo>
                  <a:lnTo>
                    <a:pt x="756" y="1043"/>
                  </a:lnTo>
                  <a:lnTo>
                    <a:pt x="781" y="1040"/>
                  </a:lnTo>
                  <a:lnTo>
                    <a:pt x="805" y="1036"/>
                  </a:lnTo>
                  <a:lnTo>
                    <a:pt x="830" y="1031"/>
                  </a:lnTo>
                  <a:lnTo>
                    <a:pt x="853" y="1025"/>
                  </a:lnTo>
                  <a:lnTo>
                    <a:pt x="875" y="1018"/>
                  </a:lnTo>
                  <a:lnTo>
                    <a:pt x="896" y="1010"/>
                  </a:lnTo>
                  <a:lnTo>
                    <a:pt x="916" y="1001"/>
                  </a:lnTo>
                  <a:lnTo>
                    <a:pt x="936" y="992"/>
                  </a:lnTo>
                  <a:lnTo>
                    <a:pt x="954" y="980"/>
                  </a:lnTo>
                  <a:lnTo>
                    <a:pt x="971" y="968"/>
                  </a:lnTo>
                  <a:lnTo>
                    <a:pt x="986" y="957"/>
                  </a:lnTo>
                  <a:lnTo>
                    <a:pt x="1001" y="9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7" name="Freeform 188"/>
            <p:cNvSpPr>
              <a:spLocks/>
            </p:cNvSpPr>
            <p:nvPr/>
          </p:nvSpPr>
          <p:spPr bwMode="gray">
            <a:xfrm>
              <a:off x="1667" y="1823"/>
              <a:ext cx="589" cy="576"/>
            </a:xfrm>
            <a:custGeom>
              <a:avLst/>
              <a:gdLst>
                <a:gd name="T0" fmla="*/ 270 w 1177"/>
                <a:gd name="T1" fmla="*/ 246 h 1152"/>
                <a:gd name="T2" fmla="*/ 284 w 1177"/>
                <a:gd name="T3" fmla="*/ 223 h 1152"/>
                <a:gd name="T4" fmla="*/ 292 w 1177"/>
                <a:gd name="T5" fmla="*/ 199 h 1152"/>
                <a:gd name="T6" fmla="*/ 295 w 1177"/>
                <a:gd name="T7" fmla="*/ 172 h 1152"/>
                <a:gd name="T8" fmla="*/ 293 w 1177"/>
                <a:gd name="T9" fmla="*/ 145 h 1152"/>
                <a:gd name="T10" fmla="*/ 285 w 1177"/>
                <a:gd name="T11" fmla="*/ 118 h 1152"/>
                <a:gd name="T12" fmla="*/ 273 w 1177"/>
                <a:gd name="T13" fmla="*/ 92 h 1152"/>
                <a:gd name="T14" fmla="*/ 256 w 1177"/>
                <a:gd name="T15" fmla="*/ 67 h 1152"/>
                <a:gd name="T16" fmla="*/ 238 w 1177"/>
                <a:gd name="T17" fmla="*/ 47 h 1152"/>
                <a:gd name="T18" fmla="*/ 222 w 1177"/>
                <a:gd name="T19" fmla="*/ 34 h 1152"/>
                <a:gd name="T20" fmla="*/ 206 w 1177"/>
                <a:gd name="T21" fmla="*/ 23 h 1152"/>
                <a:gd name="T22" fmla="*/ 191 w 1177"/>
                <a:gd name="T23" fmla="*/ 14 h 1152"/>
                <a:gd name="T24" fmla="*/ 175 w 1177"/>
                <a:gd name="T25" fmla="*/ 8 h 1152"/>
                <a:gd name="T26" fmla="*/ 160 w 1177"/>
                <a:gd name="T27" fmla="*/ 3 h 1152"/>
                <a:gd name="T28" fmla="*/ 145 w 1177"/>
                <a:gd name="T29" fmla="*/ 1 h 1152"/>
                <a:gd name="T30" fmla="*/ 131 w 1177"/>
                <a:gd name="T31" fmla="*/ 0 h 1152"/>
                <a:gd name="T32" fmla="*/ 117 w 1177"/>
                <a:gd name="T33" fmla="*/ 1 h 1152"/>
                <a:gd name="T34" fmla="*/ 103 w 1177"/>
                <a:gd name="T35" fmla="*/ 4 h 1152"/>
                <a:gd name="T36" fmla="*/ 90 w 1177"/>
                <a:gd name="T37" fmla="*/ 8 h 1152"/>
                <a:gd name="T38" fmla="*/ 77 w 1177"/>
                <a:gd name="T39" fmla="*/ 13 h 1152"/>
                <a:gd name="T40" fmla="*/ 65 w 1177"/>
                <a:gd name="T41" fmla="*/ 19 h 1152"/>
                <a:gd name="T42" fmla="*/ 54 w 1177"/>
                <a:gd name="T43" fmla="*/ 26 h 1152"/>
                <a:gd name="T44" fmla="*/ 43 w 1177"/>
                <a:gd name="T45" fmla="*/ 35 h 1152"/>
                <a:gd name="T46" fmla="*/ 33 w 1177"/>
                <a:gd name="T47" fmla="*/ 43 h 1152"/>
                <a:gd name="T48" fmla="*/ 19 w 1177"/>
                <a:gd name="T49" fmla="*/ 58 h 1152"/>
                <a:gd name="T50" fmla="*/ 7 w 1177"/>
                <a:gd name="T51" fmla="*/ 79 h 1152"/>
                <a:gd name="T52" fmla="*/ 1 w 1177"/>
                <a:gd name="T53" fmla="*/ 102 h 1152"/>
                <a:gd name="T54" fmla="*/ 1 w 1177"/>
                <a:gd name="T55" fmla="*/ 127 h 1152"/>
                <a:gd name="T56" fmla="*/ 6 w 1177"/>
                <a:gd name="T57" fmla="*/ 152 h 1152"/>
                <a:gd name="T58" fmla="*/ 17 w 1177"/>
                <a:gd name="T59" fmla="*/ 177 h 1152"/>
                <a:gd name="T60" fmla="*/ 32 w 1177"/>
                <a:gd name="T61" fmla="*/ 202 h 1152"/>
                <a:gd name="T62" fmla="*/ 51 w 1177"/>
                <a:gd name="T63" fmla="*/ 227 h 1152"/>
                <a:gd name="T64" fmla="*/ 67 w 1177"/>
                <a:gd name="T65" fmla="*/ 244 h 1152"/>
                <a:gd name="T66" fmla="*/ 79 w 1177"/>
                <a:gd name="T67" fmla="*/ 253 h 1152"/>
                <a:gd name="T68" fmla="*/ 92 w 1177"/>
                <a:gd name="T69" fmla="*/ 262 h 1152"/>
                <a:gd name="T70" fmla="*/ 105 w 1177"/>
                <a:gd name="T71" fmla="*/ 270 h 1152"/>
                <a:gd name="T72" fmla="*/ 118 w 1177"/>
                <a:gd name="T73" fmla="*/ 276 h 1152"/>
                <a:gd name="T74" fmla="*/ 131 w 1177"/>
                <a:gd name="T75" fmla="*/ 281 h 1152"/>
                <a:gd name="T76" fmla="*/ 145 w 1177"/>
                <a:gd name="T77" fmla="*/ 285 h 1152"/>
                <a:gd name="T78" fmla="*/ 158 w 1177"/>
                <a:gd name="T79" fmla="*/ 287 h 1152"/>
                <a:gd name="T80" fmla="*/ 172 w 1177"/>
                <a:gd name="T81" fmla="*/ 288 h 1152"/>
                <a:gd name="T82" fmla="*/ 185 w 1177"/>
                <a:gd name="T83" fmla="*/ 288 h 1152"/>
                <a:gd name="T84" fmla="*/ 199 w 1177"/>
                <a:gd name="T85" fmla="*/ 287 h 1152"/>
                <a:gd name="T86" fmla="*/ 211 w 1177"/>
                <a:gd name="T87" fmla="*/ 284 h 1152"/>
                <a:gd name="T88" fmla="*/ 224 w 1177"/>
                <a:gd name="T89" fmla="*/ 280 h 1152"/>
                <a:gd name="T90" fmla="*/ 236 w 1177"/>
                <a:gd name="T91" fmla="*/ 275 h 1152"/>
                <a:gd name="T92" fmla="*/ 247 w 1177"/>
                <a:gd name="T93" fmla="*/ 268 h 1152"/>
                <a:gd name="T94" fmla="*/ 257 w 1177"/>
                <a:gd name="T95" fmla="*/ 260 h 11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77"/>
                <a:gd name="T145" fmla="*/ 0 h 1152"/>
                <a:gd name="T146" fmla="*/ 1177 w 1177"/>
                <a:gd name="T147" fmla="*/ 1152 h 11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77" h="1152">
                  <a:moveTo>
                    <a:pt x="1046" y="1021"/>
                  </a:moveTo>
                  <a:lnTo>
                    <a:pt x="1080" y="982"/>
                  </a:lnTo>
                  <a:lnTo>
                    <a:pt x="1110" y="939"/>
                  </a:lnTo>
                  <a:lnTo>
                    <a:pt x="1133" y="893"/>
                  </a:lnTo>
                  <a:lnTo>
                    <a:pt x="1153" y="845"/>
                  </a:lnTo>
                  <a:lnTo>
                    <a:pt x="1166" y="795"/>
                  </a:lnTo>
                  <a:lnTo>
                    <a:pt x="1175" y="743"/>
                  </a:lnTo>
                  <a:lnTo>
                    <a:pt x="1177" y="689"/>
                  </a:lnTo>
                  <a:lnTo>
                    <a:pt x="1176" y="636"/>
                  </a:lnTo>
                  <a:lnTo>
                    <a:pt x="1169" y="581"/>
                  </a:lnTo>
                  <a:lnTo>
                    <a:pt x="1156" y="527"/>
                  </a:lnTo>
                  <a:lnTo>
                    <a:pt x="1139" y="473"/>
                  </a:lnTo>
                  <a:lnTo>
                    <a:pt x="1117" y="420"/>
                  </a:lnTo>
                  <a:lnTo>
                    <a:pt x="1091" y="367"/>
                  </a:lnTo>
                  <a:lnTo>
                    <a:pt x="1059" y="316"/>
                  </a:lnTo>
                  <a:lnTo>
                    <a:pt x="1023" y="266"/>
                  </a:lnTo>
                  <a:lnTo>
                    <a:pt x="981" y="220"/>
                  </a:lnTo>
                  <a:lnTo>
                    <a:pt x="949" y="189"/>
                  </a:lnTo>
                  <a:lnTo>
                    <a:pt x="918" y="162"/>
                  </a:lnTo>
                  <a:lnTo>
                    <a:pt x="887" y="135"/>
                  </a:lnTo>
                  <a:lnTo>
                    <a:pt x="855" y="112"/>
                  </a:lnTo>
                  <a:lnTo>
                    <a:pt x="823" y="91"/>
                  </a:lnTo>
                  <a:lnTo>
                    <a:pt x="792" y="73"/>
                  </a:lnTo>
                  <a:lnTo>
                    <a:pt x="761" y="57"/>
                  </a:lnTo>
                  <a:lnTo>
                    <a:pt x="731" y="42"/>
                  </a:lnTo>
                  <a:lnTo>
                    <a:pt x="700" y="30"/>
                  </a:lnTo>
                  <a:lnTo>
                    <a:pt x="670" y="20"/>
                  </a:lnTo>
                  <a:lnTo>
                    <a:pt x="640" y="13"/>
                  </a:lnTo>
                  <a:lnTo>
                    <a:pt x="610" y="7"/>
                  </a:lnTo>
                  <a:lnTo>
                    <a:pt x="580" y="3"/>
                  </a:lnTo>
                  <a:lnTo>
                    <a:pt x="552" y="0"/>
                  </a:lnTo>
                  <a:lnTo>
                    <a:pt x="523" y="0"/>
                  </a:lnTo>
                  <a:lnTo>
                    <a:pt x="495" y="2"/>
                  </a:lnTo>
                  <a:lnTo>
                    <a:pt x="467" y="4"/>
                  </a:lnTo>
                  <a:lnTo>
                    <a:pt x="440" y="8"/>
                  </a:lnTo>
                  <a:lnTo>
                    <a:pt x="412" y="14"/>
                  </a:lnTo>
                  <a:lnTo>
                    <a:pt x="386" y="21"/>
                  </a:lnTo>
                  <a:lnTo>
                    <a:pt x="359" y="30"/>
                  </a:lnTo>
                  <a:lnTo>
                    <a:pt x="334" y="40"/>
                  </a:lnTo>
                  <a:lnTo>
                    <a:pt x="308" y="51"/>
                  </a:lnTo>
                  <a:lnTo>
                    <a:pt x="284" y="63"/>
                  </a:lnTo>
                  <a:lnTo>
                    <a:pt x="260" y="75"/>
                  </a:lnTo>
                  <a:lnTo>
                    <a:pt x="237" y="90"/>
                  </a:lnTo>
                  <a:lnTo>
                    <a:pt x="214" y="105"/>
                  </a:lnTo>
                  <a:lnTo>
                    <a:pt x="192" y="121"/>
                  </a:lnTo>
                  <a:lnTo>
                    <a:pt x="170" y="137"/>
                  </a:lnTo>
                  <a:lnTo>
                    <a:pt x="149" y="155"/>
                  </a:lnTo>
                  <a:lnTo>
                    <a:pt x="130" y="173"/>
                  </a:lnTo>
                  <a:lnTo>
                    <a:pt x="110" y="192"/>
                  </a:lnTo>
                  <a:lnTo>
                    <a:pt x="76" y="231"/>
                  </a:lnTo>
                  <a:lnTo>
                    <a:pt x="48" y="272"/>
                  </a:lnTo>
                  <a:lnTo>
                    <a:pt x="26" y="316"/>
                  </a:lnTo>
                  <a:lnTo>
                    <a:pt x="11" y="362"/>
                  </a:lnTo>
                  <a:lnTo>
                    <a:pt x="3" y="409"/>
                  </a:lnTo>
                  <a:lnTo>
                    <a:pt x="0" y="458"/>
                  </a:lnTo>
                  <a:lnTo>
                    <a:pt x="3" y="507"/>
                  </a:lnTo>
                  <a:lnTo>
                    <a:pt x="11" y="557"/>
                  </a:lnTo>
                  <a:lnTo>
                    <a:pt x="24" y="607"/>
                  </a:lnTo>
                  <a:lnTo>
                    <a:pt x="42" y="658"/>
                  </a:lnTo>
                  <a:lnTo>
                    <a:pt x="66" y="709"/>
                  </a:lnTo>
                  <a:lnTo>
                    <a:pt x="94" y="759"/>
                  </a:lnTo>
                  <a:lnTo>
                    <a:pt x="125" y="809"/>
                  </a:lnTo>
                  <a:lnTo>
                    <a:pt x="162" y="859"/>
                  </a:lnTo>
                  <a:lnTo>
                    <a:pt x="201" y="906"/>
                  </a:lnTo>
                  <a:lnTo>
                    <a:pt x="245" y="952"/>
                  </a:lnTo>
                  <a:lnTo>
                    <a:pt x="268" y="974"/>
                  </a:lnTo>
                  <a:lnTo>
                    <a:pt x="291" y="994"/>
                  </a:lnTo>
                  <a:lnTo>
                    <a:pt x="315" y="1013"/>
                  </a:lnTo>
                  <a:lnTo>
                    <a:pt x="339" y="1031"/>
                  </a:lnTo>
                  <a:lnTo>
                    <a:pt x="365" y="1047"/>
                  </a:lnTo>
                  <a:lnTo>
                    <a:pt x="390" y="1064"/>
                  </a:lnTo>
                  <a:lnTo>
                    <a:pt x="417" y="1077"/>
                  </a:lnTo>
                  <a:lnTo>
                    <a:pt x="442" y="1091"/>
                  </a:lnTo>
                  <a:lnTo>
                    <a:pt x="469" y="1103"/>
                  </a:lnTo>
                  <a:lnTo>
                    <a:pt x="496" y="1113"/>
                  </a:lnTo>
                  <a:lnTo>
                    <a:pt x="523" y="1122"/>
                  </a:lnTo>
                  <a:lnTo>
                    <a:pt x="550" y="1130"/>
                  </a:lnTo>
                  <a:lnTo>
                    <a:pt x="577" y="1137"/>
                  </a:lnTo>
                  <a:lnTo>
                    <a:pt x="605" y="1143"/>
                  </a:lnTo>
                  <a:lnTo>
                    <a:pt x="632" y="1148"/>
                  </a:lnTo>
                  <a:lnTo>
                    <a:pt x="660" y="1150"/>
                  </a:lnTo>
                  <a:lnTo>
                    <a:pt x="686" y="1152"/>
                  </a:lnTo>
                  <a:lnTo>
                    <a:pt x="714" y="1152"/>
                  </a:lnTo>
                  <a:lnTo>
                    <a:pt x="740" y="1152"/>
                  </a:lnTo>
                  <a:lnTo>
                    <a:pt x="767" y="1150"/>
                  </a:lnTo>
                  <a:lnTo>
                    <a:pt x="794" y="1146"/>
                  </a:lnTo>
                  <a:lnTo>
                    <a:pt x="819" y="1142"/>
                  </a:lnTo>
                  <a:lnTo>
                    <a:pt x="844" y="1135"/>
                  </a:lnTo>
                  <a:lnTo>
                    <a:pt x="870" y="1128"/>
                  </a:lnTo>
                  <a:lnTo>
                    <a:pt x="894" y="1119"/>
                  </a:lnTo>
                  <a:lnTo>
                    <a:pt x="918" y="1110"/>
                  </a:lnTo>
                  <a:lnTo>
                    <a:pt x="941" y="1098"/>
                  </a:lnTo>
                  <a:lnTo>
                    <a:pt x="963" y="1085"/>
                  </a:lnTo>
                  <a:lnTo>
                    <a:pt x="985" y="1072"/>
                  </a:lnTo>
                  <a:lnTo>
                    <a:pt x="1007" y="1055"/>
                  </a:lnTo>
                  <a:lnTo>
                    <a:pt x="1026" y="1039"/>
                  </a:lnTo>
                  <a:lnTo>
                    <a:pt x="1046" y="1021"/>
                  </a:lnTo>
                  <a:close/>
                </a:path>
              </a:pathLst>
            </a:custGeom>
            <a:solidFill>
              <a:srgbClr val="66B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8" name="Freeform 189"/>
            <p:cNvSpPr>
              <a:spLocks/>
            </p:cNvSpPr>
            <p:nvPr/>
          </p:nvSpPr>
          <p:spPr bwMode="gray">
            <a:xfrm>
              <a:off x="1658" y="1872"/>
              <a:ext cx="560" cy="544"/>
            </a:xfrm>
            <a:custGeom>
              <a:avLst/>
              <a:gdLst>
                <a:gd name="T0" fmla="*/ 257 w 1119"/>
                <a:gd name="T1" fmla="*/ 232 h 1090"/>
                <a:gd name="T2" fmla="*/ 270 w 1119"/>
                <a:gd name="T3" fmla="*/ 210 h 1090"/>
                <a:gd name="T4" fmla="*/ 278 w 1119"/>
                <a:gd name="T5" fmla="*/ 186 h 1090"/>
                <a:gd name="T6" fmla="*/ 280 w 1119"/>
                <a:gd name="T7" fmla="*/ 161 h 1090"/>
                <a:gd name="T8" fmla="*/ 278 w 1119"/>
                <a:gd name="T9" fmla="*/ 135 h 1090"/>
                <a:gd name="T10" fmla="*/ 271 w 1119"/>
                <a:gd name="T11" fmla="*/ 109 h 1090"/>
                <a:gd name="T12" fmla="*/ 259 w 1119"/>
                <a:gd name="T13" fmla="*/ 84 h 1090"/>
                <a:gd name="T14" fmla="*/ 242 w 1119"/>
                <a:gd name="T15" fmla="*/ 60 h 1090"/>
                <a:gd name="T16" fmla="*/ 227 w 1119"/>
                <a:gd name="T17" fmla="*/ 44 h 1090"/>
                <a:gd name="T18" fmla="*/ 215 w 1119"/>
                <a:gd name="T19" fmla="*/ 34 h 1090"/>
                <a:gd name="T20" fmla="*/ 203 w 1119"/>
                <a:gd name="T21" fmla="*/ 26 h 1090"/>
                <a:gd name="T22" fmla="*/ 189 w 1119"/>
                <a:gd name="T23" fmla="*/ 18 h 1090"/>
                <a:gd name="T24" fmla="*/ 176 w 1119"/>
                <a:gd name="T25" fmla="*/ 12 h 1090"/>
                <a:gd name="T26" fmla="*/ 162 w 1119"/>
                <a:gd name="T27" fmla="*/ 7 h 1090"/>
                <a:gd name="T28" fmla="*/ 148 w 1119"/>
                <a:gd name="T29" fmla="*/ 3 h 1090"/>
                <a:gd name="T30" fmla="*/ 134 w 1119"/>
                <a:gd name="T31" fmla="*/ 1 h 1090"/>
                <a:gd name="T32" fmla="*/ 119 w 1119"/>
                <a:gd name="T33" fmla="*/ 0 h 1090"/>
                <a:gd name="T34" fmla="*/ 105 w 1119"/>
                <a:gd name="T35" fmla="*/ 0 h 1090"/>
                <a:gd name="T36" fmla="*/ 91 w 1119"/>
                <a:gd name="T37" fmla="*/ 1 h 1090"/>
                <a:gd name="T38" fmla="*/ 78 w 1119"/>
                <a:gd name="T39" fmla="*/ 4 h 1090"/>
                <a:gd name="T40" fmla="*/ 65 w 1119"/>
                <a:gd name="T41" fmla="*/ 8 h 1090"/>
                <a:gd name="T42" fmla="*/ 53 w 1119"/>
                <a:gd name="T43" fmla="*/ 13 h 1090"/>
                <a:gd name="T44" fmla="*/ 42 w 1119"/>
                <a:gd name="T45" fmla="*/ 20 h 1090"/>
                <a:gd name="T46" fmla="*/ 32 w 1119"/>
                <a:gd name="T47" fmla="*/ 27 h 1090"/>
                <a:gd name="T48" fmla="*/ 19 w 1119"/>
                <a:gd name="T49" fmla="*/ 41 h 1090"/>
                <a:gd name="T50" fmla="*/ 7 w 1119"/>
                <a:gd name="T51" fmla="*/ 62 h 1090"/>
                <a:gd name="T52" fmla="*/ 1 w 1119"/>
                <a:gd name="T53" fmla="*/ 86 h 1090"/>
                <a:gd name="T54" fmla="*/ 1 w 1119"/>
                <a:gd name="T55" fmla="*/ 111 h 1090"/>
                <a:gd name="T56" fmla="*/ 6 w 1119"/>
                <a:gd name="T57" fmla="*/ 136 h 1090"/>
                <a:gd name="T58" fmla="*/ 15 w 1119"/>
                <a:gd name="T59" fmla="*/ 162 h 1090"/>
                <a:gd name="T60" fmla="*/ 29 w 1119"/>
                <a:gd name="T61" fmla="*/ 187 h 1090"/>
                <a:gd name="T62" fmla="*/ 47 w 1119"/>
                <a:gd name="T63" fmla="*/ 211 h 1090"/>
                <a:gd name="T64" fmla="*/ 63 w 1119"/>
                <a:gd name="T65" fmla="*/ 227 h 1090"/>
                <a:gd name="T66" fmla="*/ 74 w 1119"/>
                <a:gd name="T67" fmla="*/ 237 h 1090"/>
                <a:gd name="T68" fmla="*/ 86 w 1119"/>
                <a:gd name="T69" fmla="*/ 246 h 1090"/>
                <a:gd name="T70" fmla="*/ 98 w 1119"/>
                <a:gd name="T71" fmla="*/ 253 h 1090"/>
                <a:gd name="T72" fmla="*/ 111 w 1119"/>
                <a:gd name="T73" fmla="*/ 259 h 1090"/>
                <a:gd name="T74" fmla="*/ 124 w 1119"/>
                <a:gd name="T75" fmla="*/ 264 h 1090"/>
                <a:gd name="T76" fmla="*/ 137 w 1119"/>
                <a:gd name="T77" fmla="*/ 268 h 1090"/>
                <a:gd name="T78" fmla="*/ 150 w 1119"/>
                <a:gd name="T79" fmla="*/ 270 h 1090"/>
                <a:gd name="T80" fmla="*/ 163 w 1119"/>
                <a:gd name="T81" fmla="*/ 272 h 1090"/>
                <a:gd name="T82" fmla="*/ 176 w 1119"/>
                <a:gd name="T83" fmla="*/ 272 h 1090"/>
                <a:gd name="T84" fmla="*/ 188 w 1119"/>
                <a:gd name="T85" fmla="*/ 270 h 1090"/>
                <a:gd name="T86" fmla="*/ 200 w 1119"/>
                <a:gd name="T87" fmla="*/ 268 h 1090"/>
                <a:gd name="T88" fmla="*/ 212 w 1119"/>
                <a:gd name="T89" fmla="*/ 264 h 1090"/>
                <a:gd name="T90" fmla="*/ 223 w 1119"/>
                <a:gd name="T91" fmla="*/ 259 h 1090"/>
                <a:gd name="T92" fmla="*/ 234 w 1119"/>
                <a:gd name="T93" fmla="*/ 253 h 1090"/>
                <a:gd name="T94" fmla="*/ 244 w 1119"/>
                <a:gd name="T95" fmla="*/ 245 h 10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19"/>
                <a:gd name="T145" fmla="*/ 0 h 1090"/>
                <a:gd name="T146" fmla="*/ 1119 w 1119"/>
                <a:gd name="T147" fmla="*/ 1090 h 10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19" h="1090">
                  <a:moveTo>
                    <a:pt x="994" y="967"/>
                  </a:moveTo>
                  <a:lnTo>
                    <a:pt x="1027" y="929"/>
                  </a:lnTo>
                  <a:lnTo>
                    <a:pt x="1055" y="887"/>
                  </a:lnTo>
                  <a:lnTo>
                    <a:pt x="1078" y="842"/>
                  </a:lnTo>
                  <a:lnTo>
                    <a:pt x="1095" y="796"/>
                  </a:lnTo>
                  <a:lnTo>
                    <a:pt x="1109" y="748"/>
                  </a:lnTo>
                  <a:lnTo>
                    <a:pt x="1116" y="698"/>
                  </a:lnTo>
                  <a:lnTo>
                    <a:pt x="1119" y="646"/>
                  </a:lnTo>
                  <a:lnTo>
                    <a:pt x="1117" y="594"/>
                  </a:lnTo>
                  <a:lnTo>
                    <a:pt x="1110" y="543"/>
                  </a:lnTo>
                  <a:lnTo>
                    <a:pt x="1098" y="490"/>
                  </a:lnTo>
                  <a:lnTo>
                    <a:pt x="1082" y="438"/>
                  </a:lnTo>
                  <a:lnTo>
                    <a:pt x="1060" y="387"/>
                  </a:lnTo>
                  <a:lnTo>
                    <a:pt x="1035" y="336"/>
                  </a:lnTo>
                  <a:lnTo>
                    <a:pt x="1004" y="288"/>
                  </a:lnTo>
                  <a:lnTo>
                    <a:pt x="968" y="242"/>
                  </a:lnTo>
                  <a:lnTo>
                    <a:pt x="928" y="197"/>
                  </a:lnTo>
                  <a:lnTo>
                    <a:pt x="906" y="176"/>
                  </a:lnTo>
                  <a:lnTo>
                    <a:pt x="883" y="156"/>
                  </a:lnTo>
                  <a:lnTo>
                    <a:pt x="859" y="137"/>
                  </a:lnTo>
                  <a:lnTo>
                    <a:pt x="835" y="120"/>
                  </a:lnTo>
                  <a:lnTo>
                    <a:pt x="809" y="104"/>
                  </a:lnTo>
                  <a:lnTo>
                    <a:pt x="783" y="88"/>
                  </a:lnTo>
                  <a:lnTo>
                    <a:pt x="756" y="74"/>
                  </a:lnTo>
                  <a:lnTo>
                    <a:pt x="730" y="61"/>
                  </a:lnTo>
                  <a:lnTo>
                    <a:pt x="702" y="50"/>
                  </a:lnTo>
                  <a:lnTo>
                    <a:pt x="674" y="39"/>
                  </a:lnTo>
                  <a:lnTo>
                    <a:pt x="647" y="30"/>
                  </a:lnTo>
                  <a:lnTo>
                    <a:pt x="618" y="22"/>
                  </a:lnTo>
                  <a:lnTo>
                    <a:pt x="589" y="15"/>
                  </a:lnTo>
                  <a:lnTo>
                    <a:pt x="561" y="11"/>
                  </a:lnTo>
                  <a:lnTo>
                    <a:pt x="533" y="6"/>
                  </a:lnTo>
                  <a:lnTo>
                    <a:pt x="504" y="2"/>
                  </a:lnTo>
                  <a:lnTo>
                    <a:pt x="475" y="1"/>
                  </a:lnTo>
                  <a:lnTo>
                    <a:pt x="447" y="0"/>
                  </a:lnTo>
                  <a:lnTo>
                    <a:pt x="419" y="1"/>
                  </a:lnTo>
                  <a:lnTo>
                    <a:pt x="391" y="4"/>
                  </a:lnTo>
                  <a:lnTo>
                    <a:pt x="363" y="7"/>
                  </a:lnTo>
                  <a:lnTo>
                    <a:pt x="337" y="12"/>
                  </a:lnTo>
                  <a:lnTo>
                    <a:pt x="310" y="17"/>
                  </a:lnTo>
                  <a:lnTo>
                    <a:pt x="285" y="24"/>
                  </a:lnTo>
                  <a:lnTo>
                    <a:pt x="260" y="32"/>
                  </a:lnTo>
                  <a:lnTo>
                    <a:pt x="234" y="43"/>
                  </a:lnTo>
                  <a:lnTo>
                    <a:pt x="211" y="53"/>
                  </a:lnTo>
                  <a:lnTo>
                    <a:pt x="188" y="66"/>
                  </a:lnTo>
                  <a:lnTo>
                    <a:pt x="166" y="80"/>
                  </a:lnTo>
                  <a:lnTo>
                    <a:pt x="145" y="95"/>
                  </a:lnTo>
                  <a:lnTo>
                    <a:pt x="125" y="111"/>
                  </a:lnTo>
                  <a:lnTo>
                    <a:pt x="106" y="128"/>
                  </a:lnTo>
                  <a:lnTo>
                    <a:pt x="74" y="166"/>
                  </a:lnTo>
                  <a:lnTo>
                    <a:pt x="48" y="206"/>
                  </a:lnTo>
                  <a:lnTo>
                    <a:pt x="28" y="250"/>
                  </a:lnTo>
                  <a:lnTo>
                    <a:pt x="13" y="296"/>
                  </a:lnTo>
                  <a:lnTo>
                    <a:pt x="4" y="345"/>
                  </a:lnTo>
                  <a:lnTo>
                    <a:pt x="0" y="394"/>
                  </a:lnTo>
                  <a:lnTo>
                    <a:pt x="3" y="445"/>
                  </a:lnTo>
                  <a:lnTo>
                    <a:pt x="10" y="495"/>
                  </a:lnTo>
                  <a:lnTo>
                    <a:pt x="21" y="547"/>
                  </a:lnTo>
                  <a:lnTo>
                    <a:pt x="37" y="599"/>
                  </a:lnTo>
                  <a:lnTo>
                    <a:pt x="59" y="651"/>
                  </a:lnTo>
                  <a:lnTo>
                    <a:pt x="84" y="702"/>
                  </a:lnTo>
                  <a:lnTo>
                    <a:pt x="114" y="752"/>
                  </a:lnTo>
                  <a:lnTo>
                    <a:pt x="148" y="801"/>
                  </a:lnTo>
                  <a:lnTo>
                    <a:pt x="186" y="847"/>
                  </a:lnTo>
                  <a:lnTo>
                    <a:pt x="227" y="892"/>
                  </a:lnTo>
                  <a:lnTo>
                    <a:pt x="249" y="912"/>
                  </a:lnTo>
                  <a:lnTo>
                    <a:pt x="272" y="933"/>
                  </a:lnTo>
                  <a:lnTo>
                    <a:pt x="295" y="952"/>
                  </a:lnTo>
                  <a:lnTo>
                    <a:pt x="318" y="969"/>
                  </a:lnTo>
                  <a:lnTo>
                    <a:pt x="343" y="985"/>
                  </a:lnTo>
                  <a:lnTo>
                    <a:pt x="367" y="1000"/>
                  </a:lnTo>
                  <a:lnTo>
                    <a:pt x="392" y="1015"/>
                  </a:lnTo>
                  <a:lnTo>
                    <a:pt x="416" y="1028"/>
                  </a:lnTo>
                  <a:lnTo>
                    <a:pt x="442" y="1039"/>
                  </a:lnTo>
                  <a:lnTo>
                    <a:pt x="468" y="1049"/>
                  </a:lnTo>
                  <a:lnTo>
                    <a:pt x="493" y="1059"/>
                  </a:lnTo>
                  <a:lnTo>
                    <a:pt x="519" y="1067"/>
                  </a:lnTo>
                  <a:lnTo>
                    <a:pt x="545" y="1074"/>
                  </a:lnTo>
                  <a:lnTo>
                    <a:pt x="572" y="1079"/>
                  </a:lnTo>
                  <a:lnTo>
                    <a:pt x="597" y="1084"/>
                  </a:lnTo>
                  <a:lnTo>
                    <a:pt x="624" y="1086"/>
                  </a:lnTo>
                  <a:lnTo>
                    <a:pt x="649" y="1089"/>
                  </a:lnTo>
                  <a:lnTo>
                    <a:pt x="676" y="1090"/>
                  </a:lnTo>
                  <a:lnTo>
                    <a:pt x="701" y="1089"/>
                  </a:lnTo>
                  <a:lnTo>
                    <a:pt x="726" y="1087"/>
                  </a:lnTo>
                  <a:lnTo>
                    <a:pt x="750" y="1084"/>
                  </a:lnTo>
                  <a:lnTo>
                    <a:pt x="776" y="1079"/>
                  </a:lnTo>
                  <a:lnTo>
                    <a:pt x="800" y="1075"/>
                  </a:lnTo>
                  <a:lnTo>
                    <a:pt x="824" y="1068"/>
                  </a:lnTo>
                  <a:lnTo>
                    <a:pt x="847" y="1060"/>
                  </a:lnTo>
                  <a:lnTo>
                    <a:pt x="870" y="1049"/>
                  </a:lnTo>
                  <a:lnTo>
                    <a:pt x="892" y="1039"/>
                  </a:lnTo>
                  <a:lnTo>
                    <a:pt x="914" y="1028"/>
                  </a:lnTo>
                  <a:lnTo>
                    <a:pt x="935" y="1014"/>
                  </a:lnTo>
                  <a:lnTo>
                    <a:pt x="956" y="1000"/>
                  </a:lnTo>
                  <a:lnTo>
                    <a:pt x="975" y="984"/>
                  </a:lnTo>
                  <a:lnTo>
                    <a:pt x="994" y="967"/>
                  </a:lnTo>
                  <a:close/>
                </a:path>
              </a:pathLst>
            </a:custGeom>
            <a:solidFill>
              <a:srgbClr val="E5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9" name="Freeform 190"/>
            <p:cNvSpPr>
              <a:spLocks/>
            </p:cNvSpPr>
            <p:nvPr/>
          </p:nvSpPr>
          <p:spPr bwMode="gray">
            <a:xfrm>
              <a:off x="1764" y="1893"/>
              <a:ext cx="436" cy="388"/>
            </a:xfrm>
            <a:custGeom>
              <a:avLst/>
              <a:gdLst>
                <a:gd name="T0" fmla="*/ 1 w 872"/>
                <a:gd name="T1" fmla="*/ 12 h 776"/>
                <a:gd name="T2" fmla="*/ 8 w 872"/>
                <a:gd name="T3" fmla="*/ 10 h 776"/>
                <a:gd name="T4" fmla="*/ 22 w 872"/>
                <a:gd name="T5" fmla="*/ 5 h 776"/>
                <a:gd name="T6" fmla="*/ 41 w 872"/>
                <a:gd name="T7" fmla="*/ 1 h 776"/>
                <a:gd name="T8" fmla="*/ 64 w 872"/>
                <a:gd name="T9" fmla="*/ 0 h 776"/>
                <a:gd name="T10" fmla="*/ 92 w 872"/>
                <a:gd name="T11" fmla="*/ 4 h 776"/>
                <a:gd name="T12" fmla="*/ 122 w 872"/>
                <a:gd name="T13" fmla="*/ 14 h 776"/>
                <a:gd name="T14" fmla="*/ 155 w 872"/>
                <a:gd name="T15" fmla="*/ 33 h 776"/>
                <a:gd name="T16" fmla="*/ 173 w 872"/>
                <a:gd name="T17" fmla="*/ 47 h 776"/>
                <a:gd name="T18" fmla="*/ 178 w 872"/>
                <a:gd name="T19" fmla="*/ 52 h 776"/>
                <a:gd name="T20" fmla="*/ 187 w 872"/>
                <a:gd name="T21" fmla="*/ 63 h 776"/>
                <a:gd name="T22" fmla="*/ 198 w 872"/>
                <a:gd name="T23" fmla="*/ 80 h 776"/>
                <a:gd name="T24" fmla="*/ 208 w 872"/>
                <a:gd name="T25" fmla="*/ 99 h 776"/>
                <a:gd name="T26" fmla="*/ 216 w 872"/>
                <a:gd name="T27" fmla="*/ 123 h 776"/>
                <a:gd name="T28" fmla="*/ 218 w 872"/>
                <a:gd name="T29" fmla="*/ 150 h 776"/>
                <a:gd name="T30" fmla="*/ 215 w 872"/>
                <a:gd name="T31" fmla="*/ 179 h 776"/>
                <a:gd name="T32" fmla="*/ 210 w 872"/>
                <a:gd name="T33" fmla="*/ 194 h 776"/>
                <a:gd name="T34" fmla="*/ 209 w 872"/>
                <a:gd name="T35" fmla="*/ 190 h 776"/>
                <a:gd name="T36" fmla="*/ 207 w 872"/>
                <a:gd name="T37" fmla="*/ 182 h 776"/>
                <a:gd name="T38" fmla="*/ 204 w 872"/>
                <a:gd name="T39" fmla="*/ 171 h 776"/>
                <a:gd name="T40" fmla="*/ 199 w 872"/>
                <a:gd name="T41" fmla="*/ 158 h 776"/>
                <a:gd name="T42" fmla="*/ 193 w 872"/>
                <a:gd name="T43" fmla="*/ 143 h 776"/>
                <a:gd name="T44" fmla="*/ 185 w 872"/>
                <a:gd name="T45" fmla="*/ 127 h 776"/>
                <a:gd name="T46" fmla="*/ 175 w 872"/>
                <a:gd name="T47" fmla="*/ 110 h 776"/>
                <a:gd name="T48" fmla="*/ 163 w 872"/>
                <a:gd name="T49" fmla="*/ 93 h 776"/>
                <a:gd name="T50" fmla="*/ 150 w 872"/>
                <a:gd name="T51" fmla="*/ 76 h 776"/>
                <a:gd name="T52" fmla="*/ 134 w 872"/>
                <a:gd name="T53" fmla="*/ 59 h 776"/>
                <a:gd name="T54" fmla="*/ 115 w 872"/>
                <a:gd name="T55" fmla="*/ 45 h 776"/>
                <a:gd name="T56" fmla="*/ 95 w 872"/>
                <a:gd name="T57" fmla="*/ 33 h 776"/>
                <a:gd name="T58" fmla="*/ 71 w 872"/>
                <a:gd name="T59" fmla="*/ 23 h 776"/>
                <a:gd name="T60" fmla="*/ 45 w 872"/>
                <a:gd name="T61" fmla="*/ 16 h 776"/>
                <a:gd name="T62" fmla="*/ 16 w 872"/>
                <a:gd name="T63" fmla="*/ 13 h 77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72"/>
                <a:gd name="T97" fmla="*/ 0 h 776"/>
                <a:gd name="T98" fmla="*/ 872 w 872"/>
                <a:gd name="T99" fmla="*/ 776 h 77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72" h="776">
                  <a:moveTo>
                    <a:pt x="0" y="50"/>
                  </a:moveTo>
                  <a:lnTo>
                    <a:pt x="4" y="48"/>
                  </a:lnTo>
                  <a:lnTo>
                    <a:pt x="15" y="44"/>
                  </a:lnTo>
                  <a:lnTo>
                    <a:pt x="32" y="37"/>
                  </a:lnTo>
                  <a:lnTo>
                    <a:pt x="57" y="27"/>
                  </a:lnTo>
                  <a:lnTo>
                    <a:pt x="87" y="18"/>
                  </a:lnTo>
                  <a:lnTo>
                    <a:pt x="121" y="10"/>
                  </a:lnTo>
                  <a:lnTo>
                    <a:pt x="161" y="4"/>
                  </a:lnTo>
                  <a:lnTo>
                    <a:pt x="208" y="0"/>
                  </a:lnTo>
                  <a:lnTo>
                    <a:pt x="256" y="0"/>
                  </a:lnTo>
                  <a:lnTo>
                    <a:pt x="310" y="4"/>
                  </a:lnTo>
                  <a:lnTo>
                    <a:pt x="367" y="15"/>
                  </a:lnTo>
                  <a:lnTo>
                    <a:pt x="427" y="31"/>
                  </a:lnTo>
                  <a:lnTo>
                    <a:pt x="489" y="55"/>
                  </a:lnTo>
                  <a:lnTo>
                    <a:pt x="553" y="87"/>
                  </a:lnTo>
                  <a:lnTo>
                    <a:pt x="619" y="130"/>
                  </a:lnTo>
                  <a:lnTo>
                    <a:pt x="687" y="182"/>
                  </a:lnTo>
                  <a:lnTo>
                    <a:pt x="690" y="185"/>
                  </a:lnTo>
                  <a:lnTo>
                    <a:pt x="698" y="193"/>
                  </a:lnTo>
                  <a:lnTo>
                    <a:pt x="712" y="208"/>
                  </a:lnTo>
                  <a:lnTo>
                    <a:pt x="728" y="228"/>
                  </a:lnTo>
                  <a:lnTo>
                    <a:pt x="748" y="253"/>
                  </a:lnTo>
                  <a:lnTo>
                    <a:pt x="769" y="282"/>
                  </a:lnTo>
                  <a:lnTo>
                    <a:pt x="791" y="317"/>
                  </a:lnTo>
                  <a:lnTo>
                    <a:pt x="811" y="355"/>
                  </a:lnTo>
                  <a:lnTo>
                    <a:pt x="830" y="397"/>
                  </a:lnTo>
                  <a:lnTo>
                    <a:pt x="847" y="442"/>
                  </a:lnTo>
                  <a:lnTo>
                    <a:pt x="861" y="492"/>
                  </a:lnTo>
                  <a:lnTo>
                    <a:pt x="869" y="543"/>
                  </a:lnTo>
                  <a:lnTo>
                    <a:pt x="872" y="598"/>
                  </a:lnTo>
                  <a:lnTo>
                    <a:pt x="869" y="655"/>
                  </a:lnTo>
                  <a:lnTo>
                    <a:pt x="859" y="715"/>
                  </a:lnTo>
                  <a:lnTo>
                    <a:pt x="839" y="776"/>
                  </a:lnTo>
                  <a:lnTo>
                    <a:pt x="839" y="774"/>
                  </a:lnTo>
                  <a:lnTo>
                    <a:pt x="837" y="768"/>
                  </a:lnTo>
                  <a:lnTo>
                    <a:pt x="834" y="758"/>
                  </a:lnTo>
                  <a:lnTo>
                    <a:pt x="831" y="744"/>
                  </a:lnTo>
                  <a:lnTo>
                    <a:pt x="826" y="727"/>
                  </a:lnTo>
                  <a:lnTo>
                    <a:pt x="821" y="707"/>
                  </a:lnTo>
                  <a:lnTo>
                    <a:pt x="813" y="684"/>
                  </a:lnTo>
                  <a:lnTo>
                    <a:pt x="804" y="659"/>
                  </a:lnTo>
                  <a:lnTo>
                    <a:pt x="794" y="632"/>
                  </a:lnTo>
                  <a:lnTo>
                    <a:pt x="783" y="602"/>
                  </a:lnTo>
                  <a:lnTo>
                    <a:pt x="769" y="572"/>
                  </a:lnTo>
                  <a:lnTo>
                    <a:pt x="754" y="540"/>
                  </a:lnTo>
                  <a:lnTo>
                    <a:pt x="738" y="507"/>
                  </a:lnTo>
                  <a:lnTo>
                    <a:pt x="718" y="473"/>
                  </a:lnTo>
                  <a:lnTo>
                    <a:pt x="698" y="439"/>
                  </a:lnTo>
                  <a:lnTo>
                    <a:pt x="675" y="404"/>
                  </a:lnTo>
                  <a:lnTo>
                    <a:pt x="651" y="370"/>
                  </a:lnTo>
                  <a:lnTo>
                    <a:pt x="625" y="335"/>
                  </a:lnTo>
                  <a:lnTo>
                    <a:pt x="597" y="302"/>
                  </a:lnTo>
                  <a:lnTo>
                    <a:pt x="566" y="269"/>
                  </a:lnTo>
                  <a:lnTo>
                    <a:pt x="533" y="237"/>
                  </a:lnTo>
                  <a:lnTo>
                    <a:pt x="498" y="207"/>
                  </a:lnTo>
                  <a:lnTo>
                    <a:pt x="460" y="179"/>
                  </a:lnTo>
                  <a:lnTo>
                    <a:pt x="420" y="153"/>
                  </a:lnTo>
                  <a:lnTo>
                    <a:pt x="377" y="129"/>
                  </a:lnTo>
                  <a:lnTo>
                    <a:pt x="331" y="108"/>
                  </a:lnTo>
                  <a:lnTo>
                    <a:pt x="284" y="90"/>
                  </a:lnTo>
                  <a:lnTo>
                    <a:pt x="233" y="75"/>
                  </a:lnTo>
                  <a:lnTo>
                    <a:pt x="179" y="62"/>
                  </a:lnTo>
                  <a:lnTo>
                    <a:pt x="122" y="54"/>
                  </a:lnTo>
                  <a:lnTo>
                    <a:pt x="62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B2E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0" name="Freeform 191"/>
            <p:cNvSpPr>
              <a:spLocks/>
            </p:cNvSpPr>
            <p:nvPr/>
          </p:nvSpPr>
          <p:spPr bwMode="gray">
            <a:xfrm>
              <a:off x="1818" y="1995"/>
              <a:ext cx="197" cy="246"/>
            </a:xfrm>
            <a:custGeom>
              <a:avLst/>
              <a:gdLst>
                <a:gd name="T0" fmla="*/ 4 w 396"/>
                <a:gd name="T1" fmla="*/ 3 h 491"/>
                <a:gd name="T2" fmla="*/ 4 w 396"/>
                <a:gd name="T3" fmla="*/ 2 h 491"/>
                <a:gd name="T4" fmla="*/ 6 w 396"/>
                <a:gd name="T5" fmla="*/ 2 h 491"/>
                <a:gd name="T6" fmla="*/ 7 w 396"/>
                <a:gd name="T7" fmla="*/ 1 h 491"/>
                <a:gd name="T8" fmla="*/ 10 w 396"/>
                <a:gd name="T9" fmla="*/ 1 h 491"/>
                <a:gd name="T10" fmla="*/ 13 w 396"/>
                <a:gd name="T11" fmla="*/ 0 h 491"/>
                <a:gd name="T12" fmla="*/ 17 w 396"/>
                <a:gd name="T13" fmla="*/ 0 h 491"/>
                <a:gd name="T14" fmla="*/ 22 w 396"/>
                <a:gd name="T15" fmla="*/ 1 h 491"/>
                <a:gd name="T16" fmla="*/ 27 w 396"/>
                <a:gd name="T17" fmla="*/ 1 h 491"/>
                <a:gd name="T18" fmla="*/ 33 w 396"/>
                <a:gd name="T19" fmla="*/ 3 h 491"/>
                <a:gd name="T20" fmla="*/ 40 w 396"/>
                <a:gd name="T21" fmla="*/ 5 h 491"/>
                <a:gd name="T22" fmla="*/ 47 w 396"/>
                <a:gd name="T23" fmla="*/ 9 h 491"/>
                <a:gd name="T24" fmla="*/ 55 w 396"/>
                <a:gd name="T25" fmla="*/ 14 h 491"/>
                <a:gd name="T26" fmla="*/ 64 w 396"/>
                <a:gd name="T27" fmla="*/ 19 h 491"/>
                <a:gd name="T28" fmla="*/ 73 w 396"/>
                <a:gd name="T29" fmla="*/ 26 h 491"/>
                <a:gd name="T30" fmla="*/ 84 w 396"/>
                <a:gd name="T31" fmla="*/ 35 h 491"/>
                <a:gd name="T32" fmla="*/ 94 w 396"/>
                <a:gd name="T33" fmla="*/ 46 h 491"/>
                <a:gd name="T34" fmla="*/ 95 w 396"/>
                <a:gd name="T35" fmla="*/ 48 h 491"/>
                <a:gd name="T36" fmla="*/ 97 w 396"/>
                <a:gd name="T37" fmla="*/ 54 h 491"/>
                <a:gd name="T38" fmla="*/ 98 w 396"/>
                <a:gd name="T39" fmla="*/ 63 h 491"/>
                <a:gd name="T40" fmla="*/ 98 w 396"/>
                <a:gd name="T41" fmla="*/ 74 h 491"/>
                <a:gd name="T42" fmla="*/ 97 w 396"/>
                <a:gd name="T43" fmla="*/ 87 h 491"/>
                <a:gd name="T44" fmla="*/ 92 w 396"/>
                <a:gd name="T45" fmla="*/ 99 h 491"/>
                <a:gd name="T46" fmla="*/ 84 w 396"/>
                <a:gd name="T47" fmla="*/ 112 h 491"/>
                <a:gd name="T48" fmla="*/ 71 w 396"/>
                <a:gd name="T49" fmla="*/ 123 h 491"/>
                <a:gd name="T50" fmla="*/ 69 w 396"/>
                <a:gd name="T51" fmla="*/ 123 h 491"/>
                <a:gd name="T52" fmla="*/ 67 w 396"/>
                <a:gd name="T53" fmla="*/ 123 h 491"/>
                <a:gd name="T54" fmla="*/ 62 w 396"/>
                <a:gd name="T55" fmla="*/ 122 h 491"/>
                <a:gd name="T56" fmla="*/ 57 w 396"/>
                <a:gd name="T57" fmla="*/ 120 h 491"/>
                <a:gd name="T58" fmla="*/ 50 w 396"/>
                <a:gd name="T59" fmla="*/ 117 h 491"/>
                <a:gd name="T60" fmla="*/ 43 w 396"/>
                <a:gd name="T61" fmla="*/ 114 h 491"/>
                <a:gd name="T62" fmla="*/ 35 w 396"/>
                <a:gd name="T63" fmla="*/ 109 h 491"/>
                <a:gd name="T64" fmla="*/ 28 w 396"/>
                <a:gd name="T65" fmla="*/ 104 h 491"/>
                <a:gd name="T66" fmla="*/ 21 w 396"/>
                <a:gd name="T67" fmla="*/ 97 h 491"/>
                <a:gd name="T68" fmla="*/ 14 w 396"/>
                <a:gd name="T69" fmla="*/ 89 h 491"/>
                <a:gd name="T70" fmla="*/ 8 w 396"/>
                <a:gd name="T71" fmla="*/ 79 h 491"/>
                <a:gd name="T72" fmla="*/ 4 w 396"/>
                <a:gd name="T73" fmla="*/ 68 h 491"/>
                <a:gd name="T74" fmla="*/ 1 w 396"/>
                <a:gd name="T75" fmla="*/ 54 h 491"/>
                <a:gd name="T76" fmla="*/ 0 w 396"/>
                <a:gd name="T77" fmla="*/ 39 h 491"/>
                <a:gd name="T78" fmla="*/ 1 w 396"/>
                <a:gd name="T79" fmla="*/ 22 h 491"/>
                <a:gd name="T80" fmla="*/ 4 w 396"/>
                <a:gd name="T81" fmla="*/ 3 h 4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96"/>
                <a:gd name="T124" fmla="*/ 0 h 491"/>
                <a:gd name="T125" fmla="*/ 396 w 396"/>
                <a:gd name="T126" fmla="*/ 491 h 4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96" h="491">
                  <a:moveTo>
                    <a:pt x="18" y="9"/>
                  </a:moveTo>
                  <a:lnTo>
                    <a:pt x="19" y="8"/>
                  </a:lnTo>
                  <a:lnTo>
                    <a:pt x="24" y="7"/>
                  </a:lnTo>
                  <a:lnTo>
                    <a:pt x="30" y="4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70" y="0"/>
                  </a:lnTo>
                  <a:lnTo>
                    <a:pt x="88" y="1"/>
                  </a:lnTo>
                  <a:lnTo>
                    <a:pt x="110" y="4"/>
                  </a:lnTo>
                  <a:lnTo>
                    <a:pt x="134" y="10"/>
                  </a:lnTo>
                  <a:lnTo>
                    <a:pt x="161" y="20"/>
                  </a:lnTo>
                  <a:lnTo>
                    <a:pt x="191" y="34"/>
                  </a:lnTo>
                  <a:lnTo>
                    <a:pt x="223" y="53"/>
                  </a:lnTo>
                  <a:lnTo>
                    <a:pt x="259" y="76"/>
                  </a:lnTo>
                  <a:lnTo>
                    <a:pt x="295" y="104"/>
                  </a:lnTo>
                  <a:lnTo>
                    <a:pt x="337" y="140"/>
                  </a:lnTo>
                  <a:lnTo>
                    <a:pt x="380" y="183"/>
                  </a:lnTo>
                  <a:lnTo>
                    <a:pt x="383" y="192"/>
                  </a:lnTo>
                  <a:lnTo>
                    <a:pt x="389" y="215"/>
                  </a:lnTo>
                  <a:lnTo>
                    <a:pt x="395" y="251"/>
                  </a:lnTo>
                  <a:lnTo>
                    <a:pt x="396" y="296"/>
                  </a:lnTo>
                  <a:lnTo>
                    <a:pt x="390" y="345"/>
                  </a:lnTo>
                  <a:lnTo>
                    <a:pt x="372" y="396"/>
                  </a:lnTo>
                  <a:lnTo>
                    <a:pt x="338" y="447"/>
                  </a:lnTo>
                  <a:lnTo>
                    <a:pt x="285" y="491"/>
                  </a:lnTo>
                  <a:lnTo>
                    <a:pt x="280" y="490"/>
                  </a:lnTo>
                  <a:lnTo>
                    <a:pt x="269" y="489"/>
                  </a:lnTo>
                  <a:lnTo>
                    <a:pt x="252" y="485"/>
                  </a:lnTo>
                  <a:lnTo>
                    <a:pt x="229" y="478"/>
                  </a:lnTo>
                  <a:lnTo>
                    <a:pt x="202" y="467"/>
                  </a:lnTo>
                  <a:lnTo>
                    <a:pt x="173" y="455"/>
                  </a:lnTo>
                  <a:lnTo>
                    <a:pt x="143" y="436"/>
                  </a:lnTo>
                  <a:lnTo>
                    <a:pt x="113" y="414"/>
                  </a:lnTo>
                  <a:lnTo>
                    <a:pt x="85" y="387"/>
                  </a:lnTo>
                  <a:lnTo>
                    <a:pt x="58" y="354"/>
                  </a:lnTo>
                  <a:lnTo>
                    <a:pt x="35" y="315"/>
                  </a:lnTo>
                  <a:lnTo>
                    <a:pt x="17" y="269"/>
                  </a:lnTo>
                  <a:lnTo>
                    <a:pt x="5" y="216"/>
                  </a:lnTo>
                  <a:lnTo>
                    <a:pt x="0" y="155"/>
                  </a:lnTo>
                  <a:lnTo>
                    <a:pt x="4" y="86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1" name="Freeform 192"/>
            <p:cNvSpPr>
              <a:spLocks/>
            </p:cNvSpPr>
            <p:nvPr/>
          </p:nvSpPr>
          <p:spPr bwMode="gray">
            <a:xfrm>
              <a:off x="1754" y="2084"/>
              <a:ext cx="112" cy="202"/>
            </a:xfrm>
            <a:custGeom>
              <a:avLst/>
              <a:gdLst>
                <a:gd name="T0" fmla="*/ 3 w 224"/>
                <a:gd name="T1" fmla="*/ 0 h 405"/>
                <a:gd name="T2" fmla="*/ 2 w 224"/>
                <a:gd name="T3" fmla="*/ 0 h 405"/>
                <a:gd name="T4" fmla="*/ 2 w 224"/>
                <a:gd name="T5" fmla="*/ 3 h 405"/>
                <a:gd name="T6" fmla="*/ 1 w 224"/>
                <a:gd name="T7" fmla="*/ 6 h 405"/>
                <a:gd name="T8" fmla="*/ 1 w 224"/>
                <a:gd name="T9" fmla="*/ 10 h 405"/>
                <a:gd name="T10" fmla="*/ 0 w 224"/>
                <a:gd name="T11" fmla="*/ 16 h 405"/>
                <a:gd name="T12" fmla="*/ 0 w 224"/>
                <a:gd name="T13" fmla="*/ 22 h 405"/>
                <a:gd name="T14" fmla="*/ 1 w 224"/>
                <a:gd name="T15" fmla="*/ 29 h 405"/>
                <a:gd name="T16" fmla="*/ 2 w 224"/>
                <a:gd name="T17" fmla="*/ 36 h 405"/>
                <a:gd name="T18" fmla="*/ 4 w 224"/>
                <a:gd name="T19" fmla="*/ 44 h 405"/>
                <a:gd name="T20" fmla="*/ 7 w 224"/>
                <a:gd name="T21" fmla="*/ 53 h 405"/>
                <a:gd name="T22" fmla="*/ 11 w 224"/>
                <a:gd name="T23" fmla="*/ 61 h 405"/>
                <a:gd name="T24" fmla="*/ 17 w 224"/>
                <a:gd name="T25" fmla="*/ 70 h 405"/>
                <a:gd name="T26" fmla="*/ 24 w 224"/>
                <a:gd name="T27" fmla="*/ 78 h 405"/>
                <a:gd name="T28" fmla="*/ 33 w 224"/>
                <a:gd name="T29" fmla="*/ 86 h 405"/>
                <a:gd name="T30" fmla="*/ 44 w 224"/>
                <a:gd name="T31" fmla="*/ 94 h 405"/>
                <a:gd name="T32" fmla="*/ 56 w 224"/>
                <a:gd name="T33" fmla="*/ 101 h 405"/>
                <a:gd name="T34" fmla="*/ 56 w 224"/>
                <a:gd name="T35" fmla="*/ 101 h 405"/>
                <a:gd name="T36" fmla="*/ 54 w 224"/>
                <a:gd name="T37" fmla="*/ 100 h 405"/>
                <a:gd name="T38" fmla="*/ 52 w 224"/>
                <a:gd name="T39" fmla="*/ 98 h 405"/>
                <a:gd name="T40" fmla="*/ 49 w 224"/>
                <a:gd name="T41" fmla="*/ 96 h 405"/>
                <a:gd name="T42" fmla="*/ 45 w 224"/>
                <a:gd name="T43" fmla="*/ 92 h 405"/>
                <a:gd name="T44" fmla="*/ 41 w 224"/>
                <a:gd name="T45" fmla="*/ 88 h 405"/>
                <a:gd name="T46" fmla="*/ 36 w 224"/>
                <a:gd name="T47" fmla="*/ 83 h 405"/>
                <a:gd name="T48" fmla="*/ 31 w 224"/>
                <a:gd name="T49" fmla="*/ 78 h 405"/>
                <a:gd name="T50" fmla="*/ 27 w 224"/>
                <a:gd name="T51" fmla="*/ 71 h 405"/>
                <a:gd name="T52" fmla="*/ 22 w 224"/>
                <a:gd name="T53" fmla="*/ 64 h 405"/>
                <a:gd name="T54" fmla="*/ 18 w 224"/>
                <a:gd name="T55" fmla="*/ 55 h 405"/>
                <a:gd name="T56" fmla="*/ 13 w 224"/>
                <a:gd name="T57" fmla="*/ 46 h 405"/>
                <a:gd name="T58" fmla="*/ 9 w 224"/>
                <a:gd name="T59" fmla="*/ 36 h 405"/>
                <a:gd name="T60" fmla="*/ 6 w 224"/>
                <a:gd name="T61" fmla="*/ 25 h 405"/>
                <a:gd name="T62" fmla="*/ 4 w 224"/>
                <a:gd name="T63" fmla="*/ 13 h 405"/>
                <a:gd name="T64" fmla="*/ 3 w 224"/>
                <a:gd name="T65" fmla="*/ 0 h 4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4"/>
                <a:gd name="T100" fmla="*/ 0 h 405"/>
                <a:gd name="T101" fmla="*/ 224 w 224"/>
                <a:gd name="T102" fmla="*/ 405 h 4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4" h="405">
                  <a:moveTo>
                    <a:pt x="9" y="0"/>
                  </a:moveTo>
                  <a:lnTo>
                    <a:pt x="8" y="3"/>
                  </a:lnTo>
                  <a:lnTo>
                    <a:pt x="6" y="12"/>
                  </a:lnTo>
                  <a:lnTo>
                    <a:pt x="3" y="24"/>
                  </a:lnTo>
                  <a:lnTo>
                    <a:pt x="1" y="43"/>
                  </a:lnTo>
                  <a:lnTo>
                    <a:pt x="0" y="65"/>
                  </a:lnTo>
                  <a:lnTo>
                    <a:pt x="0" y="89"/>
                  </a:lnTo>
                  <a:lnTo>
                    <a:pt x="1" y="118"/>
                  </a:lnTo>
                  <a:lnTo>
                    <a:pt x="6" y="147"/>
                  </a:lnTo>
                  <a:lnTo>
                    <a:pt x="15" y="179"/>
                  </a:lnTo>
                  <a:lnTo>
                    <a:pt x="26" y="212"/>
                  </a:lnTo>
                  <a:lnTo>
                    <a:pt x="43" y="245"/>
                  </a:lnTo>
                  <a:lnTo>
                    <a:pt x="66" y="280"/>
                  </a:lnTo>
                  <a:lnTo>
                    <a:pt x="95" y="313"/>
                  </a:lnTo>
                  <a:lnTo>
                    <a:pt x="130" y="346"/>
                  </a:lnTo>
                  <a:lnTo>
                    <a:pt x="174" y="377"/>
                  </a:lnTo>
                  <a:lnTo>
                    <a:pt x="224" y="405"/>
                  </a:lnTo>
                  <a:lnTo>
                    <a:pt x="222" y="404"/>
                  </a:lnTo>
                  <a:lnTo>
                    <a:pt x="216" y="400"/>
                  </a:lnTo>
                  <a:lnTo>
                    <a:pt x="206" y="393"/>
                  </a:lnTo>
                  <a:lnTo>
                    <a:pt x="193" y="384"/>
                  </a:lnTo>
                  <a:lnTo>
                    <a:pt x="178" y="371"/>
                  </a:lnTo>
                  <a:lnTo>
                    <a:pt x="162" y="355"/>
                  </a:lnTo>
                  <a:lnTo>
                    <a:pt x="144" y="335"/>
                  </a:lnTo>
                  <a:lnTo>
                    <a:pt x="125" y="312"/>
                  </a:lnTo>
                  <a:lnTo>
                    <a:pt x="106" y="287"/>
                  </a:lnTo>
                  <a:lnTo>
                    <a:pt x="87" y="257"/>
                  </a:lnTo>
                  <a:lnTo>
                    <a:pt x="69" y="223"/>
                  </a:lnTo>
                  <a:lnTo>
                    <a:pt x="51" y="187"/>
                  </a:lnTo>
                  <a:lnTo>
                    <a:pt x="36" y="146"/>
                  </a:lnTo>
                  <a:lnTo>
                    <a:pt x="24" y="101"/>
                  </a:lnTo>
                  <a:lnTo>
                    <a:pt x="15" y="5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2" name="Freeform 193"/>
            <p:cNvSpPr>
              <a:spLocks/>
            </p:cNvSpPr>
            <p:nvPr/>
          </p:nvSpPr>
          <p:spPr bwMode="gray">
            <a:xfrm>
              <a:off x="2301" y="2450"/>
              <a:ext cx="329" cy="336"/>
            </a:xfrm>
            <a:custGeom>
              <a:avLst/>
              <a:gdLst>
                <a:gd name="T0" fmla="*/ 5 w 658"/>
                <a:gd name="T1" fmla="*/ 0 h 671"/>
                <a:gd name="T2" fmla="*/ 165 w 658"/>
                <a:gd name="T3" fmla="*/ 161 h 671"/>
                <a:gd name="T4" fmla="*/ 164 w 658"/>
                <a:gd name="T5" fmla="*/ 162 h 671"/>
                <a:gd name="T6" fmla="*/ 163 w 658"/>
                <a:gd name="T7" fmla="*/ 162 h 671"/>
                <a:gd name="T8" fmla="*/ 163 w 658"/>
                <a:gd name="T9" fmla="*/ 164 h 671"/>
                <a:gd name="T10" fmla="*/ 164 w 658"/>
                <a:gd name="T11" fmla="*/ 168 h 671"/>
                <a:gd name="T12" fmla="*/ 1 w 658"/>
                <a:gd name="T13" fmla="*/ 5 h 671"/>
                <a:gd name="T14" fmla="*/ 1 w 658"/>
                <a:gd name="T15" fmla="*/ 5 h 671"/>
                <a:gd name="T16" fmla="*/ 0 w 658"/>
                <a:gd name="T17" fmla="*/ 3 h 671"/>
                <a:gd name="T18" fmla="*/ 1 w 658"/>
                <a:gd name="T19" fmla="*/ 2 h 671"/>
                <a:gd name="T20" fmla="*/ 5 w 658"/>
                <a:gd name="T21" fmla="*/ 0 h 6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8"/>
                <a:gd name="T34" fmla="*/ 0 h 671"/>
                <a:gd name="T35" fmla="*/ 658 w 658"/>
                <a:gd name="T36" fmla="*/ 671 h 6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8" h="671">
                  <a:moveTo>
                    <a:pt x="17" y="0"/>
                  </a:moveTo>
                  <a:lnTo>
                    <a:pt x="658" y="643"/>
                  </a:lnTo>
                  <a:lnTo>
                    <a:pt x="656" y="645"/>
                  </a:lnTo>
                  <a:lnTo>
                    <a:pt x="651" y="648"/>
                  </a:lnTo>
                  <a:lnTo>
                    <a:pt x="649" y="656"/>
                  </a:lnTo>
                  <a:lnTo>
                    <a:pt x="653" y="671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0" y="12"/>
                  </a:lnTo>
                  <a:lnTo>
                    <a:pt x="4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3" name="Freeform 194"/>
            <p:cNvSpPr>
              <a:spLocks/>
            </p:cNvSpPr>
            <p:nvPr/>
          </p:nvSpPr>
          <p:spPr bwMode="gray">
            <a:xfrm>
              <a:off x="2307" y="2441"/>
              <a:ext cx="323" cy="331"/>
            </a:xfrm>
            <a:custGeom>
              <a:avLst/>
              <a:gdLst>
                <a:gd name="T0" fmla="*/ 1 w 645"/>
                <a:gd name="T1" fmla="*/ 5 h 662"/>
                <a:gd name="T2" fmla="*/ 162 w 645"/>
                <a:gd name="T3" fmla="*/ 166 h 662"/>
                <a:gd name="T4" fmla="*/ 161 w 645"/>
                <a:gd name="T5" fmla="*/ 162 h 662"/>
                <a:gd name="T6" fmla="*/ 0 w 645"/>
                <a:gd name="T7" fmla="*/ 0 h 662"/>
                <a:gd name="T8" fmla="*/ 1 w 645"/>
                <a:gd name="T9" fmla="*/ 5 h 6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5"/>
                <a:gd name="T16" fmla="*/ 0 h 662"/>
                <a:gd name="T17" fmla="*/ 645 w 645"/>
                <a:gd name="T18" fmla="*/ 662 h 6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5" h="662">
                  <a:moveTo>
                    <a:pt x="4" y="19"/>
                  </a:moveTo>
                  <a:lnTo>
                    <a:pt x="645" y="662"/>
                  </a:lnTo>
                  <a:lnTo>
                    <a:pt x="642" y="645"/>
                  </a:lnTo>
                  <a:lnTo>
                    <a:pt x="0" y="0"/>
                  </a:lnTo>
                  <a:lnTo>
                    <a:pt x="4" y="19"/>
                  </a:lnTo>
                  <a:close/>
                </a:path>
              </a:pathLst>
            </a:custGeom>
            <a:solidFill>
              <a:srgbClr val="194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4" name="Freeform 195"/>
            <p:cNvSpPr>
              <a:spLocks/>
            </p:cNvSpPr>
            <p:nvPr/>
          </p:nvSpPr>
          <p:spPr bwMode="gray">
            <a:xfrm>
              <a:off x="2223" y="2521"/>
              <a:ext cx="339" cy="336"/>
            </a:xfrm>
            <a:custGeom>
              <a:avLst/>
              <a:gdLst>
                <a:gd name="T0" fmla="*/ 0 w 676"/>
                <a:gd name="T1" fmla="*/ 7 h 673"/>
                <a:gd name="T2" fmla="*/ 161 w 676"/>
                <a:gd name="T3" fmla="*/ 168 h 673"/>
                <a:gd name="T4" fmla="*/ 162 w 676"/>
                <a:gd name="T5" fmla="*/ 167 h 673"/>
                <a:gd name="T6" fmla="*/ 163 w 676"/>
                <a:gd name="T7" fmla="*/ 165 h 673"/>
                <a:gd name="T8" fmla="*/ 166 w 676"/>
                <a:gd name="T9" fmla="*/ 164 h 673"/>
                <a:gd name="T10" fmla="*/ 170 w 676"/>
                <a:gd name="T11" fmla="*/ 165 h 673"/>
                <a:gd name="T12" fmla="*/ 7 w 676"/>
                <a:gd name="T13" fmla="*/ 2 h 673"/>
                <a:gd name="T14" fmla="*/ 7 w 676"/>
                <a:gd name="T15" fmla="*/ 1 h 673"/>
                <a:gd name="T16" fmla="*/ 5 w 676"/>
                <a:gd name="T17" fmla="*/ 0 h 673"/>
                <a:gd name="T18" fmla="*/ 3 w 676"/>
                <a:gd name="T19" fmla="*/ 1 h 673"/>
                <a:gd name="T20" fmla="*/ 0 w 676"/>
                <a:gd name="T21" fmla="*/ 7 h 6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6"/>
                <a:gd name="T34" fmla="*/ 0 h 673"/>
                <a:gd name="T35" fmla="*/ 676 w 676"/>
                <a:gd name="T36" fmla="*/ 673 h 6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6" h="673">
                  <a:moveTo>
                    <a:pt x="0" y="29"/>
                  </a:moveTo>
                  <a:lnTo>
                    <a:pt x="643" y="673"/>
                  </a:lnTo>
                  <a:lnTo>
                    <a:pt x="644" y="669"/>
                  </a:lnTo>
                  <a:lnTo>
                    <a:pt x="650" y="663"/>
                  </a:lnTo>
                  <a:lnTo>
                    <a:pt x="660" y="658"/>
                  </a:lnTo>
                  <a:lnTo>
                    <a:pt x="676" y="660"/>
                  </a:lnTo>
                  <a:lnTo>
                    <a:pt x="26" y="9"/>
                  </a:lnTo>
                  <a:lnTo>
                    <a:pt x="25" y="6"/>
                  </a:lnTo>
                  <a:lnTo>
                    <a:pt x="20" y="0"/>
                  </a:lnTo>
                  <a:lnTo>
                    <a:pt x="12" y="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5" name="Freeform 196"/>
            <p:cNvSpPr>
              <a:spLocks/>
            </p:cNvSpPr>
            <p:nvPr/>
          </p:nvSpPr>
          <p:spPr bwMode="gray">
            <a:xfrm>
              <a:off x="2237" y="2523"/>
              <a:ext cx="333" cy="328"/>
            </a:xfrm>
            <a:custGeom>
              <a:avLst/>
              <a:gdLst>
                <a:gd name="T0" fmla="*/ 0 w 667"/>
                <a:gd name="T1" fmla="*/ 1 h 655"/>
                <a:gd name="T2" fmla="*/ 162 w 667"/>
                <a:gd name="T3" fmla="*/ 164 h 655"/>
                <a:gd name="T4" fmla="*/ 166 w 667"/>
                <a:gd name="T5" fmla="*/ 164 h 655"/>
                <a:gd name="T6" fmla="*/ 3 w 667"/>
                <a:gd name="T7" fmla="*/ 0 h 655"/>
                <a:gd name="T8" fmla="*/ 0 w 667"/>
                <a:gd name="T9" fmla="*/ 1 h 6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7"/>
                <a:gd name="T16" fmla="*/ 0 h 655"/>
                <a:gd name="T17" fmla="*/ 667 w 667"/>
                <a:gd name="T18" fmla="*/ 655 h 6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7" h="655">
                  <a:moveTo>
                    <a:pt x="0" y="4"/>
                  </a:moveTo>
                  <a:lnTo>
                    <a:pt x="650" y="655"/>
                  </a:lnTo>
                  <a:lnTo>
                    <a:pt x="667" y="655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CE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6" name="Freeform 197"/>
            <p:cNvSpPr>
              <a:spLocks/>
            </p:cNvSpPr>
            <p:nvPr/>
          </p:nvSpPr>
          <p:spPr bwMode="gray">
            <a:xfrm>
              <a:off x="2214" y="2536"/>
              <a:ext cx="326" cy="323"/>
            </a:xfrm>
            <a:custGeom>
              <a:avLst/>
              <a:gdLst>
                <a:gd name="T0" fmla="*/ 3 w 653"/>
                <a:gd name="T1" fmla="*/ 2 h 646"/>
                <a:gd name="T2" fmla="*/ 163 w 653"/>
                <a:gd name="T3" fmla="*/ 162 h 646"/>
                <a:gd name="T4" fmla="*/ 159 w 653"/>
                <a:gd name="T5" fmla="*/ 161 h 646"/>
                <a:gd name="T6" fmla="*/ 0 w 653"/>
                <a:gd name="T7" fmla="*/ 0 h 646"/>
                <a:gd name="T8" fmla="*/ 3 w 653"/>
                <a:gd name="T9" fmla="*/ 2 h 6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3"/>
                <a:gd name="T16" fmla="*/ 0 h 646"/>
                <a:gd name="T17" fmla="*/ 653 w 653"/>
                <a:gd name="T18" fmla="*/ 646 h 6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3" h="646">
                  <a:moveTo>
                    <a:pt x="14" y="5"/>
                  </a:moveTo>
                  <a:lnTo>
                    <a:pt x="653" y="646"/>
                  </a:lnTo>
                  <a:lnTo>
                    <a:pt x="638" y="644"/>
                  </a:lnTo>
                  <a:lnTo>
                    <a:pt x="0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7" name="Freeform 198"/>
            <p:cNvSpPr>
              <a:spLocks/>
            </p:cNvSpPr>
            <p:nvPr/>
          </p:nvSpPr>
          <p:spPr bwMode="gray">
            <a:xfrm>
              <a:off x="2288" y="2473"/>
              <a:ext cx="335" cy="339"/>
            </a:xfrm>
            <a:custGeom>
              <a:avLst/>
              <a:gdLst>
                <a:gd name="T0" fmla="*/ 6 w 669"/>
                <a:gd name="T1" fmla="*/ 0 h 677"/>
                <a:gd name="T2" fmla="*/ 168 w 669"/>
                <a:gd name="T3" fmla="*/ 163 h 677"/>
                <a:gd name="T4" fmla="*/ 167 w 669"/>
                <a:gd name="T5" fmla="*/ 163 h 677"/>
                <a:gd name="T6" fmla="*/ 165 w 669"/>
                <a:gd name="T7" fmla="*/ 164 h 677"/>
                <a:gd name="T8" fmla="*/ 165 w 669"/>
                <a:gd name="T9" fmla="*/ 166 h 677"/>
                <a:gd name="T10" fmla="*/ 165 w 669"/>
                <a:gd name="T11" fmla="*/ 170 h 677"/>
                <a:gd name="T12" fmla="*/ 0 w 669"/>
                <a:gd name="T13" fmla="*/ 4 h 677"/>
                <a:gd name="T14" fmla="*/ 0 w 669"/>
                <a:gd name="T15" fmla="*/ 3 h 677"/>
                <a:gd name="T16" fmla="*/ 1 w 669"/>
                <a:gd name="T17" fmla="*/ 2 h 677"/>
                <a:gd name="T18" fmla="*/ 2 w 669"/>
                <a:gd name="T19" fmla="*/ 1 h 677"/>
                <a:gd name="T20" fmla="*/ 6 w 669"/>
                <a:gd name="T21" fmla="*/ 0 h 6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9"/>
                <a:gd name="T34" fmla="*/ 0 h 677"/>
                <a:gd name="T35" fmla="*/ 669 w 669"/>
                <a:gd name="T36" fmla="*/ 677 h 6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9" h="677">
                  <a:moveTo>
                    <a:pt x="21" y="0"/>
                  </a:moveTo>
                  <a:lnTo>
                    <a:pt x="669" y="652"/>
                  </a:lnTo>
                  <a:lnTo>
                    <a:pt x="666" y="652"/>
                  </a:lnTo>
                  <a:lnTo>
                    <a:pt x="660" y="655"/>
                  </a:lnTo>
                  <a:lnTo>
                    <a:pt x="657" y="662"/>
                  </a:lnTo>
                  <a:lnTo>
                    <a:pt x="660" y="67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7"/>
                  </a:lnTo>
                  <a:lnTo>
                    <a:pt x="7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8" name="Freeform 199"/>
            <p:cNvSpPr>
              <a:spLocks/>
            </p:cNvSpPr>
            <p:nvPr/>
          </p:nvSpPr>
          <p:spPr bwMode="gray">
            <a:xfrm>
              <a:off x="2299" y="2465"/>
              <a:ext cx="326" cy="334"/>
            </a:xfrm>
            <a:custGeom>
              <a:avLst/>
              <a:gdLst>
                <a:gd name="T0" fmla="*/ 1 w 652"/>
                <a:gd name="T1" fmla="*/ 0 h 668"/>
                <a:gd name="T2" fmla="*/ 163 w 652"/>
                <a:gd name="T3" fmla="*/ 163 h 668"/>
                <a:gd name="T4" fmla="*/ 163 w 652"/>
                <a:gd name="T5" fmla="*/ 167 h 668"/>
                <a:gd name="T6" fmla="*/ 0 w 652"/>
                <a:gd name="T7" fmla="*/ 4 h 668"/>
                <a:gd name="T8" fmla="*/ 1 w 652"/>
                <a:gd name="T9" fmla="*/ 0 h 6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2"/>
                <a:gd name="T16" fmla="*/ 0 h 668"/>
                <a:gd name="T17" fmla="*/ 652 w 652"/>
                <a:gd name="T18" fmla="*/ 668 h 6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2" h="668">
                  <a:moveTo>
                    <a:pt x="2" y="0"/>
                  </a:moveTo>
                  <a:lnTo>
                    <a:pt x="652" y="652"/>
                  </a:lnTo>
                  <a:lnTo>
                    <a:pt x="651" y="668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4C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9" name="Freeform 200"/>
            <p:cNvSpPr>
              <a:spLocks/>
            </p:cNvSpPr>
            <p:nvPr/>
          </p:nvSpPr>
          <p:spPr bwMode="gray">
            <a:xfrm>
              <a:off x="2246" y="2508"/>
              <a:ext cx="343" cy="339"/>
            </a:xfrm>
            <a:custGeom>
              <a:avLst/>
              <a:gdLst>
                <a:gd name="T0" fmla="*/ 0 w 684"/>
                <a:gd name="T1" fmla="*/ 6 h 678"/>
                <a:gd name="T2" fmla="*/ 164 w 684"/>
                <a:gd name="T3" fmla="*/ 170 h 678"/>
                <a:gd name="T4" fmla="*/ 164 w 684"/>
                <a:gd name="T5" fmla="*/ 169 h 678"/>
                <a:gd name="T6" fmla="*/ 166 w 684"/>
                <a:gd name="T7" fmla="*/ 167 h 678"/>
                <a:gd name="T8" fmla="*/ 168 w 684"/>
                <a:gd name="T9" fmla="*/ 165 h 678"/>
                <a:gd name="T10" fmla="*/ 172 w 684"/>
                <a:gd name="T11" fmla="*/ 166 h 678"/>
                <a:gd name="T12" fmla="*/ 7 w 684"/>
                <a:gd name="T13" fmla="*/ 1 h 678"/>
                <a:gd name="T14" fmla="*/ 6 w 684"/>
                <a:gd name="T15" fmla="*/ 1 h 678"/>
                <a:gd name="T16" fmla="*/ 5 w 684"/>
                <a:gd name="T17" fmla="*/ 0 h 678"/>
                <a:gd name="T18" fmla="*/ 3 w 684"/>
                <a:gd name="T19" fmla="*/ 2 h 678"/>
                <a:gd name="T20" fmla="*/ 0 w 684"/>
                <a:gd name="T21" fmla="*/ 6 h 6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4"/>
                <a:gd name="T34" fmla="*/ 0 h 678"/>
                <a:gd name="T35" fmla="*/ 684 w 684"/>
                <a:gd name="T36" fmla="*/ 678 h 6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4" h="678">
                  <a:moveTo>
                    <a:pt x="0" y="23"/>
                  </a:moveTo>
                  <a:lnTo>
                    <a:pt x="654" y="678"/>
                  </a:lnTo>
                  <a:lnTo>
                    <a:pt x="655" y="675"/>
                  </a:lnTo>
                  <a:lnTo>
                    <a:pt x="660" y="667"/>
                  </a:lnTo>
                  <a:lnTo>
                    <a:pt x="669" y="660"/>
                  </a:lnTo>
                  <a:lnTo>
                    <a:pt x="684" y="66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9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0" name="Freeform 201"/>
            <p:cNvSpPr>
              <a:spLocks/>
            </p:cNvSpPr>
            <p:nvPr/>
          </p:nvSpPr>
          <p:spPr bwMode="gray">
            <a:xfrm>
              <a:off x="2260" y="2505"/>
              <a:ext cx="333" cy="334"/>
            </a:xfrm>
            <a:custGeom>
              <a:avLst/>
              <a:gdLst>
                <a:gd name="T0" fmla="*/ 0 w 667"/>
                <a:gd name="T1" fmla="*/ 2 h 668"/>
                <a:gd name="T2" fmla="*/ 164 w 667"/>
                <a:gd name="T3" fmla="*/ 167 h 668"/>
                <a:gd name="T4" fmla="*/ 166 w 667"/>
                <a:gd name="T5" fmla="*/ 165 h 668"/>
                <a:gd name="T6" fmla="*/ 2 w 667"/>
                <a:gd name="T7" fmla="*/ 0 h 668"/>
                <a:gd name="T8" fmla="*/ 0 w 667"/>
                <a:gd name="T9" fmla="*/ 2 h 6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7"/>
                <a:gd name="T16" fmla="*/ 0 h 668"/>
                <a:gd name="T17" fmla="*/ 667 w 667"/>
                <a:gd name="T18" fmla="*/ 668 h 6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7" h="668">
                  <a:moveTo>
                    <a:pt x="0" y="8"/>
                  </a:moveTo>
                  <a:lnTo>
                    <a:pt x="658" y="668"/>
                  </a:lnTo>
                  <a:lnTo>
                    <a:pt x="667" y="659"/>
                  </a:lnTo>
                  <a:lnTo>
                    <a:pt x="1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1" name="Freeform 202"/>
            <p:cNvSpPr>
              <a:spLocks/>
            </p:cNvSpPr>
            <p:nvPr/>
          </p:nvSpPr>
          <p:spPr bwMode="gray">
            <a:xfrm>
              <a:off x="2269" y="2492"/>
              <a:ext cx="342" cy="338"/>
            </a:xfrm>
            <a:custGeom>
              <a:avLst/>
              <a:gdLst>
                <a:gd name="T0" fmla="*/ 0 w 683"/>
                <a:gd name="T1" fmla="*/ 5 h 677"/>
                <a:gd name="T2" fmla="*/ 163 w 683"/>
                <a:gd name="T3" fmla="*/ 169 h 677"/>
                <a:gd name="T4" fmla="*/ 164 w 683"/>
                <a:gd name="T5" fmla="*/ 168 h 677"/>
                <a:gd name="T6" fmla="*/ 165 w 683"/>
                <a:gd name="T7" fmla="*/ 166 h 677"/>
                <a:gd name="T8" fmla="*/ 167 w 683"/>
                <a:gd name="T9" fmla="*/ 165 h 677"/>
                <a:gd name="T10" fmla="*/ 171 w 683"/>
                <a:gd name="T11" fmla="*/ 165 h 677"/>
                <a:gd name="T12" fmla="*/ 7 w 683"/>
                <a:gd name="T13" fmla="*/ 0 h 677"/>
                <a:gd name="T14" fmla="*/ 6 w 683"/>
                <a:gd name="T15" fmla="*/ 0 h 677"/>
                <a:gd name="T16" fmla="*/ 4 w 683"/>
                <a:gd name="T17" fmla="*/ 0 h 677"/>
                <a:gd name="T18" fmla="*/ 2 w 683"/>
                <a:gd name="T19" fmla="*/ 1 h 677"/>
                <a:gd name="T20" fmla="*/ 0 w 683"/>
                <a:gd name="T21" fmla="*/ 5 h 6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83"/>
                <a:gd name="T34" fmla="*/ 0 h 677"/>
                <a:gd name="T35" fmla="*/ 683 w 683"/>
                <a:gd name="T36" fmla="*/ 677 h 6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83" h="677">
                  <a:moveTo>
                    <a:pt x="0" y="20"/>
                  </a:moveTo>
                  <a:lnTo>
                    <a:pt x="652" y="677"/>
                  </a:lnTo>
                  <a:lnTo>
                    <a:pt x="653" y="673"/>
                  </a:lnTo>
                  <a:lnTo>
                    <a:pt x="657" y="667"/>
                  </a:lnTo>
                  <a:lnTo>
                    <a:pt x="666" y="661"/>
                  </a:lnTo>
                  <a:lnTo>
                    <a:pt x="683" y="66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2" name="Freeform 203"/>
            <p:cNvSpPr>
              <a:spLocks/>
            </p:cNvSpPr>
            <p:nvPr/>
          </p:nvSpPr>
          <p:spPr bwMode="gray">
            <a:xfrm>
              <a:off x="2282" y="2487"/>
              <a:ext cx="334" cy="334"/>
            </a:xfrm>
            <a:custGeom>
              <a:avLst/>
              <a:gdLst>
                <a:gd name="T0" fmla="*/ 0 w 667"/>
                <a:gd name="T1" fmla="*/ 2 h 670"/>
                <a:gd name="T2" fmla="*/ 165 w 667"/>
                <a:gd name="T3" fmla="*/ 167 h 670"/>
                <a:gd name="T4" fmla="*/ 167 w 667"/>
                <a:gd name="T5" fmla="*/ 164 h 670"/>
                <a:gd name="T6" fmla="*/ 3 w 667"/>
                <a:gd name="T7" fmla="*/ 0 h 670"/>
                <a:gd name="T8" fmla="*/ 0 w 667"/>
                <a:gd name="T9" fmla="*/ 2 h 6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7"/>
                <a:gd name="T16" fmla="*/ 0 h 670"/>
                <a:gd name="T17" fmla="*/ 667 w 667"/>
                <a:gd name="T18" fmla="*/ 670 h 6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7" h="670">
                  <a:moveTo>
                    <a:pt x="0" y="8"/>
                  </a:moveTo>
                  <a:lnTo>
                    <a:pt x="658" y="670"/>
                  </a:lnTo>
                  <a:lnTo>
                    <a:pt x="667" y="659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9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3" name="Freeform 204"/>
            <p:cNvSpPr>
              <a:spLocks/>
            </p:cNvSpPr>
            <p:nvPr/>
          </p:nvSpPr>
          <p:spPr bwMode="gray">
            <a:xfrm>
              <a:off x="1978" y="1843"/>
              <a:ext cx="66" cy="53"/>
            </a:xfrm>
            <a:custGeom>
              <a:avLst/>
              <a:gdLst>
                <a:gd name="T0" fmla="*/ 0 w 131"/>
                <a:gd name="T1" fmla="*/ 16 h 105"/>
                <a:gd name="T2" fmla="*/ 2 w 131"/>
                <a:gd name="T3" fmla="*/ 16 h 105"/>
                <a:gd name="T4" fmla="*/ 4 w 131"/>
                <a:gd name="T5" fmla="*/ 17 h 105"/>
                <a:gd name="T6" fmla="*/ 9 w 131"/>
                <a:gd name="T7" fmla="*/ 18 h 105"/>
                <a:gd name="T8" fmla="*/ 14 w 131"/>
                <a:gd name="T9" fmla="*/ 20 h 105"/>
                <a:gd name="T10" fmla="*/ 19 w 131"/>
                <a:gd name="T11" fmla="*/ 22 h 105"/>
                <a:gd name="T12" fmla="*/ 23 w 131"/>
                <a:gd name="T13" fmla="*/ 24 h 105"/>
                <a:gd name="T14" fmla="*/ 27 w 131"/>
                <a:gd name="T15" fmla="*/ 25 h 105"/>
                <a:gd name="T16" fmla="*/ 29 w 131"/>
                <a:gd name="T17" fmla="*/ 27 h 105"/>
                <a:gd name="T18" fmla="*/ 33 w 131"/>
                <a:gd name="T19" fmla="*/ 8 h 105"/>
                <a:gd name="T20" fmla="*/ 33 w 131"/>
                <a:gd name="T21" fmla="*/ 8 h 105"/>
                <a:gd name="T22" fmla="*/ 31 w 131"/>
                <a:gd name="T23" fmla="*/ 7 h 105"/>
                <a:gd name="T24" fmla="*/ 29 w 131"/>
                <a:gd name="T25" fmla="*/ 6 h 105"/>
                <a:gd name="T26" fmla="*/ 26 w 131"/>
                <a:gd name="T27" fmla="*/ 5 h 105"/>
                <a:gd name="T28" fmla="*/ 23 w 131"/>
                <a:gd name="T29" fmla="*/ 3 h 105"/>
                <a:gd name="T30" fmla="*/ 19 w 131"/>
                <a:gd name="T31" fmla="*/ 2 h 105"/>
                <a:gd name="T32" fmla="*/ 15 w 131"/>
                <a:gd name="T33" fmla="*/ 1 h 105"/>
                <a:gd name="T34" fmla="*/ 12 w 131"/>
                <a:gd name="T35" fmla="*/ 0 h 105"/>
                <a:gd name="T36" fmla="*/ 0 w 131"/>
                <a:gd name="T37" fmla="*/ 16 h 10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105"/>
                <a:gd name="T59" fmla="*/ 131 w 131"/>
                <a:gd name="T60" fmla="*/ 105 h 10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105">
                  <a:moveTo>
                    <a:pt x="0" y="62"/>
                  </a:moveTo>
                  <a:lnTo>
                    <a:pt x="5" y="63"/>
                  </a:lnTo>
                  <a:lnTo>
                    <a:pt x="16" y="68"/>
                  </a:lnTo>
                  <a:lnTo>
                    <a:pt x="33" y="72"/>
                  </a:lnTo>
                  <a:lnTo>
                    <a:pt x="54" y="79"/>
                  </a:lnTo>
                  <a:lnTo>
                    <a:pt x="74" y="86"/>
                  </a:lnTo>
                  <a:lnTo>
                    <a:pt x="92" y="93"/>
                  </a:lnTo>
                  <a:lnTo>
                    <a:pt x="106" y="100"/>
                  </a:lnTo>
                  <a:lnTo>
                    <a:pt x="113" y="105"/>
                  </a:lnTo>
                  <a:lnTo>
                    <a:pt x="131" y="32"/>
                  </a:lnTo>
                  <a:lnTo>
                    <a:pt x="129" y="31"/>
                  </a:lnTo>
                  <a:lnTo>
                    <a:pt x="123" y="27"/>
                  </a:lnTo>
                  <a:lnTo>
                    <a:pt x="114" y="23"/>
                  </a:lnTo>
                  <a:lnTo>
                    <a:pt x="103" y="18"/>
                  </a:lnTo>
                  <a:lnTo>
                    <a:pt x="89" y="12"/>
                  </a:lnTo>
                  <a:lnTo>
                    <a:pt x="75" y="7"/>
                  </a:lnTo>
                  <a:lnTo>
                    <a:pt x="60" y="3"/>
                  </a:lnTo>
                  <a:lnTo>
                    <a:pt x="45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E5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4" name="Freeform 205"/>
            <p:cNvSpPr>
              <a:spLocks/>
            </p:cNvSpPr>
            <p:nvPr/>
          </p:nvSpPr>
          <p:spPr bwMode="gray">
            <a:xfrm>
              <a:off x="2170" y="1960"/>
              <a:ext cx="76" cy="162"/>
            </a:xfrm>
            <a:custGeom>
              <a:avLst/>
              <a:gdLst>
                <a:gd name="T0" fmla="*/ 3 w 152"/>
                <a:gd name="T1" fmla="*/ 28 h 325"/>
                <a:gd name="T2" fmla="*/ 3 w 152"/>
                <a:gd name="T3" fmla="*/ 26 h 325"/>
                <a:gd name="T4" fmla="*/ 4 w 152"/>
                <a:gd name="T5" fmla="*/ 19 h 325"/>
                <a:gd name="T6" fmla="*/ 3 w 152"/>
                <a:gd name="T7" fmla="*/ 10 h 325"/>
                <a:gd name="T8" fmla="*/ 0 w 152"/>
                <a:gd name="T9" fmla="*/ 0 h 325"/>
                <a:gd name="T10" fmla="*/ 1 w 152"/>
                <a:gd name="T11" fmla="*/ 1 h 325"/>
                <a:gd name="T12" fmla="*/ 5 w 152"/>
                <a:gd name="T13" fmla="*/ 4 h 325"/>
                <a:gd name="T14" fmla="*/ 10 w 152"/>
                <a:gd name="T15" fmla="*/ 11 h 325"/>
                <a:gd name="T16" fmla="*/ 16 w 152"/>
                <a:gd name="T17" fmla="*/ 19 h 325"/>
                <a:gd name="T18" fmla="*/ 22 w 152"/>
                <a:gd name="T19" fmla="*/ 31 h 325"/>
                <a:gd name="T20" fmla="*/ 28 w 152"/>
                <a:gd name="T21" fmla="*/ 44 h 325"/>
                <a:gd name="T22" fmla="*/ 34 w 152"/>
                <a:gd name="T23" fmla="*/ 61 h 325"/>
                <a:gd name="T24" fmla="*/ 38 w 152"/>
                <a:gd name="T25" fmla="*/ 81 h 325"/>
                <a:gd name="T26" fmla="*/ 38 w 152"/>
                <a:gd name="T27" fmla="*/ 80 h 325"/>
                <a:gd name="T28" fmla="*/ 37 w 152"/>
                <a:gd name="T29" fmla="*/ 77 h 325"/>
                <a:gd name="T30" fmla="*/ 34 w 152"/>
                <a:gd name="T31" fmla="*/ 73 h 325"/>
                <a:gd name="T32" fmla="*/ 31 w 152"/>
                <a:gd name="T33" fmla="*/ 68 h 325"/>
                <a:gd name="T34" fmla="*/ 29 w 152"/>
                <a:gd name="T35" fmla="*/ 64 h 325"/>
                <a:gd name="T36" fmla="*/ 25 w 152"/>
                <a:gd name="T37" fmla="*/ 60 h 325"/>
                <a:gd name="T38" fmla="*/ 22 w 152"/>
                <a:gd name="T39" fmla="*/ 59 h 325"/>
                <a:gd name="T40" fmla="*/ 19 w 152"/>
                <a:gd name="T41" fmla="*/ 60 h 325"/>
                <a:gd name="T42" fmla="*/ 19 w 152"/>
                <a:gd name="T43" fmla="*/ 59 h 325"/>
                <a:gd name="T44" fmla="*/ 19 w 152"/>
                <a:gd name="T45" fmla="*/ 58 h 325"/>
                <a:gd name="T46" fmla="*/ 18 w 152"/>
                <a:gd name="T47" fmla="*/ 55 h 325"/>
                <a:gd name="T48" fmla="*/ 18 w 152"/>
                <a:gd name="T49" fmla="*/ 51 h 325"/>
                <a:gd name="T50" fmla="*/ 15 w 152"/>
                <a:gd name="T51" fmla="*/ 46 h 325"/>
                <a:gd name="T52" fmla="*/ 12 w 152"/>
                <a:gd name="T53" fmla="*/ 41 h 325"/>
                <a:gd name="T54" fmla="*/ 8 w 152"/>
                <a:gd name="T55" fmla="*/ 35 h 325"/>
                <a:gd name="T56" fmla="*/ 3 w 152"/>
                <a:gd name="T57" fmla="*/ 28 h 3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2"/>
                <a:gd name="T88" fmla="*/ 0 h 325"/>
                <a:gd name="T89" fmla="*/ 152 w 152"/>
                <a:gd name="T90" fmla="*/ 325 h 32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2" h="325">
                  <a:moveTo>
                    <a:pt x="9" y="114"/>
                  </a:moveTo>
                  <a:lnTo>
                    <a:pt x="11" y="104"/>
                  </a:lnTo>
                  <a:lnTo>
                    <a:pt x="15" y="76"/>
                  </a:lnTo>
                  <a:lnTo>
                    <a:pt x="12" y="40"/>
                  </a:lnTo>
                  <a:lnTo>
                    <a:pt x="0" y="0"/>
                  </a:lnTo>
                  <a:lnTo>
                    <a:pt x="4" y="5"/>
                  </a:lnTo>
                  <a:lnTo>
                    <a:pt x="18" y="19"/>
                  </a:lnTo>
                  <a:lnTo>
                    <a:pt x="39" y="44"/>
                  </a:lnTo>
                  <a:lnTo>
                    <a:pt x="62" y="78"/>
                  </a:lnTo>
                  <a:lnTo>
                    <a:pt x="88" y="124"/>
                  </a:lnTo>
                  <a:lnTo>
                    <a:pt x="112" y="179"/>
                  </a:lnTo>
                  <a:lnTo>
                    <a:pt x="134" y="247"/>
                  </a:lnTo>
                  <a:lnTo>
                    <a:pt x="152" y="325"/>
                  </a:lnTo>
                  <a:lnTo>
                    <a:pt x="149" y="321"/>
                  </a:lnTo>
                  <a:lnTo>
                    <a:pt x="145" y="308"/>
                  </a:lnTo>
                  <a:lnTo>
                    <a:pt x="135" y="292"/>
                  </a:lnTo>
                  <a:lnTo>
                    <a:pt x="125" y="273"/>
                  </a:lnTo>
                  <a:lnTo>
                    <a:pt x="114" y="256"/>
                  </a:lnTo>
                  <a:lnTo>
                    <a:pt x="100" y="243"/>
                  </a:lnTo>
                  <a:lnTo>
                    <a:pt x="87" y="238"/>
                  </a:lnTo>
                  <a:lnTo>
                    <a:pt x="73" y="241"/>
                  </a:lnTo>
                  <a:lnTo>
                    <a:pt x="73" y="239"/>
                  </a:lnTo>
                  <a:lnTo>
                    <a:pt x="73" y="232"/>
                  </a:lnTo>
                  <a:lnTo>
                    <a:pt x="72" y="220"/>
                  </a:lnTo>
                  <a:lnTo>
                    <a:pt x="69" y="204"/>
                  </a:lnTo>
                  <a:lnTo>
                    <a:pt x="61" y="186"/>
                  </a:lnTo>
                  <a:lnTo>
                    <a:pt x="49" y="164"/>
                  </a:lnTo>
                  <a:lnTo>
                    <a:pt x="32" y="141"/>
                  </a:lnTo>
                  <a:lnTo>
                    <a:pt x="9" y="114"/>
                  </a:lnTo>
                  <a:close/>
                </a:path>
              </a:pathLst>
            </a:custGeom>
            <a:solidFill>
              <a:srgbClr val="E5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5" name="Freeform 206"/>
            <p:cNvSpPr>
              <a:spLocks/>
            </p:cNvSpPr>
            <p:nvPr/>
          </p:nvSpPr>
          <p:spPr bwMode="gray">
            <a:xfrm>
              <a:off x="1611" y="2098"/>
              <a:ext cx="113" cy="238"/>
            </a:xfrm>
            <a:custGeom>
              <a:avLst/>
              <a:gdLst>
                <a:gd name="T0" fmla="*/ 0 w 225"/>
                <a:gd name="T1" fmla="*/ 15 h 475"/>
                <a:gd name="T2" fmla="*/ 16 w 225"/>
                <a:gd name="T3" fmla="*/ 0 h 475"/>
                <a:gd name="T4" fmla="*/ 16 w 225"/>
                <a:gd name="T5" fmla="*/ 3 h 475"/>
                <a:gd name="T6" fmla="*/ 17 w 225"/>
                <a:gd name="T7" fmla="*/ 10 h 475"/>
                <a:gd name="T8" fmla="*/ 18 w 225"/>
                <a:gd name="T9" fmla="*/ 22 h 475"/>
                <a:gd name="T10" fmla="*/ 21 w 225"/>
                <a:gd name="T11" fmla="*/ 36 h 475"/>
                <a:gd name="T12" fmla="*/ 26 w 225"/>
                <a:gd name="T13" fmla="*/ 52 h 475"/>
                <a:gd name="T14" fmla="*/ 33 w 225"/>
                <a:gd name="T15" fmla="*/ 69 h 475"/>
                <a:gd name="T16" fmla="*/ 44 w 225"/>
                <a:gd name="T17" fmla="*/ 86 h 475"/>
                <a:gd name="T18" fmla="*/ 57 w 225"/>
                <a:gd name="T19" fmla="*/ 102 h 475"/>
                <a:gd name="T20" fmla="*/ 39 w 225"/>
                <a:gd name="T21" fmla="*/ 119 h 475"/>
                <a:gd name="T22" fmla="*/ 38 w 225"/>
                <a:gd name="T23" fmla="*/ 117 h 475"/>
                <a:gd name="T24" fmla="*/ 33 w 225"/>
                <a:gd name="T25" fmla="*/ 112 h 475"/>
                <a:gd name="T26" fmla="*/ 27 w 225"/>
                <a:gd name="T27" fmla="*/ 103 h 475"/>
                <a:gd name="T28" fmla="*/ 19 w 225"/>
                <a:gd name="T29" fmla="*/ 91 h 475"/>
                <a:gd name="T30" fmla="*/ 12 w 225"/>
                <a:gd name="T31" fmla="*/ 77 h 475"/>
                <a:gd name="T32" fmla="*/ 6 w 225"/>
                <a:gd name="T33" fmla="*/ 59 h 475"/>
                <a:gd name="T34" fmla="*/ 2 w 225"/>
                <a:gd name="T35" fmla="*/ 38 h 475"/>
                <a:gd name="T36" fmla="*/ 0 w 225"/>
                <a:gd name="T37" fmla="*/ 15 h 4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5"/>
                <a:gd name="T58" fmla="*/ 0 h 475"/>
                <a:gd name="T59" fmla="*/ 225 w 225"/>
                <a:gd name="T60" fmla="*/ 475 h 4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5" h="475">
                  <a:moveTo>
                    <a:pt x="0" y="60"/>
                  </a:moveTo>
                  <a:lnTo>
                    <a:pt x="62" y="0"/>
                  </a:lnTo>
                  <a:lnTo>
                    <a:pt x="62" y="10"/>
                  </a:lnTo>
                  <a:lnTo>
                    <a:pt x="66" y="40"/>
                  </a:lnTo>
                  <a:lnTo>
                    <a:pt x="71" y="85"/>
                  </a:lnTo>
                  <a:lnTo>
                    <a:pt x="84" y="142"/>
                  </a:lnTo>
                  <a:lnTo>
                    <a:pt x="104" y="205"/>
                  </a:lnTo>
                  <a:lnTo>
                    <a:pt x="132" y="274"/>
                  </a:lnTo>
                  <a:lnTo>
                    <a:pt x="173" y="342"/>
                  </a:lnTo>
                  <a:lnTo>
                    <a:pt x="225" y="407"/>
                  </a:lnTo>
                  <a:lnTo>
                    <a:pt x="156" y="475"/>
                  </a:lnTo>
                  <a:lnTo>
                    <a:pt x="149" y="468"/>
                  </a:lnTo>
                  <a:lnTo>
                    <a:pt x="130" y="446"/>
                  </a:lnTo>
                  <a:lnTo>
                    <a:pt x="105" y="411"/>
                  </a:lnTo>
                  <a:lnTo>
                    <a:pt x="76" y="364"/>
                  </a:lnTo>
                  <a:lnTo>
                    <a:pt x="47" y="305"/>
                  </a:lnTo>
                  <a:lnTo>
                    <a:pt x="23" y="234"/>
                  </a:lnTo>
                  <a:lnTo>
                    <a:pt x="6" y="15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99C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6" name="Freeform 207"/>
            <p:cNvSpPr>
              <a:spLocks/>
            </p:cNvSpPr>
            <p:nvPr/>
          </p:nvSpPr>
          <p:spPr bwMode="gray">
            <a:xfrm>
              <a:off x="1626" y="2190"/>
              <a:ext cx="44" cy="64"/>
            </a:xfrm>
            <a:custGeom>
              <a:avLst/>
              <a:gdLst>
                <a:gd name="T0" fmla="*/ 0 w 87"/>
                <a:gd name="T1" fmla="*/ 15 h 128"/>
                <a:gd name="T2" fmla="*/ 16 w 87"/>
                <a:gd name="T3" fmla="*/ 0 h 128"/>
                <a:gd name="T4" fmla="*/ 16 w 87"/>
                <a:gd name="T5" fmla="*/ 2 h 128"/>
                <a:gd name="T6" fmla="*/ 17 w 87"/>
                <a:gd name="T7" fmla="*/ 5 h 128"/>
                <a:gd name="T8" fmla="*/ 19 w 87"/>
                <a:gd name="T9" fmla="*/ 11 h 128"/>
                <a:gd name="T10" fmla="*/ 22 w 87"/>
                <a:gd name="T11" fmla="*/ 17 h 128"/>
                <a:gd name="T12" fmla="*/ 7 w 87"/>
                <a:gd name="T13" fmla="*/ 32 h 128"/>
                <a:gd name="T14" fmla="*/ 6 w 87"/>
                <a:gd name="T15" fmla="*/ 31 h 128"/>
                <a:gd name="T16" fmla="*/ 5 w 87"/>
                <a:gd name="T17" fmla="*/ 28 h 128"/>
                <a:gd name="T18" fmla="*/ 3 w 87"/>
                <a:gd name="T19" fmla="*/ 23 h 128"/>
                <a:gd name="T20" fmla="*/ 0 w 87"/>
                <a:gd name="T21" fmla="*/ 15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7"/>
                <a:gd name="T34" fmla="*/ 0 h 128"/>
                <a:gd name="T35" fmla="*/ 87 w 87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7" h="128">
                  <a:moveTo>
                    <a:pt x="0" y="61"/>
                  </a:moveTo>
                  <a:lnTo>
                    <a:pt x="62" y="0"/>
                  </a:lnTo>
                  <a:lnTo>
                    <a:pt x="63" y="6"/>
                  </a:lnTo>
                  <a:lnTo>
                    <a:pt x="68" y="21"/>
                  </a:lnTo>
                  <a:lnTo>
                    <a:pt x="76" y="43"/>
                  </a:lnTo>
                  <a:lnTo>
                    <a:pt x="87" y="67"/>
                  </a:lnTo>
                  <a:lnTo>
                    <a:pt x="25" y="128"/>
                  </a:lnTo>
                  <a:lnTo>
                    <a:pt x="23" y="123"/>
                  </a:lnTo>
                  <a:lnTo>
                    <a:pt x="17" y="111"/>
                  </a:lnTo>
                  <a:lnTo>
                    <a:pt x="9" y="9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7" name="Freeform 208"/>
            <p:cNvSpPr>
              <a:spLocks/>
            </p:cNvSpPr>
            <p:nvPr/>
          </p:nvSpPr>
          <p:spPr bwMode="gray">
            <a:xfrm>
              <a:off x="1837" y="2408"/>
              <a:ext cx="273" cy="58"/>
            </a:xfrm>
            <a:custGeom>
              <a:avLst/>
              <a:gdLst>
                <a:gd name="T0" fmla="*/ 0 w 547"/>
                <a:gd name="T1" fmla="*/ 19 h 116"/>
                <a:gd name="T2" fmla="*/ 19 w 547"/>
                <a:gd name="T3" fmla="*/ 0 h 116"/>
                <a:gd name="T4" fmla="*/ 20 w 547"/>
                <a:gd name="T5" fmla="*/ 1 h 116"/>
                <a:gd name="T6" fmla="*/ 22 w 547"/>
                <a:gd name="T7" fmla="*/ 1 h 116"/>
                <a:gd name="T8" fmla="*/ 25 w 547"/>
                <a:gd name="T9" fmla="*/ 3 h 116"/>
                <a:gd name="T10" fmla="*/ 29 w 547"/>
                <a:gd name="T11" fmla="*/ 4 h 116"/>
                <a:gd name="T12" fmla="*/ 34 w 547"/>
                <a:gd name="T13" fmla="*/ 5 h 116"/>
                <a:gd name="T14" fmla="*/ 40 w 547"/>
                <a:gd name="T15" fmla="*/ 7 h 116"/>
                <a:gd name="T16" fmla="*/ 47 w 547"/>
                <a:gd name="T17" fmla="*/ 9 h 116"/>
                <a:gd name="T18" fmla="*/ 55 w 547"/>
                <a:gd name="T19" fmla="*/ 10 h 116"/>
                <a:gd name="T20" fmla="*/ 63 w 547"/>
                <a:gd name="T21" fmla="*/ 11 h 116"/>
                <a:gd name="T22" fmla="*/ 72 w 547"/>
                <a:gd name="T23" fmla="*/ 12 h 116"/>
                <a:gd name="T24" fmla="*/ 82 w 547"/>
                <a:gd name="T25" fmla="*/ 12 h 116"/>
                <a:gd name="T26" fmla="*/ 92 w 547"/>
                <a:gd name="T27" fmla="*/ 12 h 116"/>
                <a:gd name="T28" fmla="*/ 103 w 547"/>
                <a:gd name="T29" fmla="*/ 10 h 116"/>
                <a:gd name="T30" fmla="*/ 114 w 547"/>
                <a:gd name="T31" fmla="*/ 8 h 116"/>
                <a:gd name="T32" fmla="*/ 125 w 547"/>
                <a:gd name="T33" fmla="*/ 5 h 116"/>
                <a:gd name="T34" fmla="*/ 136 w 547"/>
                <a:gd name="T35" fmla="*/ 1 h 116"/>
                <a:gd name="T36" fmla="*/ 136 w 547"/>
                <a:gd name="T37" fmla="*/ 2 h 116"/>
                <a:gd name="T38" fmla="*/ 134 w 547"/>
                <a:gd name="T39" fmla="*/ 3 h 116"/>
                <a:gd name="T40" fmla="*/ 131 w 547"/>
                <a:gd name="T41" fmla="*/ 5 h 116"/>
                <a:gd name="T42" fmla="*/ 126 w 547"/>
                <a:gd name="T43" fmla="*/ 8 h 116"/>
                <a:gd name="T44" fmla="*/ 120 w 547"/>
                <a:gd name="T45" fmla="*/ 11 h 116"/>
                <a:gd name="T46" fmla="*/ 114 w 547"/>
                <a:gd name="T47" fmla="*/ 15 h 116"/>
                <a:gd name="T48" fmla="*/ 106 w 547"/>
                <a:gd name="T49" fmla="*/ 18 h 116"/>
                <a:gd name="T50" fmla="*/ 97 w 547"/>
                <a:gd name="T51" fmla="*/ 22 h 116"/>
                <a:gd name="T52" fmla="*/ 88 w 547"/>
                <a:gd name="T53" fmla="*/ 24 h 116"/>
                <a:gd name="T54" fmla="*/ 78 w 547"/>
                <a:gd name="T55" fmla="*/ 27 h 116"/>
                <a:gd name="T56" fmla="*/ 66 w 547"/>
                <a:gd name="T57" fmla="*/ 28 h 116"/>
                <a:gd name="T58" fmla="*/ 54 w 547"/>
                <a:gd name="T59" fmla="*/ 29 h 116"/>
                <a:gd name="T60" fmla="*/ 42 w 547"/>
                <a:gd name="T61" fmla="*/ 29 h 116"/>
                <a:gd name="T62" fmla="*/ 28 w 547"/>
                <a:gd name="T63" fmla="*/ 27 h 116"/>
                <a:gd name="T64" fmla="*/ 14 w 547"/>
                <a:gd name="T65" fmla="*/ 24 h 116"/>
                <a:gd name="T66" fmla="*/ 0 w 547"/>
                <a:gd name="T67" fmla="*/ 19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47"/>
                <a:gd name="T103" fmla="*/ 0 h 116"/>
                <a:gd name="T104" fmla="*/ 547 w 547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47" h="116">
                  <a:moveTo>
                    <a:pt x="0" y="76"/>
                  </a:moveTo>
                  <a:lnTo>
                    <a:pt x="78" y="0"/>
                  </a:lnTo>
                  <a:lnTo>
                    <a:pt x="80" y="1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17" y="14"/>
                  </a:lnTo>
                  <a:lnTo>
                    <a:pt x="136" y="20"/>
                  </a:lnTo>
                  <a:lnTo>
                    <a:pt x="162" y="27"/>
                  </a:lnTo>
                  <a:lnTo>
                    <a:pt x="189" y="34"/>
                  </a:lnTo>
                  <a:lnTo>
                    <a:pt x="221" y="39"/>
                  </a:lnTo>
                  <a:lnTo>
                    <a:pt x="254" y="43"/>
                  </a:lnTo>
                  <a:lnTo>
                    <a:pt x="291" y="47"/>
                  </a:lnTo>
                  <a:lnTo>
                    <a:pt x="329" y="47"/>
                  </a:lnTo>
                  <a:lnTo>
                    <a:pt x="370" y="46"/>
                  </a:lnTo>
                  <a:lnTo>
                    <a:pt x="412" y="40"/>
                  </a:lnTo>
                  <a:lnTo>
                    <a:pt x="456" y="32"/>
                  </a:lnTo>
                  <a:lnTo>
                    <a:pt x="501" y="19"/>
                  </a:lnTo>
                  <a:lnTo>
                    <a:pt x="547" y="3"/>
                  </a:lnTo>
                  <a:lnTo>
                    <a:pt x="544" y="5"/>
                  </a:lnTo>
                  <a:lnTo>
                    <a:pt x="536" y="11"/>
                  </a:lnTo>
                  <a:lnTo>
                    <a:pt x="524" y="20"/>
                  </a:lnTo>
                  <a:lnTo>
                    <a:pt x="505" y="32"/>
                  </a:lnTo>
                  <a:lnTo>
                    <a:pt x="483" y="44"/>
                  </a:lnTo>
                  <a:lnTo>
                    <a:pt x="457" y="58"/>
                  </a:lnTo>
                  <a:lnTo>
                    <a:pt x="426" y="72"/>
                  </a:lnTo>
                  <a:lnTo>
                    <a:pt x="391" y="85"/>
                  </a:lnTo>
                  <a:lnTo>
                    <a:pt x="353" y="96"/>
                  </a:lnTo>
                  <a:lnTo>
                    <a:pt x="312" y="107"/>
                  </a:lnTo>
                  <a:lnTo>
                    <a:pt x="267" y="112"/>
                  </a:lnTo>
                  <a:lnTo>
                    <a:pt x="218" y="116"/>
                  </a:lnTo>
                  <a:lnTo>
                    <a:pt x="168" y="115"/>
                  </a:lnTo>
                  <a:lnTo>
                    <a:pt x="115" y="108"/>
                  </a:lnTo>
                  <a:lnTo>
                    <a:pt x="58" y="9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4C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8" name="텍스트 개체 틀 2"/>
          <p:cNvSpPr txBox="1">
            <a:spLocks/>
          </p:cNvSpPr>
          <p:nvPr/>
        </p:nvSpPr>
        <p:spPr>
          <a:xfrm>
            <a:off x="200025" y="714375"/>
            <a:ext cx="9539288" cy="647700"/>
          </a:xfrm>
          <a:prstGeom prst="rect">
            <a:avLst/>
          </a:prstGeom>
        </p:spPr>
        <p:txBody>
          <a:bodyPr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현행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DB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품질 수준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파악등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개선 내역을 도출하여 고품질 데이터 확보를 위한 체계적인 관리체계 수립 준비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9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2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.  </a:t>
            </a:r>
            <a:r>
              <a:rPr lang="ko-KR" altLang="en-US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무엇을 할 것인가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75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2.3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데이터 품질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–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관련 용어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4" name="AutoShape 260"/>
          <p:cNvSpPr>
            <a:spLocks noChangeArrowheads="1"/>
          </p:cNvSpPr>
          <p:nvPr/>
        </p:nvSpPr>
        <p:spPr bwMode="auto">
          <a:xfrm>
            <a:off x="416370" y="1340525"/>
            <a:ext cx="1409700" cy="4968875"/>
          </a:xfrm>
          <a:prstGeom prst="roundRect">
            <a:avLst>
              <a:gd name="adj" fmla="val 14287"/>
            </a:avLst>
          </a:prstGeom>
          <a:gradFill rotWithShape="0">
            <a:gsLst>
              <a:gs pos="0">
                <a:srgbClr val="DBEDFF"/>
              </a:gs>
              <a:gs pos="100000">
                <a:srgbClr val="99CCFF"/>
              </a:gs>
            </a:gsLst>
            <a:lin ang="2700000" scaled="1"/>
          </a:gradFill>
          <a:ln w="12700">
            <a:solidFill>
              <a:srgbClr val="99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ko-KR" sz="12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Rectangle 261"/>
          <p:cNvSpPr>
            <a:spLocks noChangeArrowheads="1"/>
          </p:cNvSpPr>
          <p:nvPr/>
        </p:nvSpPr>
        <p:spPr bwMode="auto">
          <a:xfrm>
            <a:off x="2453132" y="1556425"/>
            <a:ext cx="6729408" cy="1079500"/>
          </a:xfrm>
          <a:prstGeom prst="rect">
            <a:avLst/>
          </a:prstGeom>
          <a:solidFill>
            <a:srgbClr val="E8E8E8"/>
          </a:solidFill>
          <a:ln w="12700" algn="ctr">
            <a:noFill/>
            <a:miter lim="800000"/>
            <a:headEnd/>
            <a:tailEnd/>
          </a:ln>
        </p:spPr>
        <p:txBody>
          <a:bodyPr lIns="90000" tIns="90000" rIns="90000" bIns="90000" anchor="ctr"/>
          <a:lstStyle/>
          <a:p>
            <a:pPr marL="190500" latinLnBrk="0">
              <a:lnSpc>
                <a:spcPct val="115000"/>
              </a:lnSpc>
              <a:spcBef>
                <a:spcPct val="40000"/>
              </a:spcBef>
            </a:pPr>
            <a:r>
              <a:rPr kumimoji="0"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DQI(Data Quality Index)</a:t>
            </a:r>
            <a:r>
              <a:rPr kumimoji="0"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데이터 품질 지표로서</a:t>
            </a:r>
            <a:r>
              <a:rPr kumimoji="0"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데이터의 사용 목적을 충족시키기 위한 기준이며</a:t>
            </a:r>
            <a:r>
              <a:rPr kumimoji="0"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결함</a:t>
            </a:r>
            <a:r>
              <a:rPr kumimoji="0"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에러</a:t>
            </a:r>
            <a:r>
              <a:rPr kumimoji="0"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율을 최소화하기 위해 지속적으로 품질점검을 통해 관리되어야 할 평가</a:t>
            </a:r>
            <a:r>
              <a:rPr kumimoji="0"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측정</a:t>
            </a:r>
            <a:r>
              <a:rPr kumimoji="0" lang="en-US" altLang="ko-KR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kumimoji="0"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</a:t>
            </a:r>
            <a:r>
              <a:rPr kumimoji="0"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6" name="Rectangle 262"/>
          <p:cNvSpPr>
            <a:spLocks noChangeArrowheads="1"/>
          </p:cNvSpPr>
          <p:nvPr/>
        </p:nvSpPr>
        <p:spPr bwMode="auto">
          <a:xfrm>
            <a:off x="2467419" y="5209263"/>
            <a:ext cx="6713685" cy="936625"/>
          </a:xfrm>
          <a:prstGeom prst="rect">
            <a:avLst/>
          </a:prstGeom>
          <a:solidFill>
            <a:srgbClr val="E8E8E8"/>
          </a:solidFill>
          <a:ln w="12700" algn="ctr">
            <a:noFill/>
            <a:miter lim="800000"/>
            <a:headEnd/>
            <a:tailEnd/>
          </a:ln>
        </p:spPr>
        <p:txBody>
          <a:bodyPr lIns="90000" tIns="90000" rIns="90000" bIns="90000" anchor="ctr"/>
          <a:lstStyle/>
          <a:p>
            <a:pPr marL="190500" latinLnBrk="0">
              <a:lnSpc>
                <a:spcPct val="115000"/>
              </a:lnSpc>
              <a:spcBef>
                <a:spcPct val="40000"/>
              </a:spcBef>
            </a:pPr>
            <a:r>
              <a:rPr kumimoji="0"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Business Rule</a:t>
            </a:r>
            <a:r>
              <a:rPr kumimoji="0"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은 기업에서 데이터 품질을 위해 관리되는 업무 규칙으로서</a:t>
            </a:r>
            <a:r>
              <a:rPr kumimoji="0"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데이터의 값이 정확하기 위한 조건에 대한 표현</a:t>
            </a:r>
          </a:p>
        </p:txBody>
      </p:sp>
      <p:sp>
        <p:nvSpPr>
          <p:cNvPr id="7" name="AutoShape 263"/>
          <p:cNvSpPr>
            <a:spLocks noChangeArrowheads="1"/>
          </p:cNvSpPr>
          <p:nvPr/>
        </p:nvSpPr>
        <p:spPr bwMode="auto">
          <a:xfrm>
            <a:off x="590995" y="1561188"/>
            <a:ext cx="1863725" cy="106838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rgbClr val="C0C0C0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latinLnBrk="0">
              <a:lnSpc>
                <a:spcPct val="120000"/>
              </a:lnSpc>
            </a:pPr>
            <a:r>
              <a:rPr lang="en-US" altLang="ko-KR" sz="1600" b="1" dirty="0">
                <a:solidFill>
                  <a:srgbClr val="33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DQI</a:t>
            </a:r>
          </a:p>
          <a:p>
            <a:pPr algn="ctr" defTabSz="762000" latinLnBrk="0">
              <a:lnSpc>
                <a:spcPct val="120000"/>
              </a:lnSpc>
            </a:pPr>
            <a:r>
              <a:rPr lang="en-US" altLang="ko-KR" sz="1600" b="1" dirty="0">
                <a:solidFill>
                  <a:srgbClr val="33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dirty="0" smtClean="0">
                <a:solidFill>
                  <a:srgbClr val="33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품질지표</a:t>
            </a:r>
            <a:r>
              <a:rPr lang="en-US" altLang="ko-KR" sz="1600" b="1" dirty="0">
                <a:solidFill>
                  <a:srgbClr val="33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8" name="AutoShape 264"/>
          <p:cNvSpPr>
            <a:spLocks noChangeArrowheads="1"/>
          </p:cNvSpPr>
          <p:nvPr/>
        </p:nvSpPr>
        <p:spPr bwMode="auto">
          <a:xfrm>
            <a:off x="590995" y="5210850"/>
            <a:ext cx="1863725" cy="9271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rgbClr val="C0C0C0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latinLnBrk="0">
              <a:lnSpc>
                <a:spcPct val="120000"/>
              </a:lnSpc>
            </a:pPr>
            <a:r>
              <a:rPr lang="ko-KR" altLang="en-US" sz="1600" b="1">
                <a:solidFill>
                  <a:srgbClr val="33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업무규칙</a:t>
            </a:r>
          </a:p>
          <a:p>
            <a:pPr algn="ctr" defTabSz="762000" latinLnBrk="0">
              <a:lnSpc>
                <a:spcPct val="120000"/>
              </a:lnSpc>
            </a:pPr>
            <a:r>
              <a:rPr lang="en-US" altLang="ko-KR" sz="1600" b="1">
                <a:solidFill>
                  <a:srgbClr val="33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(Business Rule)</a:t>
            </a:r>
          </a:p>
        </p:txBody>
      </p:sp>
      <p:sp>
        <p:nvSpPr>
          <p:cNvPr id="9" name="Rectangle 265"/>
          <p:cNvSpPr>
            <a:spLocks noChangeArrowheads="1"/>
          </p:cNvSpPr>
          <p:nvPr/>
        </p:nvSpPr>
        <p:spPr bwMode="auto">
          <a:xfrm>
            <a:off x="2472182" y="4148813"/>
            <a:ext cx="6729408" cy="866775"/>
          </a:xfrm>
          <a:prstGeom prst="rect">
            <a:avLst/>
          </a:prstGeom>
          <a:solidFill>
            <a:srgbClr val="E8E8E8"/>
          </a:solidFill>
          <a:ln w="12700" algn="ctr">
            <a:noFill/>
            <a:miter lim="800000"/>
            <a:headEnd/>
            <a:tailEnd/>
          </a:ln>
        </p:spPr>
        <p:txBody>
          <a:bodyPr lIns="90000" tIns="90000" rIns="90000" bIns="90000" anchor="ctr"/>
          <a:lstStyle/>
          <a:p>
            <a:pPr marL="190500" latinLnBrk="0">
              <a:lnSpc>
                <a:spcPct val="115000"/>
              </a:lnSpc>
              <a:spcBef>
                <a:spcPct val="40000"/>
              </a:spcBef>
            </a:pPr>
            <a:r>
              <a:rPr kumimoji="0"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</a:t>
            </a:r>
            <a:r>
              <a:rPr kumimoji="0" lang="ko-KR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값의 </a:t>
            </a:r>
            <a:r>
              <a:rPr kumimoji="0"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분포</a:t>
            </a:r>
            <a:r>
              <a:rPr kumimoji="0" lang="en-US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현상 </a:t>
            </a:r>
            <a:r>
              <a:rPr kumimoji="0"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파악하는 작업으로 </a:t>
            </a:r>
            <a:r>
              <a:rPr kumimoji="0" lang="ko-KR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오류 징후를 </a:t>
            </a:r>
            <a:r>
              <a:rPr kumimoji="0" lang="ko-KR" altLang="en-US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선별</a:t>
            </a:r>
            <a:r>
              <a:rPr kumimoji="0" lang="ko-KR" altLang="ko-KR" sz="1400" b="1">
                <a:latin typeface="맑은 고딕" panose="020B0503020000020004" pitchFamily="50" charset="-127"/>
                <a:ea typeface="맑은 고딕" panose="020B0503020000020004" pitchFamily="50" charset="-127"/>
              </a:rPr>
              <a:t>해내는 통계적 분석 기법</a:t>
            </a:r>
            <a:endParaRPr kumimoji="0" lang="ko-KR" altLang="en-US" sz="1400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AutoShape 266"/>
          <p:cNvSpPr>
            <a:spLocks noChangeArrowheads="1"/>
          </p:cNvSpPr>
          <p:nvPr/>
        </p:nvSpPr>
        <p:spPr bwMode="auto">
          <a:xfrm>
            <a:off x="610045" y="4153575"/>
            <a:ext cx="1863725" cy="8572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rgbClr val="C0C0C0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latinLnBrk="0">
              <a:lnSpc>
                <a:spcPct val="120000"/>
              </a:lnSpc>
            </a:pPr>
            <a:r>
              <a:rPr lang="ko-KR" altLang="en-US" sz="1600" b="1">
                <a:solidFill>
                  <a:srgbClr val="33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프로파일링</a:t>
            </a:r>
          </a:p>
        </p:txBody>
      </p:sp>
      <p:sp>
        <p:nvSpPr>
          <p:cNvPr id="11" name="Rectangle 267"/>
          <p:cNvSpPr>
            <a:spLocks noChangeArrowheads="1"/>
          </p:cNvSpPr>
          <p:nvPr/>
        </p:nvSpPr>
        <p:spPr bwMode="auto">
          <a:xfrm>
            <a:off x="2445195" y="2846226"/>
            <a:ext cx="6755612" cy="1152525"/>
          </a:xfrm>
          <a:prstGeom prst="rect">
            <a:avLst/>
          </a:prstGeom>
          <a:solidFill>
            <a:srgbClr val="E8E8E8"/>
          </a:solidFill>
          <a:ln w="12700" algn="ctr">
            <a:noFill/>
            <a:miter lim="800000"/>
            <a:headEnd/>
            <a:tailEnd/>
          </a:ln>
        </p:spPr>
        <p:txBody>
          <a:bodyPr lIns="90000" tIns="90000" rIns="90000" bIns="90000" anchor="ctr"/>
          <a:lstStyle/>
          <a:p>
            <a:pPr marL="190500" latinLnBrk="0">
              <a:lnSpc>
                <a:spcPct val="115000"/>
              </a:lnSpc>
              <a:spcBef>
                <a:spcPct val="40000"/>
              </a:spcBef>
            </a:pPr>
            <a:r>
              <a:rPr kumimoji="0"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CTQ (Critical to Quality)</a:t>
            </a:r>
            <a:r>
              <a:rPr kumimoji="0"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kumimoji="0"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 Sigma</a:t>
            </a:r>
            <a:r>
              <a:rPr kumimoji="0"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에서 유래한 </a:t>
            </a:r>
            <a:r>
              <a:rPr kumimoji="0"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용어로</a:t>
            </a:r>
            <a:r>
              <a:rPr kumimoji="0"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데이터 품질관리 관점에서의 </a:t>
            </a:r>
            <a:r>
              <a:rPr kumimoji="0"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CTQ</a:t>
            </a:r>
            <a:r>
              <a:rPr kumimoji="0"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란 데이터의 신뢰도가 고객</a:t>
            </a:r>
            <a:r>
              <a:rPr kumimoji="0"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프로세스 및 시장 환경 등 </a:t>
            </a:r>
            <a:r>
              <a:rPr kumimoji="0"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 경영에 중요한 영향을 미치는 데이터 품질관리 대상 정보항목</a:t>
            </a:r>
            <a:r>
              <a:rPr kumimoji="0"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의미 </a:t>
            </a:r>
          </a:p>
        </p:txBody>
      </p:sp>
      <p:sp>
        <p:nvSpPr>
          <p:cNvPr id="12" name="AutoShape 268"/>
          <p:cNvSpPr>
            <a:spLocks noChangeArrowheads="1"/>
          </p:cNvSpPr>
          <p:nvPr/>
        </p:nvSpPr>
        <p:spPr bwMode="auto">
          <a:xfrm>
            <a:off x="619570" y="2831188"/>
            <a:ext cx="1819275" cy="117316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25400">
            <a:solidFill>
              <a:srgbClr val="C0C0C0"/>
            </a:solidFill>
            <a:round/>
            <a:headEnd/>
            <a:tailEnd/>
          </a:ln>
        </p:spPr>
        <p:txBody>
          <a:bodyPr lIns="92075" tIns="46038" rIns="92075" bIns="46038" anchor="ctr"/>
          <a:lstStyle/>
          <a:p>
            <a:pPr algn="ctr" defTabSz="762000" latinLnBrk="0">
              <a:lnSpc>
                <a:spcPct val="120000"/>
              </a:lnSpc>
            </a:pPr>
            <a:r>
              <a:rPr lang="en-US" altLang="ko-KR" sz="1600" b="1">
                <a:solidFill>
                  <a:srgbClr val="33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CTQ</a:t>
            </a:r>
          </a:p>
          <a:p>
            <a:pPr algn="ctr" defTabSz="762000" latinLnBrk="0">
              <a:lnSpc>
                <a:spcPct val="120000"/>
              </a:lnSpc>
            </a:pPr>
            <a:r>
              <a:rPr lang="en-US" altLang="ko-KR" sz="1600" b="1">
                <a:solidFill>
                  <a:srgbClr val="33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>
                <a:solidFill>
                  <a:srgbClr val="33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중요정보항목</a:t>
            </a:r>
            <a:r>
              <a:rPr lang="en-US" altLang="ko-KR" sz="1600" b="1">
                <a:solidFill>
                  <a:srgbClr val="33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2" name="텍스트 개체 틀 2"/>
          <p:cNvSpPr txBox="1">
            <a:spLocks/>
          </p:cNvSpPr>
          <p:nvPr/>
        </p:nvSpPr>
        <p:spPr>
          <a:xfrm>
            <a:off x="200025" y="714375"/>
            <a:ext cx="9539288" cy="647700"/>
          </a:xfrm>
          <a:prstGeom prst="rect">
            <a:avLst/>
          </a:prstGeom>
        </p:spPr>
        <p:txBody>
          <a:bodyPr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데이터 품질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관리를 위한 품질 지표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중요정보항목등을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도출하여 관리하고 이를 기반으로 업무규칙을 도출하여 품질 진단을 수행합니다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2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.  </a:t>
            </a:r>
            <a:r>
              <a:rPr lang="ko-KR" altLang="en-US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무엇을 할 것인가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03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2.3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데이터 품질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–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프레임워크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pic>
        <p:nvPicPr>
          <p:cNvPr id="14" name="_x109908712" descr="EMB00006b50331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1340768"/>
            <a:ext cx="9301956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텍스트 개체 틀 2"/>
          <p:cNvSpPr txBox="1">
            <a:spLocks/>
          </p:cNvSpPr>
          <p:nvPr/>
        </p:nvSpPr>
        <p:spPr>
          <a:xfrm>
            <a:off x="200025" y="714375"/>
            <a:ext cx="9539288" cy="647700"/>
          </a:xfrm>
          <a:prstGeom prst="rect">
            <a:avLst/>
          </a:prstGeom>
        </p:spPr>
        <p:txBody>
          <a:bodyPr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수행주체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관리대상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방법등을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아우르는 프레임워크 기반 관리체계 수립해야 합니다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2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.  </a:t>
            </a:r>
            <a:r>
              <a:rPr lang="ko-KR" altLang="en-US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무엇을 할 것인가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241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2.3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데이터품질관리 활동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29" name="텍스트 개체 틀 2"/>
          <p:cNvSpPr txBox="1">
            <a:spLocks/>
          </p:cNvSpPr>
          <p:nvPr/>
        </p:nvSpPr>
        <p:spPr>
          <a:xfrm>
            <a:off x="200025" y="775388"/>
            <a:ext cx="9505950" cy="6477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데이터품질관리 활동은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데이터의 품질을 목표수준으로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개선하고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유지하는 모든 활동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을 의미하며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, </a:t>
            </a: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</a:pP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6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시그마 방법론을 기반으로 정의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측정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분석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개선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통제의 단계를 통해 수행하며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주기적이고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반복적인 수행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으로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  <a:cs typeface="맑은 고딕" pitchFamily="50" charset="-127"/>
              <a:sym typeface="Wingdings" pitchFamily="2" charset="2"/>
            </a:endParaRPr>
          </a:p>
          <a:p>
            <a:pPr marL="342900" indent="-342900" eaLnBrk="0" hangingPunct="0">
              <a:lnSpc>
                <a:spcPct val="120000"/>
              </a:lnSpc>
              <a:spcBef>
                <a:spcPct val="20000"/>
              </a:spcBef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데이터품질향상을 기대할 수 있습니다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  <a:sym typeface="Wingdings" pitchFamily="2" charset="2"/>
              </a:rPr>
              <a:t>.</a:t>
            </a:r>
          </a:p>
        </p:txBody>
      </p:sp>
      <p:grpSp>
        <p:nvGrpSpPr>
          <p:cNvPr id="33" name="그룹 32"/>
          <p:cNvGrpSpPr/>
          <p:nvPr/>
        </p:nvGrpSpPr>
        <p:grpSpPr>
          <a:xfrm>
            <a:off x="341313" y="1989138"/>
            <a:ext cx="5408612" cy="4251324"/>
            <a:chOff x="341313" y="1989138"/>
            <a:chExt cx="5408612" cy="4251324"/>
          </a:xfrm>
        </p:grpSpPr>
        <p:grpSp>
          <p:nvGrpSpPr>
            <p:cNvPr id="34" name="Group 5"/>
            <p:cNvGrpSpPr>
              <a:grpSpLocks/>
            </p:cNvGrpSpPr>
            <p:nvPr/>
          </p:nvGrpSpPr>
          <p:grpSpPr bwMode="auto">
            <a:xfrm>
              <a:off x="700085" y="3279775"/>
              <a:ext cx="1841482" cy="866775"/>
              <a:chOff x="442" y="2111"/>
              <a:chExt cx="1257" cy="546"/>
            </a:xfrm>
          </p:grpSpPr>
          <p:sp>
            <p:nvSpPr>
              <p:cNvPr id="274" name="Rectangle 6"/>
              <p:cNvSpPr>
                <a:spLocks noChangeArrowheads="1"/>
              </p:cNvSpPr>
              <p:nvPr/>
            </p:nvSpPr>
            <p:spPr bwMode="auto">
              <a:xfrm>
                <a:off x="442" y="2111"/>
                <a:ext cx="140" cy="546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5" name="Rectangle 7"/>
              <p:cNvSpPr>
                <a:spLocks noChangeArrowheads="1"/>
              </p:cNvSpPr>
              <p:nvPr/>
            </p:nvSpPr>
            <p:spPr bwMode="auto">
              <a:xfrm>
                <a:off x="582" y="2111"/>
                <a:ext cx="108" cy="546"/>
              </a:xfrm>
              <a:prstGeom prst="rect">
                <a:avLst/>
              </a:prstGeom>
              <a:solidFill>
                <a:srgbClr val="DFDF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6" name="Rectangle 8"/>
              <p:cNvSpPr>
                <a:spLocks noChangeArrowheads="1"/>
              </p:cNvSpPr>
              <p:nvPr/>
            </p:nvSpPr>
            <p:spPr bwMode="auto">
              <a:xfrm>
                <a:off x="690" y="2111"/>
                <a:ext cx="78" cy="546"/>
              </a:xfrm>
              <a:prstGeom prst="rect">
                <a:avLst/>
              </a:prstGeom>
              <a:solidFill>
                <a:srgbClr val="E1E1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7" name="Rectangle 9"/>
              <p:cNvSpPr>
                <a:spLocks noChangeArrowheads="1"/>
              </p:cNvSpPr>
              <p:nvPr/>
            </p:nvSpPr>
            <p:spPr bwMode="auto">
              <a:xfrm>
                <a:off x="768" y="2111"/>
                <a:ext cx="59" cy="546"/>
              </a:xfrm>
              <a:prstGeom prst="rect">
                <a:avLst/>
              </a:prstGeom>
              <a:solidFill>
                <a:srgbClr val="E3E3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8" name="Rectangle 10"/>
              <p:cNvSpPr>
                <a:spLocks noChangeArrowheads="1"/>
              </p:cNvSpPr>
              <p:nvPr/>
            </p:nvSpPr>
            <p:spPr bwMode="auto">
              <a:xfrm>
                <a:off x="827" y="2111"/>
                <a:ext cx="55" cy="546"/>
              </a:xfrm>
              <a:prstGeom prst="rect">
                <a:avLst/>
              </a:prstGeom>
              <a:solidFill>
                <a:srgbClr val="E5E5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9" name="Rectangle 11"/>
              <p:cNvSpPr>
                <a:spLocks noChangeArrowheads="1"/>
              </p:cNvSpPr>
              <p:nvPr/>
            </p:nvSpPr>
            <p:spPr bwMode="auto">
              <a:xfrm>
                <a:off x="882" y="2111"/>
                <a:ext cx="49" cy="546"/>
              </a:xfrm>
              <a:prstGeom prst="rect">
                <a:avLst/>
              </a:prstGeom>
              <a:solidFill>
                <a:srgbClr val="E7E7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0" name="Rectangle 12"/>
              <p:cNvSpPr>
                <a:spLocks noChangeArrowheads="1"/>
              </p:cNvSpPr>
              <p:nvPr/>
            </p:nvSpPr>
            <p:spPr bwMode="auto">
              <a:xfrm>
                <a:off x="931" y="2111"/>
                <a:ext cx="44" cy="546"/>
              </a:xfrm>
              <a:prstGeom prst="rect">
                <a:avLst/>
              </a:prstGeom>
              <a:solidFill>
                <a:srgbClr val="E9E9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1" name="Rectangle 13"/>
              <p:cNvSpPr>
                <a:spLocks noChangeArrowheads="1"/>
              </p:cNvSpPr>
              <p:nvPr/>
            </p:nvSpPr>
            <p:spPr bwMode="auto">
              <a:xfrm>
                <a:off x="975" y="2111"/>
                <a:ext cx="44" cy="546"/>
              </a:xfrm>
              <a:prstGeom prst="rect">
                <a:avLst/>
              </a:prstGeom>
              <a:solidFill>
                <a:srgbClr val="EBEB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2" name="Rectangle 14"/>
              <p:cNvSpPr>
                <a:spLocks noChangeArrowheads="1"/>
              </p:cNvSpPr>
              <p:nvPr/>
            </p:nvSpPr>
            <p:spPr bwMode="auto">
              <a:xfrm>
                <a:off x="1019" y="2111"/>
                <a:ext cx="49" cy="546"/>
              </a:xfrm>
              <a:prstGeom prst="rect">
                <a:avLst/>
              </a:prstGeom>
              <a:solidFill>
                <a:srgbClr val="EDED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3" name="Rectangle 15"/>
              <p:cNvSpPr>
                <a:spLocks noChangeArrowheads="1"/>
              </p:cNvSpPr>
              <p:nvPr/>
            </p:nvSpPr>
            <p:spPr bwMode="auto">
              <a:xfrm>
                <a:off x="1068" y="2111"/>
                <a:ext cx="44" cy="546"/>
              </a:xfrm>
              <a:prstGeom prst="rect">
                <a:avLst/>
              </a:prstGeom>
              <a:solidFill>
                <a:srgbClr val="EF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4" name="Rectangle 16"/>
              <p:cNvSpPr>
                <a:spLocks noChangeArrowheads="1"/>
              </p:cNvSpPr>
              <p:nvPr/>
            </p:nvSpPr>
            <p:spPr bwMode="auto">
              <a:xfrm>
                <a:off x="1112" y="2111"/>
                <a:ext cx="44" cy="546"/>
              </a:xfrm>
              <a:prstGeom prst="rect">
                <a:avLst/>
              </a:prstGeom>
              <a:solidFill>
                <a:srgbClr val="F1F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5" name="Rectangle 17"/>
              <p:cNvSpPr>
                <a:spLocks noChangeArrowheads="1"/>
              </p:cNvSpPr>
              <p:nvPr/>
            </p:nvSpPr>
            <p:spPr bwMode="auto">
              <a:xfrm>
                <a:off x="1156" y="2111"/>
                <a:ext cx="49" cy="546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6" name="Rectangle 18"/>
              <p:cNvSpPr>
                <a:spLocks noChangeArrowheads="1"/>
              </p:cNvSpPr>
              <p:nvPr/>
            </p:nvSpPr>
            <p:spPr bwMode="auto">
              <a:xfrm>
                <a:off x="1205" y="2111"/>
                <a:ext cx="49" cy="546"/>
              </a:xfrm>
              <a:prstGeom prst="rect">
                <a:avLst/>
              </a:prstGeom>
              <a:solidFill>
                <a:srgbClr val="F5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7" name="Rectangle 19"/>
              <p:cNvSpPr>
                <a:spLocks noChangeArrowheads="1"/>
              </p:cNvSpPr>
              <p:nvPr/>
            </p:nvSpPr>
            <p:spPr bwMode="auto">
              <a:xfrm>
                <a:off x="1254" y="2111"/>
                <a:ext cx="59" cy="546"/>
              </a:xfrm>
              <a:prstGeom prst="rect">
                <a:avLst/>
              </a:prstGeom>
              <a:solidFill>
                <a:srgbClr val="F7F7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8" name="Rectangle 20"/>
              <p:cNvSpPr>
                <a:spLocks noChangeArrowheads="1"/>
              </p:cNvSpPr>
              <p:nvPr/>
            </p:nvSpPr>
            <p:spPr bwMode="auto">
              <a:xfrm>
                <a:off x="1313" y="2111"/>
                <a:ext cx="69" cy="546"/>
              </a:xfrm>
              <a:prstGeom prst="rect">
                <a:avLst/>
              </a:prstGeom>
              <a:solidFill>
                <a:srgbClr val="F9F9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89" name="Rectangle 21"/>
              <p:cNvSpPr>
                <a:spLocks noChangeArrowheads="1"/>
              </p:cNvSpPr>
              <p:nvPr/>
            </p:nvSpPr>
            <p:spPr bwMode="auto">
              <a:xfrm>
                <a:off x="1382" y="2111"/>
                <a:ext cx="98" cy="546"/>
              </a:xfrm>
              <a:prstGeom prst="rect">
                <a:avLst/>
              </a:prstGeom>
              <a:solidFill>
                <a:srgbClr val="FB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90" name="Rectangle 22"/>
              <p:cNvSpPr>
                <a:spLocks noChangeArrowheads="1"/>
              </p:cNvSpPr>
              <p:nvPr/>
            </p:nvSpPr>
            <p:spPr bwMode="auto">
              <a:xfrm>
                <a:off x="1480" y="2111"/>
                <a:ext cx="147" cy="546"/>
              </a:xfrm>
              <a:prstGeom prst="rect">
                <a:avLst/>
              </a:prstGeom>
              <a:solidFill>
                <a:srgbClr val="FD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91" name="Rectangle 23"/>
              <p:cNvSpPr>
                <a:spLocks noChangeArrowheads="1"/>
              </p:cNvSpPr>
              <p:nvPr/>
            </p:nvSpPr>
            <p:spPr bwMode="auto">
              <a:xfrm>
                <a:off x="1627" y="2111"/>
                <a:ext cx="72" cy="54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854075" y="3367088"/>
              <a:ext cx="376237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ko-KR" sz="14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Data</a:t>
              </a:r>
              <a:endParaRPr lang="en-US" altLang="ko-KR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854075" y="3579813"/>
              <a:ext cx="57785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ko-KR" sz="14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Quality</a:t>
              </a:r>
              <a:endParaRPr lang="en-US" altLang="ko-KR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854075" y="3792538"/>
              <a:ext cx="1081087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ko-KR" sz="14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Management</a:t>
              </a:r>
              <a:endParaRPr lang="en-US" altLang="ko-KR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38" name="Group 27"/>
            <p:cNvGrpSpPr>
              <a:grpSpLocks/>
            </p:cNvGrpSpPr>
            <p:nvPr/>
          </p:nvGrpSpPr>
          <p:grpSpPr bwMode="auto">
            <a:xfrm>
              <a:off x="341312" y="3279775"/>
              <a:ext cx="1714494" cy="866775"/>
              <a:chOff x="442" y="2111"/>
              <a:chExt cx="1257" cy="546"/>
            </a:xfrm>
          </p:grpSpPr>
          <p:sp>
            <p:nvSpPr>
              <p:cNvPr id="256" name="Rectangle 28"/>
              <p:cNvSpPr>
                <a:spLocks noChangeArrowheads="1"/>
              </p:cNvSpPr>
              <p:nvPr/>
            </p:nvSpPr>
            <p:spPr bwMode="auto">
              <a:xfrm>
                <a:off x="442" y="2111"/>
                <a:ext cx="140" cy="546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7" name="Rectangle 29"/>
              <p:cNvSpPr>
                <a:spLocks noChangeArrowheads="1"/>
              </p:cNvSpPr>
              <p:nvPr/>
            </p:nvSpPr>
            <p:spPr bwMode="auto">
              <a:xfrm>
                <a:off x="582" y="2111"/>
                <a:ext cx="108" cy="546"/>
              </a:xfrm>
              <a:prstGeom prst="rect">
                <a:avLst/>
              </a:prstGeom>
              <a:solidFill>
                <a:srgbClr val="DFDFD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8" name="Rectangle 30"/>
              <p:cNvSpPr>
                <a:spLocks noChangeArrowheads="1"/>
              </p:cNvSpPr>
              <p:nvPr/>
            </p:nvSpPr>
            <p:spPr bwMode="auto">
              <a:xfrm>
                <a:off x="690" y="2111"/>
                <a:ext cx="78" cy="546"/>
              </a:xfrm>
              <a:prstGeom prst="rect">
                <a:avLst/>
              </a:prstGeom>
              <a:solidFill>
                <a:srgbClr val="E1E1E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9" name="Rectangle 31"/>
              <p:cNvSpPr>
                <a:spLocks noChangeArrowheads="1"/>
              </p:cNvSpPr>
              <p:nvPr/>
            </p:nvSpPr>
            <p:spPr bwMode="auto">
              <a:xfrm>
                <a:off x="768" y="2111"/>
                <a:ext cx="59" cy="546"/>
              </a:xfrm>
              <a:prstGeom prst="rect">
                <a:avLst/>
              </a:prstGeom>
              <a:solidFill>
                <a:srgbClr val="E3E3E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0" name="Rectangle 32"/>
              <p:cNvSpPr>
                <a:spLocks noChangeArrowheads="1"/>
              </p:cNvSpPr>
              <p:nvPr/>
            </p:nvSpPr>
            <p:spPr bwMode="auto">
              <a:xfrm>
                <a:off x="827" y="2111"/>
                <a:ext cx="55" cy="546"/>
              </a:xfrm>
              <a:prstGeom prst="rect">
                <a:avLst/>
              </a:prstGeom>
              <a:solidFill>
                <a:srgbClr val="E5E5E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1" name="Rectangle 33"/>
              <p:cNvSpPr>
                <a:spLocks noChangeArrowheads="1"/>
              </p:cNvSpPr>
              <p:nvPr/>
            </p:nvSpPr>
            <p:spPr bwMode="auto">
              <a:xfrm>
                <a:off x="882" y="2111"/>
                <a:ext cx="49" cy="546"/>
              </a:xfrm>
              <a:prstGeom prst="rect">
                <a:avLst/>
              </a:prstGeom>
              <a:solidFill>
                <a:srgbClr val="E7E7E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2" name="Rectangle 34"/>
              <p:cNvSpPr>
                <a:spLocks noChangeArrowheads="1"/>
              </p:cNvSpPr>
              <p:nvPr/>
            </p:nvSpPr>
            <p:spPr bwMode="auto">
              <a:xfrm>
                <a:off x="931" y="2111"/>
                <a:ext cx="44" cy="546"/>
              </a:xfrm>
              <a:prstGeom prst="rect">
                <a:avLst/>
              </a:prstGeom>
              <a:solidFill>
                <a:srgbClr val="E9E9E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3" name="Rectangle 35"/>
              <p:cNvSpPr>
                <a:spLocks noChangeArrowheads="1"/>
              </p:cNvSpPr>
              <p:nvPr/>
            </p:nvSpPr>
            <p:spPr bwMode="auto">
              <a:xfrm>
                <a:off x="975" y="2111"/>
                <a:ext cx="44" cy="546"/>
              </a:xfrm>
              <a:prstGeom prst="rect">
                <a:avLst/>
              </a:prstGeom>
              <a:solidFill>
                <a:srgbClr val="EBEB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4" name="Rectangle 36"/>
              <p:cNvSpPr>
                <a:spLocks noChangeArrowheads="1"/>
              </p:cNvSpPr>
              <p:nvPr/>
            </p:nvSpPr>
            <p:spPr bwMode="auto">
              <a:xfrm>
                <a:off x="1019" y="2111"/>
                <a:ext cx="49" cy="546"/>
              </a:xfrm>
              <a:prstGeom prst="rect">
                <a:avLst/>
              </a:prstGeom>
              <a:solidFill>
                <a:srgbClr val="EDEDE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5" name="Rectangle 37"/>
              <p:cNvSpPr>
                <a:spLocks noChangeArrowheads="1"/>
              </p:cNvSpPr>
              <p:nvPr/>
            </p:nvSpPr>
            <p:spPr bwMode="auto">
              <a:xfrm>
                <a:off x="1068" y="2111"/>
                <a:ext cx="44" cy="546"/>
              </a:xfrm>
              <a:prstGeom prst="rect">
                <a:avLst/>
              </a:prstGeom>
              <a:solidFill>
                <a:srgbClr val="EFEF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6" name="Rectangle 38"/>
              <p:cNvSpPr>
                <a:spLocks noChangeArrowheads="1"/>
              </p:cNvSpPr>
              <p:nvPr/>
            </p:nvSpPr>
            <p:spPr bwMode="auto">
              <a:xfrm>
                <a:off x="1112" y="2111"/>
                <a:ext cx="44" cy="546"/>
              </a:xfrm>
              <a:prstGeom prst="rect">
                <a:avLst/>
              </a:prstGeom>
              <a:solidFill>
                <a:srgbClr val="F1F1F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7" name="Rectangle 39"/>
              <p:cNvSpPr>
                <a:spLocks noChangeArrowheads="1"/>
              </p:cNvSpPr>
              <p:nvPr/>
            </p:nvSpPr>
            <p:spPr bwMode="auto">
              <a:xfrm>
                <a:off x="1156" y="2111"/>
                <a:ext cx="49" cy="546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8" name="Rectangle 40"/>
              <p:cNvSpPr>
                <a:spLocks noChangeArrowheads="1"/>
              </p:cNvSpPr>
              <p:nvPr/>
            </p:nvSpPr>
            <p:spPr bwMode="auto">
              <a:xfrm>
                <a:off x="1205" y="2111"/>
                <a:ext cx="49" cy="546"/>
              </a:xfrm>
              <a:prstGeom prst="rect">
                <a:avLst/>
              </a:prstGeom>
              <a:solidFill>
                <a:srgbClr val="F5F5F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9" name="Rectangle 41"/>
              <p:cNvSpPr>
                <a:spLocks noChangeArrowheads="1"/>
              </p:cNvSpPr>
              <p:nvPr/>
            </p:nvSpPr>
            <p:spPr bwMode="auto">
              <a:xfrm>
                <a:off x="1254" y="2111"/>
                <a:ext cx="59" cy="546"/>
              </a:xfrm>
              <a:prstGeom prst="rect">
                <a:avLst/>
              </a:prstGeom>
              <a:solidFill>
                <a:srgbClr val="F7F7F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0" name="Rectangle 42"/>
              <p:cNvSpPr>
                <a:spLocks noChangeArrowheads="1"/>
              </p:cNvSpPr>
              <p:nvPr/>
            </p:nvSpPr>
            <p:spPr bwMode="auto">
              <a:xfrm>
                <a:off x="1313" y="2111"/>
                <a:ext cx="69" cy="546"/>
              </a:xfrm>
              <a:prstGeom prst="rect">
                <a:avLst/>
              </a:prstGeom>
              <a:solidFill>
                <a:srgbClr val="F9F9F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1" name="Rectangle 43"/>
              <p:cNvSpPr>
                <a:spLocks noChangeArrowheads="1"/>
              </p:cNvSpPr>
              <p:nvPr/>
            </p:nvSpPr>
            <p:spPr bwMode="auto">
              <a:xfrm>
                <a:off x="1382" y="2111"/>
                <a:ext cx="98" cy="546"/>
              </a:xfrm>
              <a:prstGeom prst="rect">
                <a:avLst/>
              </a:prstGeom>
              <a:solidFill>
                <a:srgbClr val="FBFBF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2" name="Rectangle 44"/>
              <p:cNvSpPr>
                <a:spLocks noChangeArrowheads="1"/>
              </p:cNvSpPr>
              <p:nvPr/>
            </p:nvSpPr>
            <p:spPr bwMode="auto">
              <a:xfrm>
                <a:off x="1480" y="2111"/>
                <a:ext cx="147" cy="546"/>
              </a:xfrm>
              <a:prstGeom prst="rect">
                <a:avLst/>
              </a:prstGeom>
              <a:solidFill>
                <a:srgbClr val="FDFD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3" name="Rectangle 45"/>
              <p:cNvSpPr>
                <a:spLocks noChangeArrowheads="1"/>
              </p:cNvSpPr>
              <p:nvPr/>
            </p:nvSpPr>
            <p:spPr bwMode="auto">
              <a:xfrm>
                <a:off x="1627" y="2111"/>
                <a:ext cx="72" cy="54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latinLnBrk="0"/>
                <a:endParaRPr lang="ko-KR" altLang="ko-KR" sz="1100" b="1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39" name="Rectangle 46"/>
            <p:cNvSpPr>
              <a:spLocks noChangeArrowheads="1"/>
            </p:cNvSpPr>
            <p:nvPr/>
          </p:nvSpPr>
          <p:spPr bwMode="auto">
            <a:xfrm>
              <a:off x="415925" y="3576638"/>
              <a:ext cx="1439862" cy="43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ko-KR" altLang="en-US" sz="14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 </a:t>
              </a:r>
            </a:p>
            <a:p>
              <a:pPr algn="l"/>
              <a:r>
                <a:rPr lang="ko-KR" altLang="en-US" sz="1400" b="1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품질 관리</a:t>
              </a:r>
              <a:endPara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Freeform 49"/>
            <p:cNvSpPr>
              <a:spLocks/>
            </p:cNvSpPr>
            <p:nvPr/>
          </p:nvSpPr>
          <p:spPr bwMode="auto">
            <a:xfrm>
              <a:off x="3592513" y="2005013"/>
              <a:ext cx="314325" cy="869950"/>
            </a:xfrm>
            <a:custGeom>
              <a:avLst/>
              <a:gdLst>
                <a:gd name="T0" fmla="*/ 0 w 214"/>
                <a:gd name="T1" fmla="*/ 548 h 548"/>
                <a:gd name="T2" fmla="*/ 20 w 214"/>
                <a:gd name="T3" fmla="*/ 82 h 548"/>
                <a:gd name="T4" fmla="*/ 32 w 214"/>
                <a:gd name="T5" fmla="*/ 0 h 548"/>
                <a:gd name="T6" fmla="*/ 14 w 214"/>
                <a:gd name="T7" fmla="*/ 466 h 548"/>
                <a:gd name="T8" fmla="*/ 0 w 214"/>
                <a:gd name="T9" fmla="*/ 548 h 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4"/>
                <a:gd name="T16" fmla="*/ 0 h 548"/>
                <a:gd name="T17" fmla="*/ 214 w 214"/>
                <a:gd name="T18" fmla="*/ 548 h 5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4" h="548">
                  <a:moveTo>
                    <a:pt x="0" y="548"/>
                  </a:moveTo>
                  <a:lnTo>
                    <a:pt x="132" y="82"/>
                  </a:lnTo>
                  <a:lnTo>
                    <a:pt x="214" y="0"/>
                  </a:lnTo>
                  <a:lnTo>
                    <a:pt x="83" y="466"/>
                  </a:lnTo>
                  <a:lnTo>
                    <a:pt x="0" y="5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Freeform 65"/>
            <p:cNvSpPr>
              <a:spLocks/>
            </p:cNvSpPr>
            <p:nvPr/>
          </p:nvSpPr>
          <p:spPr bwMode="auto">
            <a:xfrm>
              <a:off x="1493838" y="3406775"/>
              <a:ext cx="954087" cy="736600"/>
            </a:xfrm>
            <a:custGeom>
              <a:avLst/>
              <a:gdLst>
                <a:gd name="T0" fmla="*/ 100 w 650"/>
                <a:gd name="T1" fmla="*/ 0 h 464"/>
                <a:gd name="T2" fmla="*/ 15 w 650"/>
                <a:gd name="T3" fmla="*/ 0 h 464"/>
                <a:gd name="T4" fmla="*/ 14 w 650"/>
                <a:gd name="T5" fmla="*/ 11 h 464"/>
                <a:gd name="T6" fmla="*/ 13 w 650"/>
                <a:gd name="T7" fmla="*/ 39 h 464"/>
                <a:gd name="T8" fmla="*/ 11 w 650"/>
                <a:gd name="T9" fmla="*/ 64 h 464"/>
                <a:gd name="T10" fmla="*/ 10 w 650"/>
                <a:gd name="T11" fmla="*/ 80 h 464"/>
                <a:gd name="T12" fmla="*/ 8 w 650"/>
                <a:gd name="T13" fmla="*/ 99 h 464"/>
                <a:gd name="T14" fmla="*/ 6 w 650"/>
                <a:gd name="T15" fmla="*/ 124 h 464"/>
                <a:gd name="T16" fmla="*/ 6 w 650"/>
                <a:gd name="T17" fmla="*/ 147 h 464"/>
                <a:gd name="T18" fmla="*/ 6 w 650"/>
                <a:gd name="T19" fmla="*/ 181 h 464"/>
                <a:gd name="T20" fmla="*/ 6 w 650"/>
                <a:gd name="T21" fmla="*/ 210 h 464"/>
                <a:gd name="T22" fmla="*/ 6 w 650"/>
                <a:gd name="T23" fmla="*/ 239 h 464"/>
                <a:gd name="T24" fmla="*/ 6 w 650"/>
                <a:gd name="T25" fmla="*/ 266 h 464"/>
                <a:gd name="T26" fmla="*/ 6 w 650"/>
                <a:gd name="T27" fmla="*/ 292 h 464"/>
                <a:gd name="T28" fmla="*/ 6 w 650"/>
                <a:gd name="T29" fmla="*/ 326 h 464"/>
                <a:gd name="T30" fmla="*/ 5 w 650"/>
                <a:gd name="T31" fmla="*/ 375 h 464"/>
                <a:gd name="T32" fmla="*/ 2 w 650"/>
                <a:gd name="T33" fmla="*/ 427 h 464"/>
                <a:gd name="T34" fmla="*/ 0 w 650"/>
                <a:gd name="T35" fmla="*/ 464 h 464"/>
                <a:gd name="T36" fmla="*/ 74 w 650"/>
                <a:gd name="T37" fmla="*/ 463 h 464"/>
                <a:gd name="T38" fmla="*/ 74 w 650"/>
                <a:gd name="T39" fmla="*/ 447 h 464"/>
                <a:gd name="T40" fmla="*/ 74 w 650"/>
                <a:gd name="T41" fmla="*/ 431 h 464"/>
                <a:gd name="T42" fmla="*/ 74 w 650"/>
                <a:gd name="T43" fmla="*/ 413 h 464"/>
                <a:gd name="T44" fmla="*/ 74 w 650"/>
                <a:gd name="T45" fmla="*/ 391 h 464"/>
                <a:gd name="T46" fmla="*/ 75 w 650"/>
                <a:gd name="T47" fmla="*/ 374 h 464"/>
                <a:gd name="T48" fmla="*/ 75 w 650"/>
                <a:gd name="T49" fmla="*/ 348 h 464"/>
                <a:gd name="T50" fmla="*/ 75 w 650"/>
                <a:gd name="T51" fmla="*/ 319 h 464"/>
                <a:gd name="T52" fmla="*/ 76 w 650"/>
                <a:gd name="T53" fmla="*/ 300 h 464"/>
                <a:gd name="T54" fmla="*/ 78 w 650"/>
                <a:gd name="T55" fmla="*/ 278 h 464"/>
                <a:gd name="T56" fmla="*/ 79 w 650"/>
                <a:gd name="T57" fmla="*/ 250 h 464"/>
                <a:gd name="T58" fmla="*/ 80 w 650"/>
                <a:gd name="T59" fmla="*/ 229 h 464"/>
                <a:gd name="T60" fmla="*/ 81 w 650"/>
                <a:gd name="T61" fmla="*/ 205 h 464"/>
                <a:gd name="T62" fmla="*/ 81 w 650"/>
                <a:gd name="T63" fmla="*/ 182 h 464"/>
                <a:gd name="T64" fmla="*/ 84 w 650"/>
                <a:gd name="T65" fmla="*/ 163 h 464"/>
                <a:gd name="T66" fmla="*/ 85 w 650"/>
                <a:gd name="T67" fmla="*/ 139 h 464"/>
                <a:gd name="T68" fmla="*/ 87 w 650"/>
                <a:gd name="T69" fmla="*/ 114 h 464"/>
                <a:gd name="T70" fmla="*/ 89 w 650"/>
                <a:gd name="T71" fmla="*/ 89 h 464"/>
                <a:gd name="T72" fmla="*/ 93 w 650"/>
                <a:gd name="T73" fmla="*/ 57 h 464"/>
                <a:gd name="T74" fmla="*/ 95 w 650"/>
                <a:gd name="T75" fmla="*/ 29 h 464"/>
                <a:gd name="T76" fmla="*/ 98 w 650"/>
                <a:gd name="T77" fmla="*/ 13 h 464"/>
                <a:gd name="T78" fmla="*/ 100 w 650"/>
                <a:gd name="T79" fmla="*/ 0 h 4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0"/>
                <a:gd name="T121" fmla="*/ 0 h 464"/>
                <a:gd name="T122" fmla="*/ 650 w 650"/>
                <a:gd name="T123" fmla="*/ 464 h 4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0" h="464">
                  <a:moveTo>
                    <a:pt x="650" y="0"/>
                  </a:moveTo>
                  <a:lnTo>
                    <a:pt x="94" y="0"/>
                  </a:lnTo>
                  <a:lnTo>
                    <a:pt x="88" y="11"/>
                  </a:lnTo>
                  <a:lnTo>
                    <a:pt x="78" y="39"/>
                  </a:lnTo>
                  <a:lnTo>
                    <a:pt x="69" y="64"/>
                  </a:lnTo>
                  <a:lnTo>
                    <a:pt x="63" y="80"/>
                  </a:lnTo>
                  <a:lnTo>
                    <a:pt x="56" y="99"/>
                  </a:lnTo>
                  <a:lnTo>
                    <a:pt x="48" y="124"/>
                  </a:lnTo>
                  <a:lnTo>
                    <a:pt x="42" y="147"/>
                  </a:lnTo>
                  <a:lnTo>
                    <a:pt x="33" y="181"/>
                  </a:lnTo>
                  <a:lnTo>
                    <a:pt x="26" y="210"/>
                  </a:lnTo>
                  <a:lnTo>
                    <a:pt x="19" y="239"/>
                  </a:lnTo>
                  <a:lnTo>
                    <a:pt x="15" y="266"/>
                  </a:lnTo>
                  <a:lnTo>
                    <a:pt x="13" y="292"/>
                  </a:lnTo>
                  <a:lnTo>
                    <a:pt x="8" y="326"/>
                  </a:lnTo>
                  <a:lnTo>
                    <a:pt x="5" y="375"/>
                  </a:lnTo>
                  <a:lnTo>
                    <a:pt x="2" y="427"/>
                  </a:lnTo>
                  <a:lnTo>
                    <a:pt x="0" y="464"/>
                  </a:lnTo>
                  <a:lnTo>
                    <a:pt x="486" y="463"/>
                  </a:lnTo>
                  <a:lnTo>
                    <a:pt x="486" y="447"/>
                  </a:lnTo>
                  <a:lnTo>
                    <a:pt x="485" y="431"/>
                  </a:lnTo>
                  <a:lnTo>
                    <a:pt x="486" y="413"/>
                  </a:lnTo>
                  <a:lnTo>
                    <a:pt x="488" y="391"/>
                  </a:lnTo>
                  <a:lnTo>
                    <a:pt x="491" y="374"/>
                  </a:lnTo>
                  <a:lnTo>
                    <a:pt x="495" y="348"/>
                  </a:lnTo>
                  <a:lnTo>
                    <a:pt x="501" y="319"/>
                  </a:lnTo>
                  <a:lnTo>
                    <a:pt x="504" y="300"/>
                  </a:lnTo>
                  <a:lnTo>
                    <a:pt x="510" y="278"/>
                  </a:lnTo>
                  <a:lnTo>
                    <a:pt x="517" y="250"/>
                  </a:lnTo>
                  <a:lnTo>
                    <a:pt x="525" y="229"/>
                  </a:lnTo>
                  <a:lnTo>
                    <a:pt x="531" y="205"/>
                  </a:lnTo>
                  <a:lnTo>
                    <a:pt x="541" y="182"/>
                  </a:lnTo>
                  <a:lnTo>
                    <a:pt x="549" y="163"/>
                  </a:lnTo>
                  <a:lnTo>
                    <a:pt x="560" y="139"/>
                  </a:lnTo>
                  <a:lnTo>
                    <a:pt x="571" y="114"/>
                  </a:lnTo>
                  <a:lnTo>
                    <a:pt x="588" y="89"/>
                  </a:lnTo>
                  <a:lnTo>
                    <a:pt x="609" y="57"/>
                  </a:lnTo>
                  <a:lnTo>
                    <a:pt x="625" y="29"/>
                  </a:lnTo>
                  <a:lnTo>
                    <a:pt x="641" y="13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8BA04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>
              <a:off x="3048000" y="5141912"/>
              <a:ext cx="193675" cy="885825"/>
            </a:xfrm>
            <a:custGeom>
              <a:avLst/>
              <a:gdLst>
                <a:gd name="T0" fmla="*/ 0 w 132"/>
                <a:gd name="T1" fmla="*/ 558 h 558"/>
                <a:gd name="T2" fmla="*/ 7 w 132"/>
                <a:gd name="T3" fmla="*/ 82 h 558"/>
                <a:gd name="T4" fmla="*/ 19 w 132"/>
                <a:gd name="T5" fmla="*/ 0 h 558"/>
                <a:gd name="T6" fmla="*/ 13 w 132"/>
                <a:gd name="T7" fmla="*/ 476 h 558"/>
                <a:gd name="T8" fmla="*/ 0 w 132"/>
                <a:gd name="T9" fmla="*/ 558 h 5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558"/>
                <a:gd name="T17" fmla="*/ 132 w 132"/>
                <a:gd name="T18" fmla="*/ 558 h 5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558">
                  <a:moveTo>
                    <a:pt x="0" y="558"/>
                  </a:moveTo>
                  <a:lnTo>
                    <a:pt x="51" y="82"/>
                  </a:lnTo>
                  <a:lnTo>
                    <a:pt x="132" y="0"/>
                  </a:lnTo>
                  <a:lnTo>
                    <a:pt x="81" y="476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6BB7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>
              <a:off x="3079750" y="5135562"/>
              <a:ext cx="161925" cy="138112"/>
            </a:xfrm>
            <a:custGeom>
              <a:avLst/>
              <a:gdLst>
                <a:gd name="T0" fmla="*/ 6 w 110"/>
                <a:gd name="T1" fmla="*/ 87 h 87"/>
                <a:gd name="T2" fmla="*/ 0 w 110"/>
                <a:gd name="T3" fmla="*/ 82 h 87"/>
                <a:gd name="T4" fmla="*/ 14 w 110"/>
                <a:gd name="T5" fmla="*/ 0 h 87"/>
                <a:gd name="T6" fmla="*/ 18 w 110"/>
                <a:gd name="T7" fmla="*/ 4 h 87"/>
                <a:gd name="T8" fmla="*/ 6 w 110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87"/>
                <a:gd name="T17" fmla="*/ 110 w 110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87">
                  <a:moveTo>
                    <a:pt x="28" y="87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110" y="4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Freeform 68"/>
            <p:cNvSpPr>
              <a:spLocks/>
            </p:cNvSpPr>
            <p:nvPr/>
          </p:nvSpPr>
          <p:spPr bwMode="auto">
            <a:xfrm>
              <a:off x="3032125" y="5122862"/>
              <a:ext cx="168275" cy="142875"/>
            </a:xfrm>
            <a:custGeom>
              <a:avLst/>
              <a:gdLst>
                <a:gd name="T0" fmla="*/ 6 w 115"/>
                <a:gd name="T1" fmla="*/ 90 h 90"/>
                <a:gd name="T2" fmla="*/ 0 w 115"/>
                <a:gd name="T3" fmla="*/ 82 h 90"/>
                <a:gd name="T4" fmla="*/ 12 w 115"/>
                <a:gd name="T5" fmla="*/ 0 h 90"/>
                <a:gd name="T6" fmla="*/ 17 w 115"/>
                <a:gd name="T7" fmla="*/ 8 h 90"/>
                <a:gd name="T8" fmla="*/ 6 w 115"/>
                <a:gd name="T9" fmla="*/ 9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90"/>
                <a:gd name="T17" fmla="*/ 115 w 115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90">
                  <a:moveTo>
                    <a:pt x="34" y="90"/>
                  </a:moveTo>
                  <a:lnTo>
                    <a:pt x="0" y="82"/>
                  </a:lnTo>
                  <a:lnTo>
                    <a:pt x="81" y="0"/>
                  </a:lnTo>
                  <a:lnTo>
                    <a:pt x="115" y="8"/>
                  </a:lnTo>
                  <a:lnTo>
                    <a:pt x="34" y="90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>
              <a:off x="2952750" y="5100637"/>
              <a:ext cx="198437" cy="150812"/>
            </a:xfrm>
            <a:custGeom>
              <a:avLst/>
              <a:gdLst>
                <a:gd name="T0" fmla="*/ 8 w 135"/>
                <a:gd name="T1" fmla="*/ 95 h 95"/>
                <a:gd name="T2" fmla="*/ 0 w 135"/>
                <a:gd name="T3" fmla="*/ 80 h 95"/>
                <a:gd name="T4" fmla="*/ 14 w 135"/>
                <a:gd name="T5" fmla="*/ 0 h 95"/>
                <a:gd name="T6" fmla="*/ 21 w 135"/>
                <a:gd name="T7" fmla="*/ 14 h 95"/>
                <a:gd name="T8" fmla="*/ 8 w 135"/>
                <a:gd name="T9" fmla="*/ 95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5"/>
                <a:gd name="T16" fmla="*/ 0 h 95"/>
                <a:gd name="T17" fmla="*/ 135 w 135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5" h="95">
                  <a:moveTo>
                    <a:pt x="53" y="95"/>
                  </a:moveTo>
                  <a:lnTo>
                    <a:pt x="0" y="80"/>
                  </a:lnTo>
                  <a:lnTo>
                    <a:pt x="82" y="0"/>
                  </a:lnTo>
                  <a:lnTo>
                    <a:pt x="135" y="14"/>
                  </a:lnTo>
                  <a:lnTo>
                    <a:pt x="53" y="95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Freeform 70"/>
            <p:cNvSpPr>
              <a:spLocks/>
            </p:cNvSpPr>
            <p:nvPr/>
          </p:nvSpPr>
          <p:spPr bwMode="auto">
            <a:xfrm>
              <a:off x="2882900" y="5076825"/>
              <a:ext cx="190500" cy="153987"/>
            </a:xfrm>
            <a:custGeom>
              <a:avLst/>
              <a:gdLst>
                <a:gd name="T0" fmla="*/ 8 w 129"/>
                <a:gd name="T1" fmla="*/ 97 h 97"/>
                <a:gd name="T2" fmla="*/ 0 w 129"/>
                <a:gd name="T3" fmla="*/ 82 h 97"/>
                <a:gd name="T4" fmla="*/ 15 w 129"/>
                <a:gd name="T5" fmla="*/ 0 h 97"/>
                <a:gd name="T6" fmla="*/ 23 w 129"/>
                <a:gd name="T7" fmla="*/ 14 h 97"/>
                <a:gd name="T8" fmla="*/ 8 w 129"/>
                <a:gd name="T9" fmla="*/ 97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97"/>
                <a:gd name="T17" fmla="*/ 129 w 129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97">
                  <a:moveTo>
                    <a:pt x="47" y="97"/>
                  </a:moveTo>
                  <a:lnTo>
                    <a:pt x="0" y="82"/>
                  </a:lnTo>
                  <a:lnTo>
                    <a:pt x="81" y="0"/>
                  </a:lnTo>
                  <a:lnTo>
                    <a:pt x="129" y="14"/>
                  </a:lnTo>
                  <a:lnTo>
                    <a:pt x="47" y="97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>
              <a:off x="2820988" y="5051425"/>
              <a:ext cx="180975" cy="153987"/>
            </a:xfrm>
            <a:custGeom>
              <a:avLst/>
              <a:gdLst>
                <a:gd name="T0" fmla="*/ 6 w 124"/>
                <a:gd name="T1" fmla="*/ 97 h 97"/>
                <a:gd name="T2" fmla="*/ 0 w 124"/>
                <a:gd name="T3" fmla="*/ 81 h 97"/>
                <a:gd name="T4" fmla="*/ 11 w 124"/>
                <a:gd name="T5" fmla="*/ 0 h 97"/>
                <a:gd name="T6" fmla="*/ 16 w 124"/>
                <a:gd name="T7" fmla="*/ 16 h 97"/>
                <a:gd name="T8" fmla="*/ 6 w 124"/>
                <a:gd name="T9" fmla="*/ 97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97"/>
                <a:gd name="T17" fmla="*/ 124 w 124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97">
                  <a:moveTo>
                    <a:pt x="42" y="97"/>
                  </a:moveTo>
                  <a:lnTo>
                    <a:pt x="0" y="81"/>
                  </a:lnTo>
                  <a:lnTo>
                    <a:pt x="82" y="0"/>
                  </a:lnTo>
                  <a:lnTo>
                    <a:pt x="124" y="16"/>
                  </a:lnTo>
                  <a:lnTo>
                    <a:pt x="42" y="97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Freeform 72"/>
            <p:cNvSpPr>
              <a:spLocks/>
            </p:cNvSpPr>
            <p:nvPr/>
          </p:nvSpPr>
          <p:spPr bwMode="auto">
            <a:xfrm>
              <a:off x="2754313" y="5016500"/>
              <a:ext cx="187325" cy="161925"/>
            </a:xfrm>
            <a:custGeom>
              <a:avLst/>
              <a:gdLst>
                <a:gd name="T0" fmla="*/ 6 w 128"/>
                <a:gd name="T1" fmla="*/ 102 h 102"/>
                <a:gd name="T2" fmla="*/ 0 w 128"/>
                <a:gd name="T3" fmla="*/ 80 h 102"/>
                <a:gd name="T4" fmla="*/ 13 w 128"/>
                <a:gd name="T5" fmla="*/ 0 h 102"/>
                <a:gd name="T6" fmla="*/ 18 w 128"/>
                <a:gd name="T7" fmla="*/ 21 h 102"/>
                <a:gd name="T8" fmla="*/ 6 w 128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102"/>
                <a:gd name="T17" fmla="*/ 128 w 12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102">
                  <a:moveTo>
                    <a:pt x="46" y="102"/>
                  </a:moveTo>
                  <a:lnTo>
                    <a:pt x="0" y="80"/>
                  </a:lnTo>
                  <a:lnTo>
                    <a:pt x="82" y="0"/>
                  </a:lnTo>
                  <a:lnTo>
                    <a:pt x="128" y="21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9" name="Freeform 73"/>
            <p:cNvSpPr>
              <a:spLocks/>
            </p:cNvSpPr>
            <p:nvPr/>
          </p:nvSpPr>
          <p:spPr bwMode="auto">
            <a:xfrm>
              <a:off x="2684463" y="4972050"/>
              <a:ext cx="190500" cy="173037"/>
            </a:xfrm>
            <a:custGeom>
              <a:avLst/>
              <a:gdLst>
                <a:gd name="T0" fmla="*/ 6 w 130"/>
                <a:gd name="T1" fmla="*/ 109 h 109"/>
                <a:gd name="T2" fmla="*/ 0 w 130"/>
                <a:gd name="T3" fmla="*/ 81 h 109"/>
                <a:gd name="T4" fmla="*/ 13 w 130"/>
                <a:gd name="T5" fmla="*/ 0 h 109"/>
                <a:gd name="T6" fmla="*/ 18 w 130"/>
                <a:gd name="T7" fmla="*/ 27 h 109"/>
                <a:gd name="T8" fmla="*/ 6 w 130"/>
                <a:gd name="T9" fmla="*/ 109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09"/>
                <a:gd name="T17" fmla="*/ 130 w 130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09">
                  <a:moveTo>
                    <a:pt x="49" y="109"/>
                  </a:moveTo>
                  <a:lnTo>
                    <a:pt x="0" y="81"/>
                  </a:lnTo>
                  <a:lnTo>
                    <a:pt x="82" y="0"/>
                  </a:lnTo>
                  <a:lnTo>
                    <a:pt x="130" y="27"/>
                  </a:lnTo>
                  <a:lnTo>
                    <a:pt x="49" y="109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50" name="Group 74"/>
            <p:cNvGrpSpPr>
              <a:grpSpLocks/>
            </p:cNvGrpSpPr>
            <p:nvPr/>
          </p:nvGrpSpPr>
          <p:grpSpPr bwMode="auto">
            <a:xfrm>
              <a:off x="2212975" y="5100637"/>
              <a:ext cx="906462" cy="927100"/>
              <a:chOff x="2921" y="3258"/>
              <a:chExt cx="618" cy="584"/>
            </a:xfrm>
          </p:grpSpPr>
          <p:sp>
            <p:nvSpPr>
              <p:cNvPr id="254" name="Freeform 75"/>
              <p:cNvSpPr>
                <a:spLocks/>
              </p:cNvSpPr>
              <p:nvPr/>
            </p:nvSpPr>
            <p:spPr bwMode="auto">
              <a:xfrm>
                <a:off x="2921" y="3258"/>
                <a:ext cx="618" cy="584"/>
              </a:xfrm>
              <a:custGeom>
                <a:avLst/>
                <a:gdLst>
                  <a:gd name="T0" fmla="*/ 0 w 618"/>
                  <a:gd name="T1" fmla="*/ 354 h 584"/>
                  <a:gd name="T2" fmla="*/ 46 w 618"/>
                  <a:gd name="T3" fmla="*/ 385 h 584"/>
                  <a:gd name="T4" fmla="*/ 91 w 618"/>
                  <a:gd name="T5" fmla="*/ 413 h 584"/>
                  <a:gd name="T6" fmla="*/ 143 w 618"/>
                  <a:gd name="T7" fmla="*/ 443 h 584"/>
                  <a:gd name="T8" fmla="*/ 186 w 618"/>
                  <a:gd name="T9" fmla="*/ 466 h 584"/>
                  <a:gd name="T10" fmla="*/ 222 w 618"/>
                  <a:gd name="T11" fmla="*/ 483 h 584"/>
                  <a:gd name="T12" fmla="*/ 259 w 618"/>
                  <a:gd name="T13" fmla="*/ 498 h 584"/>
                  <a:gd name="T14" fmla="*/ 312 w 618"/>
                  <a:gd name="T15" fmla="*/ 519 h 584"/>
                  <a:gd name="T16" fmla="*/ 369 w 618"/>
                  <a:gd name="T17" fmla="*/ 539 h 584"/>
                  <a:gd name="T18" fmla="*/ 428 w 618"/>
                  <a:gd name="T19" fmla="*/ 557 h 584"/>
                  <a:gd name="T20" fmla="*/ 477 w 618"/>
                  <a:gd name="T21" fmla="*/ 568 h 584"/>
                  <a:gd name="T22" fmla="*/ 543 w 618"/>
                  <a:gd name="T23" fmla="*/ 581 h 584"/>
                  <a:gd name="T24" fmla="*/ 568 w 618"/>
                  <a:gd name="T25" fmla="*/ 584 h 584"/>
                  <a:gd name="T26" fmla="*/ 618 w 618"/>
                  <a:gd name="T27" fmla="*/ 108 h 584"/>
                  <a:gd name="T28" fmla="*/ 591 w 618"/>
                  <a:gd name="T29" fmla="*/ 103 h 584"/>
                  <a:gd name="T30" fmla="*/ 556 w 618"/>
                  <a:gd name="T31" fmla="*/ 95 h 584"/>
                  <a:gd name="T32" fmla="*/ 504 w 618"/>
                  <a:gd name="T33" fmla="*/ 81 h 584"/>
                  <a:gd name="T34" fmla="*/ 456 w 618"/>
                  <a:gd name="T35" fmla="*/ 66 h 584"/>
                  <a:gd name="T36" fmla="*/ 414 w 618"/>
                  <a:gd name="T37" fmla="*/ 50 h 584"/>
                  <a:gd name="T38" fmla="*/ 369 w 618"/>
                  <a:gd name="T39" fmla="*/ 28 h 584"/>
                  <a:gd name="T40" fmla="*/ 320 w 618"/>
                  <a:gd name="T41" fmla="*/ 0 h 584"/>
                  <a:gd name="T42" fmla="*/ 0 w 618"/>
                  <a:gd name="T43" fmla="*/ 354 h 58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8"/>
                  <a:gd name="T67" fmla="*/ 0 h 584"/>
                  <a:gd name="T68" fmla="*/ 618 w 618"/>
                  <a:gd name="T69" fmla="*/ 584 h 58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8" h="584">
                    <a:moveTo>
                      <a:pt x="0" y="354"/>
                    </a:moveTo>
                    <a:lnTo>
                      <a:pt x="46" y="385"/>
                    </a:lnTo>
                    <a:lnTo>
                      <a:pt x="91" y="413"/>
                    </a:lnTo>
                    <a:lnTo>
                      <a:pt x="143" y="443"/>
                    </a:lnTo>
                    <a:lnTo>
                      <a:pt x="186" y="466"/>
                    </a:lnTo>
                    <a:lnTo>
                      <a:pt x="222" y="483"/>
                    </a:lnTo>
                    <a:lnTo>
                      <a:pt x="259" y="498"/>
                    </a:lnTo>
                    <a:lnTo>
                      <a:pt x="312" y="519"/>
                    </a:lnTo>
                    <a:lnTo>
                      <a:pt x="369" y="539"/>
                    </a:lnTo>
                    <a:lnTo>
                      <a:pt x="428" y="557"/>
                    </a:lnTo>
                    <a:lnTo>
                      <a:pt x="477" y="568"/>
                    </a:lnTo>
                    <a:lnTo>
                      <a:pt x="543" y="581"/>
                    </a:lnTo>
                    <a:lnTo>
                      <a:pt x="568" y="584"/>
                    </a:lnTo>
                    <a:lnTo>
                      <a:pt x="618" y="108"/>
                    </a:lnTo>
                    <a:lnTo>
                      <a:pt x="591" y="103"/>
                    </a:lnTo>
                    <a:lnTo>
                      <a:pt x="556" y="95"/>
                    </a:lnTo>
                    <a:lnTo>
                      <a:pt x="504" y="81"/>
                    </a:lnTo>
                    <a:lnTo>
                      <a:pt x="456" y="66"/>
                    </a:lnTo>
                    <a:lnTo>
                      <a:pt x="414" y="50"/>
                    </a:lnTo>
                    <a:lnTo>
                      <a:pt x="369" y="28"/>
                    </a:lnTo>
                    <a:lnTo>
                      <a:pt x="320" y="0"/>
                    </a:lnTo>
                    <a:lnTo>
                      <a:pt x="0" y="354"/>
                    </a:lnTo>
                    <a:close/>
                  </a:path>
                </a:pathLst>
              </a:custGeom>
              <a:solidFill>
                <a:srgbClr val="8AD6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5" name="Freeform 76"/>
              <p:cNvSpPr>
                <a:spLocks/>
              </p:cNvSpPr>
              <p:nvPr/>
            </p:nvSpPr>
            <p:spPr bwMode="auto">
              <a:xfrm>
                <a:off x="2921" y="3258"/>
                <a:ext cx="618" cy="584"/>
              </a:xfrm>
              <a:custGeom>
                <a:avLst/>
                <a:gdLst>
                  <a:gd name="T0" fmla="*/ 0 w 618"/>
                  <a:gd name="T1" fmla="*/ 354 h 584"/>
                  <a:gd name="T2" fmla="*/ 46 w 618"/>
                  <a:gd name="T3" fmla="*/ 385 h 584"/>
                  <a:gd name="T4" fmla="*/ 91 w 618"/>
                  <a:gd name="T5" fmla="*/ 413 h 584"/>
                  <a:gd name="T6" fmla="*/ 143 w 618"/>
                  <a:gd name="T7" fmla="*/ 443 h 584"/>
                  <a:gd name="T8" fmla="*/ 186 w 618"/>
                  <a:gd name="T9" fmla="*/ 466 h 584"/>
                  <a:gd name="T10" fmla="*/ 222 w 618"/>
                  <a:gd name="T11" fmla="*/ 483 h 584"/>
                  <a:gd name="T12" fmla="*/ 259 w 618"/>
                  <a:gd name="T13" fmla="*/ 498 h 584"/>
                  <a:gd name="T14" fmla="*/ 312 w 618"/>
                  <a:gd name="T15" fmla="*/ 519 h 584"/>
                  <a:gd name="T16" fmla="*/ 369 w 618"/>
                  <a:gd name="T17" fmla="*/ 539 h 584"/>
                  <a:gd name="T18" fmla="*/ 428 w 618"/>
                  <a:gd name="T19" fmla="*/ 557 h 584"/>
                  <a:gd name="T20" fmla="*/ 477 w 618"/>
                  <a:gd name="T21" fmla="*/ 568 h 584"/>
                  <a:gd name="T22" fmla="*/ 543 w 618"/>
                  <a:gd name="T23" fmla="*/ 581 h 584"/>
                  <a:gd name="T24" fmla="*/ 568 w 618"/>
                  <a:gd name="T25" fmla="*/ 584 h 584"/>
                  <a:gd name="T26" fmla="*/ 618 w 618"/>
                  <a:gd name="T27" fmla="*/ 108 h 584"/>
                  <a:gd name="T28" fmla="*/ 591 w 618"/>
                  <a:gd name="T29" fmla="*/ 103 h 584"/>
                  <a:gd name="T30" fmla="*/ 556 w 618"/>
                  <a:gd name="T31" fmla="*/ 95 h 584"/>
                  <a:gd name="T32" fmla="*/ 504 w 618"/>
                  <a:gd name="T33" fmla="*/ 81 h 584"/>
                  <a:gd name="T34" fmla="*/ 456 w 618"/>
                  <a:gd name="T35" fmla="*/ 66 h 584"/>
                  <a:gd name="T36" fmla="*/ 414 w 618"/>
                  <a:gd name="T37" fmla="*/ 50 h 584"/>
                  <a:gd name="T38" fmla="*/ 369 w 618"/>
                  <a:gd name="T39" fmla="*/ 28 h 584"/>
                  <a:gd name="T40" fmla="*/ 320 w 618"/>
                  <a:gd name="T41" fmla="*/ 0 h 584"/>
                  <a:gd name="T42" fmla="*/ 0 w 618"/>
                  <a:gd name="T43" fmla="*/ 354 h 58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18"/>
                  <a:gd name="T67" fmla="*/ 0 h 584"/>
                  <a:gd name="T68" fmla="*/ 618 w 618"/>
                  <a:gd name="T69" fmla="*/ 584 h 58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18" h="584">
                    <a:moveTo>
                      <a:pt x="0" y="354"/>
                    </a:moveTo>
                    <a:lnTo>
                      <a:pt x="46" y="385"/>
                    </a:lnTo>
                    <a:lnTo>
                      <a:pt x="91" y="413"/>
                    </a:lnTo>
                    <a:lnTo>
                      <a:pt x="143" y="443"/>
                    </a:lnTo>
                    <a:lnTo>
                      <a:pt x="186" y="466"/>
                    </a:lnTo>
                    <a:lnTo>
                      <a:pt x="222" y="483"/>
                    </a:lnTo>
                    <a:lnTo>
                      <a:pt x="259" y="498"/>
                    </a:lnTo>
                    <a:lnTo>
                      <a:pt x="312" y="519"/>
                    </a:lnTo>
                    <a:lnTo>
                      <a:pt x="369" y="539"/>
                    </a:lnTo>
                    <a:lnTo>
                      <a:pt x="428" y="557"/>
                    </a:lnTo>
                    <a:lnTo>
                      <a:pt x="477" y="568"/>
                    </a:lnTo>
                    <a:lnTo>
                      <a:pt x="543" y="581"/>
                    </a:lnTo>
                    <a:lnTo>
                      <a:pt x="568" y="584"/>
                    </a:lnTo>
                    <a:lnTo>
                      <a:pt x="618" y="108"/>
                    </a:lnTo>
                    <a:lnTo>
                      <a:pt x="591" y="103"/>
                    </a:lnTo>
                    <a:lnTo>
                      <a:pt x="556" y="95"/>
                    </a:lnTo>
                    <a:lnTo>
                      <a:pt x="504" y="81"/>
                    </a:lnTo>
                    <a:lnTo>
                      <a:pt x="456" y="66"/>
                    </a:lnTo>
                    <a:lnTo>
                      <a:pt x="414" y="50"/>
                    </a:lnTo>
                    <a:lnTo>
                      <a:pt x="369" y="28"/>
                    </a:lnTo>
                    <a:lnTo>
                      <a:pt x="320" y="0"/>
                    </a:lnTo>
                    <a:lnTo>
                      <a:pt x="0" y="354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379D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51" name="Freeform 77"/>
            <p:cNvSpPr>
              <a:spLocks/>
            </p:cNvSpPr>
            <p:nvPr/>
          </p:nvSpPr>
          <p:spPr bwMode="auto">
            <a:xfrm>
              <a:off x="3697288" y="5100637"/>
              <a:ext cx="384175" cy="825500"/>
            </a:xfrm>
            <a:custGeom>
              <a:avLst/>
              <a:gdLst>
                <a:gd name="T0" fmla="*/ 26 w 262"/>
                <a:gd name="T1" fmla="*/ 520 h 520"/>
                <a:gd name="T2" fmla="*/ 0 w 262"/>
                <a:gd name="T3" fmla="*/ 81 h 520"/>
                <a:gd name="T4" fmla="*/ 12 w 262"/>
                <a:gd name="T5" fmla="*/ 0 h 520"/>
                <a:gd name="T6" fmla="*/ 39 w 262"/>
                <a:gd name="T7" fmla="*/ 438 h 520"/>
                <a:gd name="T8" fmla="*/ 26 w 262"/>
                <a:gd name="T9" fmla="*/ 52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520"/>
                <a:gd name="T17" fmla="*/ 262 w 262"/>
                <a:gd name="T18" fmla="*/ 520 h 5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520">
                  <a:moveTo>
                    <a:pt x="180" y="520"/>
                  </a:moveTo>
                  <a:lnTo>
                    <a:pt x="0" y="81"/>
                  </a:lnTo>
                  <a:lnTo>
                    <a:pt x="81" y="0"/>
                  </a:lnTo>
                  <a:lnTo>
                    <a:pt x="262" y="438"/>
                  </a:lnTo>
                  <a:lnTo>
                    <a:pt x="180" y="520"/>
                  </a:lnTo>
                  <a:close/>
                </a:path>
              </a:pathLst>
            </a:custGeom>
            <a:solidFill>
              <a:srgbClr val="6BB7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2" name="Freeform 78"/>
            <p:cNvSpPr>
              <a:spLocks/>
            </p:cNvSpPr>
            <p:nvPr/>
          </p:nvSpPr>
          <p:spPr bwMode="auto">
            <a:xfrm>
              <a:off x="3622675" y="5100637"/>
              <a:ext cx="193675" cy="149225"/>
            </a:xfrm>
            <a:custGeom>
              <a:avLst/>
              <a:gdLst>
                <a:gd name="T0" fmla="*/ 7 w 132"/>
                <a:gd name="T1" fmla="*/ 82 h 94"/>
                <a:gd name="T2" fmla="*/ 0 w 132"/>
                <a:gd name="T3" fmla="*/ 94 h 94"/>
                <a:gd name="T4" fmla="*/ 13 w 132"/>
                <a:gd name="T5" fmla="*/ 12 h 94"/>
                <a:gd name="T6" fmla="*/ 19 w 132"/>
                <a:gd name="T7" fmla="*/ 0 h 94"/>
                <a:gd name="T8" fmla="*/ 7 w 132"/>
                <a:gd name="T9" fmla="*/ 82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94"/>
                <a:gd name="T17" fmla="*/ 132 w 132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94">
                  <a:moveTo>
                    <a:pt x="51" y="82"/>
                  </a:moveTo>
                  <a:lnTo>
                    <a:pt x="0" y="94"/>
                  </a:lnTo>
                  <a:lnTo>
                    <a:pt x="82" y="12"/>
                  </a:lnTo>
                  <a:lnTo>
                    <a:pt x="132" y="0"/>
                  </a:lnTo>
                  <a:lnTo>
                    <a:pt x="51" y="82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Freeform 79"/>
            <p:cNvSpPr>
              <a:spLocks/>
            </p:cNvSpPr>
            <p:nvPr/>
          </p:nvSpPr>
          <p:spPr bwMode="auto">
            <a:xfrm>
              <a:off x="3530600" y="5121275"/>
              <a:ext cx="212725" cy="149225"/>
            </a:xfrm>
            <a:custGeom>
              <a:avLst/>
              <a:gdLst>
                <a:gd name="T0" fmla="*/ 10 w 145"/>
                <a:gd name="T1" fmla="*/ 80 h 94"/>
                <a:gd name="T2" fmla="*/ 0 w 145"/>
                <a:gd name="T3" fmla="*/ 94 h 94"/>
                <a:gd name="T4" fmla="*/ 13 w 145"/>
                <a:gd name="T5" fmla="*/ 13 h 94"/>
                <a:gd name="T6" fmla="*/ 22 w 145"/>
                <a:gd name="T7" fmla="*/ 0 h 94"/>
                <a:gd name="T8" fmla="*/ 10 w 145"/>
                <a:gd name="T9" fmla="*/ 8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94"/>
                <a:gd name="T17" fmla="*/ 145 w 145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94">
                  <a:moveTo>
                    <a:pt x="63" y="80"/>
                  </a:moveTo>
                  <a:lnTo>
                    <a:pt x="0" y="94"/>
                  </a:lnTo>
                  <a:lnTo>
                    <a:pt x="82" y="13"/>
                  </a:lnTo>
                  <a:lnTo>
                    <a:pt x="145" y="0"/>
                  </a:lnTo>
                  <a:lnTo>
                    <a:pt x="63" y="80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Freeform 80"/>
            <p:cNvSpPr>
              <a:spLocks/>
            </p:cNvSpPr>
            <p:nvPr/>
          </p:nvSpPr>
          <p:spPr bwMode="auto">
            <a:xfrm>
              <a:off x="3443288" y="5140325"/>
              <a:ext cx="206375" cy="144462"/>
            </a:xfrm>
            <a:custGeom>
              <a:avLst/>
              <a:gdLst>
                <a:gd name="T0" fmla="*/ 9 w 141"/>
                <a:gd name="T1" fmla="*/ 82 h 91"/>
                <a:gd name="T2" fmla="*/ 0 w 141"/>
                <a:gd name="T3" fmla="*/ 91 h 91"/>
                <a:gd name="T4" fmla="*/ 12 w 141"/>
                <a:gd name="T5" fmla="*/ 9 h 91"/>
                <a:gd name="T6" fmla="*/ 20 w 141"/>
                <a:gd name="T7" fmla="*/ 0 h 91"/>
                <a:gd name="T8" fmla="*/ 9 w 141"/>
                <a:gd name="T9" fmla="*/ 82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91"/>
                <a:gd name="T17" fmla="*/ 141 w 141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91">
                  <a:moveTo>
                    <a:pt x="60" y="82"/>
                  </a:moveTo>
                  <a:lnTo>
                    <a:pt x="0" y="91"/>
                  </a:lnTo>
                  <a:lnTo>
                    <a:pt x="81" y="9"/>
                  </a:lnTo>
                  <a:lnTo>
                    <a:pt x="141" y="0"/>
                  </a:lnTo>
                  <a:lnTo>
                    <a:pt x="60" y="82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5" name="Freeform 81"/>
            <p:cNvSpPr>
              <a:spLocks/>
            </p:cNvSpPr>
            <p:nvPr/>
          </p:nvSpPr>
          <p:spPr bwMode="auto">
            <a:xfrm>
              <a:off x="3390900" y="5156200"/>
              <a:ext cx="171450" cy="134937"/>
            </a:xfrm>
            <a:custGeom>
              <a:avLst/>
              <a:gdLst>
                <a:gd name="T0" fmla="*/ 6 w 117"/>
                <a:gd name="T1" fmla="*/ 81 h 85"/>
                <a:gd name="T2" fmla="*/ 0 w 117"/>
                <a:gd name="T3" fmla="*/ 85 h 85"/>
                <a:gd name="T4" fmla="*/ 13 w 117"/>
                <a:gd name="T5" fmla="*/ 4 h 85"/>
                <a:gd name="T6" fmla="*/ 17 w 117"/>
                <a:gd name="T7" fmla="*/ 0 h 85"/>
                <a:gd name="T8" fmla="*/ 6 w 117"/>
                <a:gd name="T9" fmla="*/ 81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85"/>
                <a:gd name="T17" fmla="*/ 117 w 117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85">
                  <a:moveTo>
                    <a:pt x="35" y="81"/>
                  </a:moveTo>
                  <a:lnTo>
                    <a:pt x="0" y="85"/>
                  </a:lnTo>
                  <a:lnTo>
                    <a:pt x="82" y="4"/>
                  </a:lnTo>
                  <a:lnTo>
                    <a:pt x="117" y="0"/>
                  </a:lnTo>
                  <a:lnTo>
                    <a:pt x="35" y="81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6" name="Freeform 82"/>
            <p:cNvSpPr>
              <a:spLocks/>
            </p:cNvSpPr>
            <p:nvPr/>
          </p:nvSpPr>
          <p:spPr bwMode="auto">
            <a:xfrm>
              <a:off x="3290888" y="5162550"/>
              <a:ext cx="220662" cy="133350"/>
            </a:xfrm>
            <a:custGeom>
              <a:avLst/>
              <a:gdLst>
                <a:gd name="T0" fmla="*/ 12 w 150"/>
                <a:gd name="T1" fmla="*/ 80 h 84"/>
                <a:gd name="T2" fmla="*/ 0 w 150"/>
                <a:gd name="T3" fmla="*/ 84 h 84"/>
                <a:gd name="T4" fmla="*/ 14 w 150"/>
                <a:gd name="T5" fmla="*/ 2 h 84"/>
                <a:gd name="T6" fmla="*/ 24 w 150"/>
                <a:gd name="T7" fmla="*/ 0 h 84"/>
                <a:gd name="T8" fmla="*/ 12 w 150"/>
                <a:gd name="T9" fmla="*/ 8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84"/>
                <a:gd name="T17" fmla="*/ 150 w 150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84">
                  <a:moveTo>
                    <a:pt x="68" y="80"/>
                  </a:moveTo>
                  <a:lnTo>
                    <a:pt x="0" y="84"/>
                  </a:lnTo>
                  <a:lnTo>
                    <a:pt x="82" y="2"/>
                  </a:lnTo>
                  <a:lnTo>
                    <a:pt x="150" y="0"/>
                  </a:lnTo>
                  <a:lnTo>
                    <a:pt x="68" y="80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Freeform 83"/>
            <p:cNvSpPr>
              <a:spLocks/>
            </p:cNvSpPr>
            <p:nvPr/>
          </p:nvSpPr>
          <p:spPr bwMode="auto">
            <a:xfrm>
              <a:off x="3203575" y="5157787"/>
              <a:ext cx="207962" cy="138112"/>
            </a:xfrm>
            <a:custGeom>
              <a:avLst/>
              <a:gdLst>
                <a:gd name="T0" fmla="*/ 9 w 142"/>
                <a:gd name="T1" fmla="*/ 87 h 87"/>
                <a:gd name="T2" fmla="*/ 0 w 142"/>
                <a:gd name="T3" fmla="*/ 81 h 87"/>
                <a:gd name="T4" fmla="*/ 13 w 142"/>
                <a:gd name="T5" fmla="*/ 0 h 87"/>
                <a:gd name="T6" fmla="*/ 20 w 142"/>
                <a:gd name="T7" fmla="*/ 5 h 87"/>
                <a:gd name="T8" fmla="*/ 9 w 142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87"/>
                <a:gd name="T17" fmla="*/ 142 w 142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87">
                  <a:moveTo>
                    <a:pt x="60" y="87"/>
                  </a:moveTo>
                  <a:lnTo>
                    <a:pt x="0" y="81"/>
                  </a:lnTo>
                  <a:lnTo>
                    <a:pt x="82" y="0"/>
                  </a:lnTo>
                  <a:lnTo>
                    <a:pt x="142" y="5"/>
                  </a:lnTo>
                  <a:lnTo>
                    <a:pt x="60" y="87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auto">
            <a:xfrm>
              <a:off x="3114675" y="5141912"/>
              <a:ext cx="207962" cy="146050"/>
            </a:xfrm>
            <a:custGeom>
              <a:avLst/>
              <a:gdLst>
                <a:gd name="T0" fmla="*/ 11 w 141"/>
                <a:gd name="T1" fmla="*/ 92 h 92"/>
                <a:gd name="T2" fmla="*/ 0 w 141"/>
                <a:gd name="T3" fmla="*/ 82 h 92"/>
                <a:gd name="T4" fmla="*/ 15 w 141"/>
                <a:gd name="T5" fmla="*/ 0 h 92"/>
                <a:gd name="T6" fmla="*/ 25 w 141"/>
                <a:gd name="T7" fmla="*/ 9 h 92"/>
                <a:gd name="T8" fmla="*/ 11 w 141"/>
                <a:gd name="T9" fmla="*/ 92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1"/>
                <a:gd name="T16" fmla="*/ 0 h 92"/>
                <a:gd name="T17" fmla="*/ 141 w 1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1" h="92">
                  <a:moveTo>
                    <a:pt x="60" y="92"/>
                  </a:moveTo>
                  <a:lnTo>
                    <a:pt x="0" y="82"/>
                  </a:lnTo>
                  <a:lnTo>
                    <a:pt x="81" y="0"/>
                  </a:lnTo>
                  <a:lnTo>
                    <a:pt x="141" y="9"/>
                  </a:lnTo>
                  <a:lnTo>
                    <a:pt x="60" y="92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59" name="Group 85"/>
            <p:cNvGrpSpPr>
              <a:grpSpLocks/>
            </p:cNvGrpSpPr>
            <p:nvPr/>
          </p:nvGrpSpPr>
          <p:grpSpPr bwMode="auto">
            <a:xfrm>
              <a:off x="3043238" y="5232400"/>
              <a:ext cx="915987" cy="825500"/>
              <a:chOff x="3487" y="3341"/>
              <a:chExt cx="625" cy="520"/>
            </a:xfrm>
          </p:grpSpPr>
          <p:sp>
            <p:nvSpPr>
              <p:cNvPr id="252" name="Freeform 86"/>
              <p:cNvSpPr>
                <a:spLocks/>
              </p:cNvSpPr>
              <p:nvPr/>
            </p:nvSpPr>
            <p:spPr bwMode="auto">
              <a:xfrm>
                <a:off x="3487" y="3341"/>
                <a:ext cx="625" cy="520"/>
              </a:xfrm>
              <a:custGeom>
                <a:avLst/>
                <a:gdLst>
                  <a:gd name="T0" fmla="*/ 49 w 625"/>
                  <a:gd name="T1" fmla="*/ 26 h 520"/>
                  <a:gd name="T2" fmla="*/ 0 w 625"/>
                  <a:gd name="T3" fmla="*/ 501 h 520"/>
                  <a:gd name="T4" fmla="*/ 55 w 625"/>
                  <a:gd name="T5" fmla="*/ 509 h 520"/>
                  <a:gd name="T6" fmla="*/ 117 w 625"/>
                  <a:gd name="T7" fmla="*/ 516 h 520"/>
                  <a:gd name="T8" fmla="*/ 175 w 625"/>
                  <a:gd name="T9" fmla="*/ 520 h 520"/>
                  <a:gd name="T10" fmla="*/ 242 w 625"/>
                  <a:gd name="T11" fmla="*/ 517 h 520"/>
                  <a:gd name="T12" fmla="*/ 331 w 625"/>
                  <a:gd name="T13" fmla="*/ 508 h 520"/>
                  <a:gd name="T14" fmla="*/ 405 w 625"/>
                  <a:gd name="T15" fmla="*/ 498 h 520"/>
                  <a:gd name="T16" fmla="*/ 469 w 625"/>
                  <a:gd name="T17" fmla="*/ 485 h 520"/>
                  <a:gd name="T18" fmla="*/ 535 w 625"/>
                  <a:gd name="T19" fmla="*/ 469 h 520"/>
                  <a:gd name="T20" fmla="*/ 583 w 625"/>
                  <a:gd name="T21" fmla="*/ 454 h 520"/>
                  <a:gd name="T22" fmla="*/ 625 w 625"/>
                  <a:gd name="T23" fmla="*/ 437 h 520"/>
                  <a:gd name="T24" fmla="*/ 445 w 625"/>
                  <a:gd name="T25" fmla="*/ 0 h 520"/>
                  <a:gd name="T26" fmla="*/ 394 w 625"/>
                  <a:gd name="T27" fmla="*/ 12 h 520"/>
                  <a:gd name="T28" fmla="*/ 332 w 625"/>
                  <a:gd name="T29" fmla="*/ 25 h 520"/>
                  <a:gd name="T30" fmla="*/ 272 w 625"/>
                  <a:gd name="T31" fmla="*/ 34 h 520"/>
                  <a:gd name="T32" fmla="*/ 237 w 625"/>
                  <a:gd name="T33" fmla="*/ 38 h 520"/>
                  <a:gd name="T34" fmla="*/ 169 w 625"/>
                  <a:gd name="T35" fmla="*/ 42 h 520"/>
                  <a:gd name="T36" fmla="*/ 109 w 625"/>
                  <a:gd name="T37" fmla="*/ 36 h 520"/>
                  <a:gd name="T38" fmla="*/ 49 w 625"/>
                  <a:gd name="T39" fmla="*/ 26 h 52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5"/>
                  <a:gd name="T61" fmla="*/ 0 h 520"/>
                  <a:gd name="T62" fmla="*/ 625 w 625"/>
                  <a:gd name="T63" fmla="*/ 520 h 52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5" h="520">
                    <a:moveTo>
                      <a:pt x="49" y="26"/>
                    </a:moveTo>
                    <a:lnTo>
                      <a:pt x="0" y="501"/>
                    </a:lnTo>
                    <a:lnTo>
                      <a:pt x="55" y="509"/>
                    </a:lnTo>
                    <a:lnTo>
                      <a:pt x="117" y="516"/>
                    </a:lnTo>
                    <a:lnTo>
                      <a:pt x="175" y="520"/>
                    </a:lnTo>
                    <a:lnTo>
                      <a:pt x="242" y="517"/>
                    </a:lnTo>
                    <a:lnTo>
                      <a:pt x="331" y="508"/>
                    </a:lnTo>
                    <a:lnTo>
                      <a:pt x="405" y="498"/>
                    </a:lnTo>
                    <a:lnTo>
                      <a:pt x="469" y="485"/>
                    </a:lnTo>
                    <a:lnTo>
                      <a:pt x="535" y="469"/>
                    </a:lnTo>
                    <a:lnTo>
                      <a:pt x="583" y="454"/>
                    </a:lnTo>
                    <a:lnTo>
                      <a:pt x="625" y="437"/>
                    </a:lnTo>
                    <a:lnTo>
                      <a:pt x="445" y="0"/>
                    </a:lnTo>
                    <a:lnTo>
                      <a:pt x="394" y="12"/>
                    </a:lnTo>
                    <a:lnTo>
                      <a:pt x="332" y="25"/>
                    </a:lnTo>
                    <a:lnTo>
                      <a:pt x="272" y="34"/>
                    </a:lnTo>
                    <a:lnTo>
                      <a:pt x="237" y="38"/>
                    </a:lnTo>
                    <a:lnTo>
                      <a:pt x="169" y="42"/>
                    </a:lnTo>
                    <a:lnTo>
                      <a:pt x="109" y="36"/>
                    </a:lnTo>
                    <a:lnTo>
                      <a:pt x="49" y="26"/>
                    </a:lnTo>
                    <a:close/>
                  </a:path>
                </a:pathLst>
              </a:custGeom>
              <a:solidFill>
                <a:srgbClr val="8AD6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3" name="Freeform 87"/>
              <p:cNvSpPr>
                <a:spLocks/>
              </p:cNvSpPr>
              <p:nvPr/>
            </p:nvSpPr>
            <p:spPr bwMode="auto">
              <a:xfrm>
                <a:off x="3487" y="3341"/>
                <a:ext cx="625" cy="520"/>
              </a:xfrm>
              <a:custGeom>
                <a:avLst/>
                <a:gdLst>
                  <a:gd name="T0" fmla="*/ 49 w 625"/>
                  <a:gd name="T1" fmla="*/ 26 h 520"/>
                  <a:gd name="T2" fmla="*/ 0 w 625"/>
                  <a:gd name="T3" fmla="*/ 501 h 520"/>
                  <a:gd name="T4" fmla="*/ 55 w 625"/>
                  <a:gd name="T5" fmla="*/ 509 h 520"/>
                  <a:gd name="T6" fmla="*/ 117 w 625"/>
                  <a:gd name="T7" fmla="*/ 516 h 520"/>
                  <a:gd name="T8" fmla="*/ 175 w 625"/>
                  <a:gd name="T9" fmla="*/ 520 h 520"/>
                  <a:gd name="T10" fmla="*/ 242 w 625"/>
                  <a:gd name="T11" fmla="*/ 517 h 520"/>
                  <a:gd name="T12" fmla="*/ 331 w 625"/>
                  <a:gd name="T13" fmla="*/ 508 h 520"/>
                  <a:gd name="T14" fmla="*/ 405 w 625"/>
                  <a:gd name="T15" fmla="*/ 498 h 520"/>
                  <a:gd name="T16" fmla="*/ 469 w 625"/>
                  <a:gd name="T17" fmla="*/ 485 h 520"/>
                  <a:gd name="T18" fmla="*/ 535 w 625"/>
                  <a:gd name="T19" fmla="*/ 469 h 520"/>
                  <a:gd name="T20" fmla="*/ 583 w 625"/>
                  <a:gd name="T21" fmla="*/ 454 h 520"/>
                  <a:gd name="T22" fmla="*/ 625 w 625"/>
                  <a:gd name="T23" fmla="*/ 437 h 520"/>
                  <a:gd name="T24" fmla="*/ 445 w 625"/>
                  <a:gd name="T25" fmla="*/ 0 h 520"/>
                  <a:gd name="T26" fmla="*/ 394 w 625"/>
                  <a:gd name="T27" fmla="*/ 12 h 520"/>
                  <a:gd name="T28" fmla="*/ 332 w 625"/>
                  <a:gd name="T29" fmla="*/ 25 h 520"/>
                  <a:gd name="T30" fmla="*/ 272 w 625"/>
                  <a:gd name="T31" fmla="*/ 34 h 520"/>
                  <a:gd name="T32" fmla="*/ 237 w 625"/>
                  <a:gd name="T33" fmla="*/ 38 h 520"/>
                  <a:gd name="T34" fmla="*/ 169 w 625"/>
                  <a:gd name="T35" fmla="*/ 42 h 520"/>
                  <a:gd name="T36" fmla="*/ 109 w 625"/>
                  <a:gd name="T37" fmla="*/ 36 h 520"/>
                  <a:gd name="T38" fmla="*/ 49 w 625"/>
                  <a:gd name="T39" fmla="*/ 26 h 52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5"/>
                  <a:gd name="T61" fmla="*/ 0 h 520"/>
                  <a:gd name="T62" fmla="*/ 625 w 625"/>
                  <a:gd name="T63" fmla="*/ 520 h 52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5" h="520">
                    <a:moveTo>
                      <a:pt x="49" y="26"/>
                    </a:moveTo>
                    <a:lnTo>
                      <a:pt x="0" y="501"/>
                    </a:lnTo>
                    <a:lnTo>
                      <a:pt x="55" y="509"/>
                    </a:lnTo>
                    <a:lnTo>
                      <a:pt x="117" y="516"/>
                    </a:lnTo>
                    <a:lnTo>
                      <a:pt x="175" y="520"/>
                    </a:lnTo>
                    <a:lnTo>
                      <a:pt x="242" y="517"/>
                    </a:lnTo>
                    <a:lnTo>
                      <a:pt x="331" y="508"/>
                    </a:lnTo>
                    <a:lnTo>
                      <a:pt x="405" y="498"/>
                    </a:lnTo>
                    <a:lnTo>
                      <a:pt x="469" y="485"/>
                    </a:lnTo>
                    <a:lnTo>
                      <a:pt x="535" y="469"/>
                    </a:lnTo>
                    <a:lnTo>
                      <a:pt x="583" y="454"/>
                    </a:lnTo>
                    <a:lnTo>
                      <a:pt x="625" y="437"/>
                    </a:lnTo>
                    <a:lnTo>
                      <a:pt x="445" y="0"/>
                    </a:lnTo>
                    <a:lnTo>
                      <a:pt x="394" y="12"/>
                    </a:lnTo>
                    <a:lnTo>
                      <a:pt x="332" y="25"/>
                    </a:lnTo>
                    <a:lnTo>
                      <a:pt x="272" y="34"/>
                    </a:lnTo>
                    <a:lnTo>
                      <a:pt x="237" y="38"/>
                    </a:lnTo>
                    <a:lnTo>
                      <a:pt x="169" y="42"/>
                    </a:lnTo>
                    <a:lnTo>
                      <a:pt x="109" y="36"/>
                    </a:lnTo>
                    <a:lnTo>
                      <a:pt x="49" y="26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379D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60" name="Freeform 88"/>
            <p:cNvSpPr>
              <a:spLocks/>
            </p:cNvSpPr>
            <p:nvPr/>
          </p:nvSpPr>
          <p:spPr bwMode="auto">
            <a:xfrm>
              <a:off x="4600575" y="5321300"/>
              <a:ext cx="160337" cy="179387"/>
            </a:xfrm>
            <a:custGeom>
              <a:avLst/>
              <a:gdLst>
                <a:gd name="T0" fmla="*/ 0 w 109"/>
                <a:gd name="T1" fmla="*/ 113 h 113"/>
                <a:gd name="T2" fmla="*/ 6 w 109"/>
                <a:gd name="T3" fmla="*/ 82 h 113"/>
                <a:gd name="T4" fmla="*/ 18 w 109"/>
                <a:gd name="T5" fmla="*/ 0 h 113"/>
                <a:gd name="T6" fmla="*/ 14 w 109"/>
                <a:gd name="T7" fmla="*/ 31 h 113"/>
                <a:gd name="T8" fmla="*/ 0 w 109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"/>
                <a:gd name="T16" fmla="*/ 0 h 113"/>
                <a:gd name="T17" fmla="*/ 109 w 109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" h="113">
                  <a:moveTo>
                    <a:pt x="0" y="113"/>
                  </a:moveTo>
                  <a:lnTo>
                    <a:pt x="27" y="82"/>
                  </a:lnTo>
                  <a:lnTo>
                    <a:pt x="109" y="0"/>
                  </a:lnTo>
                  <a:lnTo>
                    <a:pt x="82" y="31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529E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1" name="Freeform 89"/>
            <p:cNvSpPr>
              <a:spLocks/>
            </p:cNvSpPr>
            <p:nvPr/>
          </p:nvSpPr>
          <p:spPr bwMode="auto">
            <a:xfrm>
              <a:off x="4078288" y="4808537"/>
              <a:ext cx="157162" cy="165100"/>
            </a:xfrm>
            <a:custGeom>
              <a:avLst/>
              <a:gdLst>
                <a:gd name="T0" fmla="*/ 6 w 107"/>
                <a:gd name="T1" fmla="*/ 82 h 104"/>
                <a:gd name="T2" fmla="*/ 0 w 107"/>
                <a:gd name="T3" fmla="*/ 104 h 104"/>
                <a:gd name="T4" fmla="*/ 14 w 107"/>
                <a:gd name="T5" fmla="*/ 22 h 104"/>
                <a:gd name="T6" fmla="*/ 17 w 107"/>
                <a:gd name="T7" fmla="*/ 0 h 104"/>
                <a:gd name="T8" fmla="*/ 6 w 107"/>
                <a:gd name="T9" fmla="*/ 82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104"/>
                <a:gd name="T17" fmla="*/ 107 w 107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104">
                  <a:moveTo>
                    <a:pt x="25" y="82"/>
                  </a:moveTo>
                  <a:lnTo>
                    <a:pt x="0" y="104"/>
                  </a:lnTo>
                  <a:lnTo>
                    <a:pt x="82" y="22"/>
                  </a:lnTo>
                  <a:lnTo>
                    <a:pt x="107" y="0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55A4A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2" name="Freeform 90"/>
            <p:cNvSpPr>
              <a:spLocks/>
            </p:cNvSpPr>
            <p:nvPr/>
          </p:nvSpPr>
          <p:spPr bwMode="auto">
            <a:xfrm>
              <a:off x="4030663" y="4843462"/>
              <a:ext cx="168275" cy="174625"/>
            </a:xfrm>
            <a:custGeom>
              <a:avLst/>
              <a:gdLst>
                <a:gd name="T0" fmla="*/ 6 w 115"/>
                <a:gd name="T1" fmla="*/ 81 h 110"/>
                <a:gd name="T2" fmla="*/ 0 w 115"/>
                <a:gd name="T3" fmla="*/ 110 h 110"/>
                <a:gd name="T4" fmla="*/ 12 w 115"/>
                <a:gd name="T5" fmla="*/ 28 h 110"/>
                <a:gd name="T6" fmla="*/ 17 w 115"/>
                <a:gd name="T7" fmla="*/ 0 h 110"/>
                <a:gd name="T8" fmla="*/ 6 w 115"/>
                <a:gd name="T9" fmla="*/ 81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10"/>
                <a:gd name="T17" fmla="*/ 115 w 115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10">
                  <a:moveTo>
                    <a:pt x="34" y="81"/>
                  </a:moveTo>
                  <a:lnTo>
                    <a:pt x="0" y="110"/>
                  </a:lnTo>
                  <a:lnTo>
                    <a:pt x="81" y="28"/>
                  </a:lnTo>
                  <a:lnTo>
                    <a:pt x="115" y="0"/>
                  </a:lnTo>
                  <a:lnTo>
                    <a:pt x="34" y="81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3" name="Freeform 91"/>
            <p:cNvSpPr>
              <a:spLocks/>
            </p:cNvSpPr>
            <p:nvPr/>
          </p:nvSpPr>
          <p:spPr bwMode="auto">
            <a:xfrm>
              <a:off x="3989388" y="4889500"/>
              <a:ext cx="160337" cy="165100"/>
            </a:xfrm>
            <a:custGeom>
              <a:avLst/>
              <a:gdLst>
                <a:gd name="T0" fmla="*/ 6 w 110"/>
                <a:gd name="T1" fmla="*/ 81 h 104"/>
                <a:gd name="T2" fmla="*/ 0 w 110"/>
                <a:gd name="T3" fmla="*/ 104 h 104"/>
                <a:gd name="T4" fmla="*/ 11 w 110"/>
                <a:gd name="T5" fmla="*/ 22 h 104"/>
                <a:gd name="T6" fmla="*/ 15 w 110"/>
                <a:gd name="T7" fmla="*/ 0 h 104"/>
                <a:gd name="T8" fmla="*/ 6 w 110"/>
                <a:gd name="T9" fmla="*/ 81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104"/>
                <a:gd name="T17" fmla="*/ 110 w 110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104">
                  <a:moveTo>
                    <a:pt x="29" y="81"/>
                  </a:moveTo>
                  <a:lnTo>
                    <a:pt x="0" y="104"/>
                  </a:lnTo>
                  <a:lnTo>
                    <a:pt x="82" y="22"/>
                  </a:lnTo>
                  <a:lnTo>
                    <a:pt x="110" y="0"/>
                  </a:lnTo>
                  <a:lnTo>
                    <a:pt x="29" y="81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4" name="Freeform 92"/>
            <p:cNvSpPr>
              <a:spLocks/>
            </p:cNvSpPr>
            <p:nvPr/>
          </p:nvSpPr>
          <p:spPr bwMode="auto">
            <a:xfrm>
              <a:off x="3895725" y="4926012"/>
              <a:ext cx="212725" cy="193675"/>
            </a:xfrm>
            <a:custGeom>
              <a:avLst/>
              <a:gdLst>
                <a:gd name="T0" fmla="*/ 10 w 145"/>
                <a:gd name="T1" fmla="*/ 81 h 122"/>
                <a:gd name="T2" fmla="*/ 0 w 145"/>
                <a:gd name="T3" fmla="*/ 122 h 122"/>
                <a:gd name="T4" fmla="*/ 13 w 145"/>
                <a:gd name="T5" fmla="*/ 40 h 122"/>
                <a:gd name="T6" fmla="*/ 22 w 145"/>
                <a:gd name="T7" fmla="*/ 0 h 122"/>
                <a:gd name="T8" fmla="*/ 10 w 145"/>
                <a:gd name="T9" fmla="*/ 81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22"/>
                <a:gd name="T17" fmla="*/ 145 w 145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22">
                  <a:moveTo>
                    <a:pt x="63" y="81"/>
                  </a:moveTo>
                  <a:lnTo>
                    <a:pt x="0" y="122"/>
                  </a:lnTo>
                  <a:lnTo>
                    <a:pt x="82" y="40"/>
                  </a:lnTo>
                  <a:lnTo>
                    <a:pt x="145" y="0"/>
                  </a:lnTo>
                  <a:lnTo>
                    <a:pt x="63" y="81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5" name="Freeform 93"/>
            <p:cNvSpPr>
              <a:spLocks/>
            </p:cNvSpPr>
            <p:nvPr/>
          </p:nvSpPr>
          <p:spPr bwMode="auto">
            <a:xfrm>
              <a:off x="3813175" y="4987925"/>
              <a:ext cx="201612" cy="180975"/>
            </a:xfrm>
            <a:custGeom>
              <a:avLst/>
              <a:gdLst>
                <a:gd name="T0" fmla="*/ 9 w 137"/>
                <a:gd name="T1" fmla="*/ 82 h 114"/>
                <a:gd name="T2" fmla="*/ 0 w 137"/>
                <a:gd name="T3" fmla="*/ 114 h 114"/>
                <a:gd name="T4" fmla="*/ 14 w 137"/>
                <a:gd name="T5" fmla="*/ 32 h 114"/>
                <a:gd name="T6" fmla="*/ 22 w 137"/>
                <a:gd name="T7" fmla="*/ 0 h 114"/>
                <a:gd name="T8" fmla="*/ 9 w 137"/>
                <a:gd name="T9" fmla="*/ 82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"/>
                <a:gd name="T16" fmla="*/ 0 h 114"/>
                <a:gd name="T17" fmla="*/ 137 w 137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" h="114">
                  <a:moveTo>
                    <a:pt x="56" y="82"/>
                  </a:moveTo>
                  <a:lnTo>
                    <a:pt x="0" y="114"/>
                  </a:lnTo>
                  <a:lnTo>
                    <a:pt x="81" y="32"/>
                  </a:lnTo>
                  <a:lnTo>
                    <a:pt x="137" y="0"/>
                  </a:lnTo>
                  <a:lnTo>
                    <a:pt x="56" y="82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6" name="Freeform 94"/>
            <p:cNvSpPr>
              <a:spLocks/>
            </p:cNvSpPr>
            <p:nvPr/>
          </p:nvSpPr>
          <p:spPr bwMode="auto">
            <a:xfrm>
              <a:off x="3687763" y="5040312"/>
              <a:ext cx="244475" cy="195262"/>
            </a:xfrm>
            <a:custGeom>
              <a:avLst/>
              <a:gdLst>
                <a:gd name="T0" fmla="*/ 15 w 166"/>
                <a:gd name="T1" fmla="*/ 82 h 123"/>
                <a:gd name="T2" fmla="*/ 0 w 166"/>
                <a:gd name="T3" fmla="*/ 123 h 123"/>
                <a:gd name="T4" fmla="*/ 14 w 166"/>
                <a:gd name="T5" fmla="*/ 42 h 123"/>
                <a:gd name="T6" fmla="*/ 28 w 166"/>
                <a:gd name="T7" fmla="*/ 0 h 123"/>
                <a:gd name="T8" fmla="*/ 15 w 166"/>
                <a:gd name="T9" fmla="*/ 82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123"/>
                <a:gd name="T17" fmla="*/ 166 w 166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123">
                  <a:moveTo>
                    <a:pt x="85" y="82"/>
                  </a:moveTo>
                  <a:lnTo>
                    <a:pt x="0" y="123"/>
                  </a:lnTo>
                  <a:lnTo>
                    <a:pt x="81" y="42"/>
                  </a:lnTo>
                  <a:lnTo>
                    <a:pt x="166" y="0"/>
                  </a:lnTo>
                  <a:lnTo>
                    <a:pt x="85" y="82"/>
                  </a:lnTo>
                  <a:close/>
                </a:path>
              </a:pathLst>
            </a:custGeom>
            <a:solidFill>
              <a:srgbClr val="71B97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0" name="Freeform 95"/>
            <p:cNvSpPr>
              <a:spLocks/>
            </p:cNvSpPr>
            <p:nvPr/>
          </p:nvSpPr>
          <p:spPr bwMode="auto">
            <a:xfrm>
              <a:off x="4141788" y="4778375"/>
              <a:ext cx="657225" cy="633412"/>
            </a:xfrm>
            <a:custGeom>
              <a:avLst/>
              <a:gdLst>
                <a:gd name="T0" fmla="*/ 54 w 448"/>
                <a:gd name="T1" fmla="*/ 399 h 399"/>
                <a:gd name="T2" fmla="*/ 0 w 448"/>
                <a:gd name="T3" fmla="*/ 81 h 399"/>
                <a:gd name="T4" fmla="*/ 13 w 448"/>
                <a:gd name="T5" fmla="*/ 0 h 399"/>
                <a:gd name="T6" fmla="*/ 67 w 448"/>
                <a:gd name="T7" fmla="*/ 317 h 399"/>
                <a:gd name="T8" fmla="*/ 54 w 448"/>
                <a:gd name="T9" fmla="*/ 399 h 3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8"/>
                <a:gd name="T16" fmla="*/ 0 h 399"/>
                <a:gd name="T17" fmla="*/ 448 w 448"/>
                <a:gd name="T18" fmla="*/ 399 h 3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8" h="399">
                  <a:moveTo>
                    <a:pt x="366" y="399"/>
                  </a:moveTo>
                  <a:lnTo>
                    <a:pt x="0" y="81"/>
                  </a:lnTo>
                  <a:lnTo>
                    <a:pt x="81" y="0"/>
                  </a:lnTo>
                  <a:lnTo>
                    <a:pt x="448" y="317"/>
                  </a:lnTo>
                  <a:lnTo>
                    <a:pt x="366" y="399"/>
                  </a:lnTo>
                  <a:close/>
                </a:path>
              </a:pathLst>
            </a:custGeom>
            <a:solidFill>
              <a:srgbClr val="6BB7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71" name="Group 96"/>
            <p:cNvGrpSpPr>
              <a:grpSpLocks/>
            </p:cNvGrpSpPr>
            <p:nvPr/>
          </p:nvGrpSpPr>
          <p:grpSpPr bwMode="auto">
            <a:xfrm>
              <a:off x="3687763" y="4906962"/>
              <a:ext cx="987425" cy="1023937"/>
              <a:chOff x="3927" y="3136"/>
              <a:chExt cx="673" cy="645"/>
            </a:xfrm>
          </p:grpSpPr>
          <p:sp>
            <p:nvSpPr>
              <p:cNvPr id="250" name="Freeform 97"/>
              <p:cNvSpPr>
                <a:spLocks/>
              </p:cNvSpPr>
              <p:nvPr/>
            </p:nvSpPr>
            <p:spPr bwMode="auto">
              <a:xfrm>
                <a:off x="3927" y="3136"/>
                <a:ext cx="673" cy="645"/>
              </a:xfrm>
              <a:custGeom>
                <a:avLst/>
                <a:gdLst>
                  <a:gd name="T0" fmla="*/ 0 w 673"/>
                  <a:gd name="T1" fmla="*/ 206 h 645"/>
                  <a:gd name="T2" fmla="*/ 179 w 673"/>
                  <a:gd name="T3" fmla="*/ 645 h 645"/>
                  <a:gd name="T4" fmla="*/ 243 w 673"/>
                  <a:gd name="T5" fmla="*/ 618 h 645"/>
                  <a:gd name="T6" fmla="*/ 294 w 673"/>
                  <a:gd name="T7" fmla="*/ 597 h 645"/>
                  <a:gd name="T8" fmla="*/ 353 w 673"/>
                  <a:gd name="T9" fmla="*/ 566 h 645"/>
                  <a:gd name="T10" fmla="*/ 416 w 673"/>
                  <a:gd name="T11" fmla="*/ 529 h 645"/>
                  <a:gd name="T12" fmla="*/ 490 w 673"/>
                  <a:gd name="T13" fmla="*/ 480 h 645"/>
                  <a:gd name="T14" fmla="*/ 560 w 673"/>
                  <a:gd name="T15" fmla="*/ 425 h 645"/>
                  <a:gd name="T16" fmla="*/ 621 w 673"/>
                  <a:gd name="T17" fmla="*/ 374 h 645"/>
                  <a:gd name="T18" fmla="*/ 648 w 673"/>
                  <a:gd name="T19" fmla="*/ 343 h 645"/>
                  <a:gd name="T20" fmla="*/ 673 w 673"/>
                  <a:gd name="T21" fmla="*/ 318 h 645"/>
                  <a:gd name="T22" fmla="*/ 310 w 673"/>
                  <a:gd name="T23" fmla="*/ 0 h 645"/>
                  <a:gd name="T24" fmla="*/ 291 w 673"/>
                  <a:gd name="T25" fmla="*/ 19 h 645"/>
                  <a:gd name="T26" fmla="*/ 267 w 673"/>
                  <a:gd name="T27" fmla="*/ 41 h 645"/>
                  <a:gd name="T28" fmla="*/ 233 w 673"/>
                  <a:gd name="T29" fmla="*/ 70 h 645"/>
                  <a:gd name="T30" fmla="*/ 204 w 673"/>
                  <a:gd name="T31" fmla="*/ 93 h 645"/>
                  <a:gd name="T32" fmla="*/ 141 w 673"/>
                  <a:gd name="T33" fmla="*/ 133 h 645"/>
                  <a:gd name="T34" fmla="*/ 85 w 673"/>
                  <a:gd name="T35" fmla="*/ 165 h 645"/>
                  <a:gd name="T36" fmla="*/ 0 w 673"/>
                  <a:gd name="T37" fmla="*/ 206 h 6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645"/>
                  <a:gd name="T59" fmla="*/ 673 w 673"/>
                  <a:gd name="T60" fmla="*/ 645 h 6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645">
                    <a:moveTo>
                      <a:pt x="0" y="206"/>
                    </a:moveTo>
                    <a:lnTo>
                      <a:pt x="179" y="645"/>
                    </a:lnTo>
                    <a:lnTo>
                      <a:pt x="243" y="618"/>
                    </a:lnTo>
                    <a:lnTo>
                      <a:pt x="294" y="597"/>
                    </a:lnTo>
                    <a:lnTo>
                      <a:pt x="353" y="566"/>
                    </a:lnTo>
                    <a:lnTo>
                      <a:pt x="416" y="529"/>
                    </a:lnTo>
                    <a:lnTo>
                      <a:pt x="490" y="480"/>
                    </a:lnTo>
                    <a:lnTo>
                      <a:pt x="560" y="425"/>
                    </a:lnTo>
                    <a:lnTo>
                      <a:pt x="621" y="374"/>
                    </a:lnTo>
                    <a:lnTo>
                      <a:pt x="648" y="343"/>
                    </a:lnTo>
                    <a:lnTo>
                      <a:pt x="673" y="318"/>
                    </a:lnTo>
                    <a:lnTo>
                      <a:pt x="310" y="0"/>
                    </a:lnTo>
                    <a:lnTo>
                      <a:pt x="291" y="19"/>
                    </a:lnTo>
                    <a:lnTo>
                      <a:pt x="267" y="41"/>
                    </a:lnTo>
                    <a:lnTo>
                      <a:pt x="233" y="70"/>
                    </a:lnTo>
                    <a:lnTo>
                      <a:pt x="204" y="93"/>
                    </a:lnTo>
                    <a:lnTo>
                      <a:pt x="141" y="133"/>
                    </a:lnTo>
                    <a:lnTo>
                      <a:pt x="85" y="165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8AD6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1" name="Freeform 98"/>
              <p:cNvSpPr>
                <a:spLocks/>
              </p:cNvSpPr>
              <p:nvPr/>
            </p:nvSpPr>
            <p:spPr bwMode="auto">
              <a:xfrm>
                <a:off x="3927" y="3136"/>
                <a:ext cx="673" cy="645"/>
              </a:xfrm>
              <a:custGeom>
                <a:avLst/>
                <a:gdLst>
                  <a:gd name="T0" fmla="*/ 0 w 673"/>
                  <a:gd name="T1" fmla="*/ 206 h 645"/>
                  <a:gd name="T2" fmla="*/ 179 w 673"/>
                  <a:gd name="T3" fmla="*/ 645 h 645"/>
                  <a:gd name="T4" fmla="*/ 243 w 673"/>
                  <a:gd name="T5" fmla="*/ 618 h 645"/>
                  <a:gd name="T6" fmla="*/ 294 w 673"/>
                  <a:gd name="T7" fmla="*/ 597 h 645"/>
                  <a:gd name="T8" fmla="*/ 353 w 673"/>
                  <a:gd name="T9" fmla="*/ 566 h 645"/>
                  <a:gd name="T10" fmla="*/ 416 w 673"/>
                  <a:gd name="T11" fmla="*/ 529 h 645"/>
                  <a:gd name="T12" fmla="*/ 490 w 673"/>
                  <a:gd name="T13" fmla="*/ 480 h 645"/>
                  <a:gd name="T14" fmla="*/ 560 w 673"/>
                  <a:gd name="T15" fmla="*/ 425 h 645"/>
                  <a:gd name="T16" fmla="*/ 621 w 673"/>
                  <a:gd name="T17" fmla="*/ 374 h 645"/>
                  <a:gd name="T18" fmla="*/ 648 w 673"/>
                  <a:gd name="T19" fmla="*/ 343 h 645"/>
                  <a:gd name="T20" fmla="*/ 673 w 673"/>
                  <a:gd name="T21" fmla="*/ 318 h 645"/>
                  <a:gd name="T22" fmla="*/ 310 w 673"/>
                  <a:gd name="T23" fmla="*/ 0 h 645"/>
                  <a:gd name="T24" fmla="*/ 291 w 673"/>
                  <a:gd name="T25" fmla="*/ 19 h 645"/>
                  <a:gd name="T26" fmla="*/ 267 w 673"/>
                  <a:gd name="T27" fmla="*/ 41 h 645"/>
                  <a:gd name="T28" fmla="*/ 233 w 673"/>
                  <a:gd name="T29" fmla="*/ 70 h 645"/>
                  <a:gd name="T30" fmla="*/ 204 w 673"/>
                  <a:gd name="T31" fmla="*/ 93 h 645"/>
                  <a:gd name="T32" fmla="*/ 141 w 673"/>
                  <a:gd name="T33" fmla="*/ 133 h 645"/>
                  <a:gd name="T34" fmla="*/ 85 w 673"/>
                  <a:gd name="T35" fmla="*/ 165 h 645"/>
                  <a:gd name="T36" fmla="*/ 0 w 673"/>
                  <a:gd name="T37" fmla="*/ 206 h 6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3"/>
                  <a:gd name="T58" fmla="*/ 0 h 645"/>
                  <a:gd name="T59" fmla="*/ 673 w 673"/>
                  <a:gd name="T60" fmla="*/ 645 h 6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3" h="645">
                    <a:moveTo>
                      <a:pt x="0" y="206"/>
                    </a:moveTo>
                    <a:lnTo>
                      <a:pt x="179" y="645"/>
                    </a:lnTo>
                    <a:lnTo>
                      <a:pt x="243" y="618"/>
                    </a:lnTo>
                    <a:lnTo>
                      <a:pt x="294" y="597"/>
                    </a:lnTo>
                    <a:lnTo>
                      <a:pt x="353" y="566"/>
                    </a:lnTo>
                    <a:lnTo>
                      <a:pt x="416" y="529"/>
                    </a:lnTo>
                    <a:lnTo>
                      <a:pt x="490" y="480"/>
                    </a:lnTo>
                    <a:lnTo>
                      <a:pt x="560" y="425"/>
                    </a:lnTo>
                    <a:lnTo>
                      <a:pt x="621" y="374"/>
                    </a:lnTo>
                    <a:lnTo>
                      <a:pt x="648" y="343"/>
                    </a:lnTo>
                    <a:lnTo>
                      <a:pt x="673" y="318"/>
                    </a:lnTo>
                    <a:lnTo>
                      <a:pt x="310" y="0"/>
                    </a:lnTo>
                    <a:lnTo>
                      <a:pt x="291" y="19"/>
                    </a:lnTo>
                    <a:lnTo>
                      <a:pt x="267" y="41"/>
                    </a:lnTo>
                    <a:lnTo>
                      <a:pt x="233" y="70"/>
                    </a:lnTo>
                    <a:lnTo>
                      <a:pt x="204" y="93"/>
                    </a:lnTo>
                    <a:lnTo>
                      <a:pt x="141" y="133"/>
                    </a:lnTo>
                    <a:lnTo>
                      <a:pt x="85" y="165"/>
                    </a:lnTo>
                    <a:lnTo>
                      <a:pt x="0" y="206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379D6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72" name="Freeform 99"/>
            <p:cNvSpPr>
              <a:spLocks/>
            </p:cNvSpPr>
            <p:nvPr/>
          </p:nvSpPr>
          <p:spPr bwMode="auto">
            <a:xfrm>
              <a:off x="4703763" y="5181600"/>
              <a:ext cx="171450" cy="200025"/>
            </a:xfrm>
            <a:custGeom>
              <a:avLst/>
              <a:gdLst>
                <a:gd name="T0" fmla="*/ 0 w 117"/>
                <a:gd name="T1" fmla="*/ 126 h 126"/>
                <a:gd name="T2" fmla="*/ 6 w 117"/>
                <a:gd name="T3" fmla="*/ 82 h 126"/>
                <a:gd name="T4" fmla="*/ 17 w 117"/>
                <a:gd name="T5" fmla="*/ 0 h 126"/>
                <a:gd name="T6" fmla="*/ 13 w 117"/>
                <a:gd name="T7" fmla="*/ 43 h 126"/>
                <a:gd name="T8" fmla="*/ 0 w 117"/>
                <a:gd name="T9" fmla="*/ 126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26"/>
                <a:gd name="T17" fmla="*/ 117 w 117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26">
                  <a:moveTo>
                    <a:pt x="0" y="126"/>
                  </a:moveTo>
                  <a:lnTo>
                    <a:pt x="35" y="82"/>
                  </a:lnTo>
                  <a:lnTo>
                    <a:pt x="117" y="0"/>
                  </a:lnTo>
                  <a:lnTo>
                    <a:pt x="82" y="43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519D9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3" name="Freeform 100"/>
            <p:cNvSpPr>
              <a:spLocks/>
            </p:cNvSpPr>
            <p:nvPr/>
          </p:nvSpPr>
          <p:spPr bwMode="auto">
            <a:xfrm>
              <a:off x="4756150" y="5091112"/>
              <a:ext cx="180975" cy="220662"/>
            </a:xfrm>
            <a:custGeom>
              <a:avLst/>
              <a:gdLst>
                <a:gd name="T0" fmla="*/ 0 w 124"/>
                <a:gd name="T1" fmla="*/ 139 h 139"/>
                <a:gd name="T2" fmla="*/ 6 w 124"/>
                <a:gd name="T3" fmla="*/ 82 h 139"/>
                <a:gd name="T4" fmla="*/ 16 w 124"/>
                <a:gd name="T5" fmla="*/ 0 h 139"/>
                <a:gd name="T6" fmla="*/ 11 w 124"/>
                <a:gd name="T7" fmla="*/ 57 h 139"/>
                <a:gd name="T8" fmla="*/ 0 w 124"/>
                <a:gd name="T9" fmla="*/ 139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39"/>
                <a:gd name="T17" fmla="*/ 124 w 124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39">
                  <a:moveTo>
                    <a:pt x="0" y="139"/>
                  </a:moveTo>
                  <a:lnTo>
                    <a:pt x="43" y="82"/>
                  </a:lnTo>
                  <a:lnTo>
                    <a:pt x="124" y="0"/>
                  </a:lnTo>
                  <a:lnTo>
                    <a:pt x="81" y="57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4" name="Freeform 101"/>
            <p:cNvSpPr>
              <a:spLocks/>
            </p:cNvSpPr>
            <p:nvPr/>
          </p:nvSpPr>
          <p:spPr bwMode="auto">
            <a:xfrm>
              <a:off x="4819650" y="4994275"/>
              <a:ext cx="177800" cy="227012"/>
            </a:xfrm>
            <a:custGeom>
              <a:avLst/>
              <a:gdLst>
                <a:gd name="T0" fmla="*/ 0 w 122"/>
                <a:gd name="T1" fmla="*/ 143 h 143"/>
                <a:gd name="T2" fmla="*/ 6 w 122"/>
                <a:gd name="T3" fmla="*/ 81 h 143"/>
                <a:gd name="T4" fmla="*/ 16 w 122"/>
                <a:gd name="T5" fmla="*/ 0 h 143"/>
                <a:gd name="T6" fmla="*/ 11 w 122"/>
                <a:gd name="T7" fmla="*/ 61 h 143"/>
                <a:gd name="T8" fmla="*/ 0 w 122"/>
                <a:gd name="T9" fmla="*/ 143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43"/>
                <a:gd name="T17" fmla="*/ 122 w 122"/>
                <a:gd name="T18" fmla="*/ 143 h 1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43">
                  <a:moveTo>
                    <a:pt x="0" y="143"/>
                  </a:moveTo>
                  <a:lnTo>
                    <a:pt x="41" y="81"/>
                  </a:lnTo>
                  <a:lnTo>
                    <a:pt x="122" y="0"/>
                  </a:lnTo>
                  <a:lnTo>
                    <a:pt x="81" y="61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5" name="Freeform 102"/>
            <p:cNvSpPr>
              <a:spLocks/>
            </p:cNvSpPr>
            <p:nvPr/>
          </p:nvSpPr>
          <p:spPr bwMode="auto">
            <a:xfrm>
              <a:off x="4878388" y="4886325"/>
              <a:ext cx="180975" cy="236537"/>
            </a:xfrm>
            <a:custGeom>
              <a:avLst/>
              <a:gdLst>
                <a:gd name="T0" fmla="*/ 0 w 123"/>
                <a:gd name="T1" fmla="*/ 149 h 149"/>
                <a:gd name="T2" fmla="*/ 6 w 123"/>
                <a:gd name="T3" fmla="*/ 80 h 149"/>
                <a:gd name="T4" fmla="*/ 19 w 123"/>
                <a:gd name="T5" fmla="*/ 0 h 149"/>
                <a:gd name="T6" fmla="*/ 14 w 123"/>
                <a:gd name="T7" fmla="*/ 68 h 149"/>
                <a:gd name="T8" fmla="*/ 0 w 123"/>
                <a:gd name="T9" fmla="*/ 149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49"/>
                <a:gd name="T17" fmla="*/ 123 w 123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49">
                  <a:moveTo>
                    <a:pt x="0" y="149"/>
                  </a:moveTo>
                  <a:lnTo>
                    <a:pt x="42" y="80"/>
                  </a:lnTo>
                  <a:lnTo>
                    <a:pt x="123" y="0"/>
                  </a:lnTo>
                  <a:lnTo>
                    <a:pt x="81" y="68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6" name="Freeform 103"/>
            <p:cNvSpPr>
              <a:spLocks/>
            </p:cNvSpPr>
            <p:nvPr/>
          </p:nvSpPr>
          <p:spPr bwMode="auto">
            <a:xfrm>
              <a:off x="4940300" y="4764087"/>
              <a:ext cx="173037" cy="249237"/>
            </a:xfrm>
            <a:custGeom>
              <a:avLst/>
              <a:gdLst>
                <a:gd name="T0" fmla="*/ 0 w 118"/>
                <a:gd name="T1" fmla="*/ 157 h 157"/>
                <a:gd name="T2" fmla="*/ 6 w 118"/>
                <a:gd name="T3" fmla="*/ 81 h 157"/>
                <a:gd name="T4" fmla="*/ 17 w 118"/>
                <a:gd name="T5" fmla="*/ 0 h 157"/>
                <a:gd name="T6" fmla="*/ 13 w 118"/>
                <a:gd name="T7" fmla="*/ 76 h 157"/>
                <a:gd name="T8" fmla="*/ 0 w 118"/>
                <a:gd name="T9" fmla="*/ 157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"/>
                <a:gd name="T16" fmla="*/ 0 h 157"/>
                <a:gd name="T17" fmla="*/ 118 w 118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" h="157">
                  <a:moveTo>
                    <a:pt x="0" y="157"/>
                  </a:moveTo>
                  <a:lnTo>
                    <a:pt x="37" y="81"/>
                  </a:lnTo>
                  <a:lnTo>
                    <a:pt x="118" y="0"/>
                  </a:lnTo>
                  <a:lnTo>
                    <a:pt x="82" y="76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7" name="Freeform 104"/>
            <p:cNvSpPr>
              <a:spLocks/>
            </p:cNvSpPr>
            <p:nvPr/>
          </p:nvSpPr>
          <p:spPr bwMode="auto">
            <a:xfrm>
              <a:off x="4994275" y="4641850"/>
              <a:ext cx="166687" cy="252412"/>
            </a:xfrm>
            <a:custGeom>
              <a:avLst/>
              <a:gdLst>
                <a:gd name="T0" fmla="*/ 0 w 113"/>
                <a:gd name="T1" fmla="*/ 159 h 159"/>
                <a:gd name="T2" fmla="*/ 7 w 113"/>
                <a:gd name="T3" fmla="*/ 81 h 159"/>
                <a:gd name="T4" fmla="*/ 20 w 113"/>
                <a:gd name="T5" fmla="*/ 0 h 159"/>
                <a:gd name="T6" fmla="*/ 15 w 113"/>
                <a:gd name="T7" fmla="*/ 76 h 159"/>
                <a:gd name="T8" fmla="*/ 0 w 113"/>
                <a:gd name="T9" fmla="*/ 159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59"/>
                <a:gd name="T17" fmla="*/ 113 w 113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59">
                  <a:moveTo>
                    <a:pt x="0" y="159"/>
                  </a:moveTo>
                  <a:lnTo>
                    <a:pt x="31" y="81"/>
                  </a:lnTo>
                  <a:lnTo>
                    <a:pt x="113" y="0"/>
                  </a:lnTo>
                  <a:lnTo>
                    <a:pt x="81" y="76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8" name="Freeform 105"/>
            <p:cNvSpPr>
              <a:spLocks/>
            </p:cNvSpPr>
            <p:nvPr/>
          </p:nvSpPr>
          <p:spPr bwMode="auto">
            <a:xfrm>
              <a:off x="5041900" y="4546600"/>
              <a:ext cx="149225" cy="225425"/>
            </a:xfrm>
            <a:custGeom>
              <a:avLst/>
              <a:gdLst>
                <a:gd name="T0" fmla="*/ 0 w 102"/>
                <a:gd name="T1" fmla="*/ 142 h 142"/>
                <a:gd name="T2" fmla="*/ 6 w 102"/>
                <a:gd name="T3" fmla="*/ 81 h 142"/>
                <a:gd name="T4" fmla="*/ 15 w 102"/>
                <a:gd name="T5" fmla="*/ 0 h 142"/>
                <a:gd name="T6" fmla="*/ 12 w 102"/>
                <a:gd name="T7" fmla="*/ 61 h 142"/>
                <a:gd name="T8" fmla="*/ 0 w 102"/>
                <a:gd name="T9" fmla="*/ 142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42"/>
                <a:gd name="T17" fmla="*/ 102 w 102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42">
                  <a:moveTo>
                    <a:pt x="0" y="142"/>
                  </a:moveTo>
                  <a:lnTo>
                    <a:pt x="22" y="81"/>
                  </a:lnTo>
                  <a:lnTo>
                    <a:pt x="102" y="0"/>
                  </a:lnTo>
                  <a:lnTo>
                    <a:pt x="81" y="61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9" name="Freeform 106"/>
            <p:cNvSpPr>
              <a:spLocks/>
            </p:cNvSpPr>
            <p:nvPr/>
          </p:nvSpPr>
          <p:spPr bwMode="auto">
            <a:xfrm>
              <a:off x="5072063" y="4446587"/>
              <a:ext cx="147637" cy="230187"/>
            </a:xfrm>
            <a:custGeom>
              <a:avLst/>
              <a:gdLst>
                <a:gd name="T0" fmla="*/ 0 w 100"/>
                <a:gd name="T1" fmla="*/ 145 h 145"/>
                <a:gd name="T2" fmla="*/ 7 w 100"/>
                <a:gd name="T3" fmla="*/ 81 h 145"/>
                <a:gd name="T4" fmla="*/ 18 w 100"/>
                <a:gd name="T5" fmla="*/ 0 h 145"/>
                <a:gd name="T6" fmla="*/ 15 w 100"/>
                <a:gd name="T7" fmla="*/ 63 h 145"/>
                <a:gd name="T8" fmla="*/ 0 w 100"/>
                <a:gd name="T9" fmla="*/ 145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45"/>
                <a:gd name="T17" fmla="*/ 100 w 100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45">
                  <a:moveTo>
                    <a:pt x="0" y="145"/>
                  </a:moveTo>
                  <a:lnTo>
                    <a:pt x="18" y="81"/>
                  </a:lnTo>
                  <a:lnTo>
                    <a:pt x="100" y="0"/>
                  </a:lnTo>
                  <a:lnTo>
                    <a:pt x="82" y="63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0" name="Freeform 107"/>
            <p:cNvSpPr>
              <a:spLocks/>
            </p:cNvSpPr>
            <p:nvPr/>
          </p:nvSpPr>
          <p:spPr bwMode="auto">
            <a:xfrm>
              <a:off x="4402138" y="4251325"/>
              <a:ext cx="817562" cy="325437"/>
            </a:xfrm>
            <a:custGeom>
              <a:avLst/>
              <a:gdLst>
                <a:gd name="T0" fmla="*/ 73 w 557"/>
                <a:gd name="T1" fmla="*/ 205 h 205"/>
                <a:gd name="T2" fmla="*/ 0 w 557"/>
                <a:gd name="T3" fmla="*/ 82 h 205"/>
                <a:gd name="T4" fmla="*/ 13 w 557"/>
                <a:gd name="T5" fmla="*/ 0 h 205"/>
                <a:gd name="T6" fmla="*/ 85 w 557"/>
                <a:gd name="T7" fmla="*/ 123 h 205"/>
                <a:gd name="T8" fmla="*/ 73 w 557"/>
                <a:gd name="T9" fmla="*/ 205 h 2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7"/>
                <a:gd name="T16" fmla="*/ 0 h 205"/>
                <a:gd name="T17" fmla="*/ 557 w 557"/>
                <a:gd name="T18" fmla="*/ 205 h 2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7" h="205">
                  <a:moveTo>
                    <a:pt x="476" y="205"/>
                  </a:moveTo>
                  <a:lnTo>
                    <a:pt x="0" y="82"/>
                  </a:lnTo>
                  <a:lnTo>
                    <a:pt x="82" y="0"/>
                  </a:lnTo>
                  <a:lnTo>
                    <a:pt x="557" y="123"/>
                  </a:lnTo>
                  <a:lnTo>
                    <a:pt x="476" y="205"/>
                  </a:lnTo>
                  <a:close/>
                </a:path>
              </a:pathLst>
            </a:custGeom>
            <a:solidFill>
              <a:srgbClr val="5BAB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81" name="Group 108"/>
            <p:cNvGrpSpPr>
              <a:grpSpLocks/>
            </p:cNvGrpSpPr>
            <p:nvPr/>
          </p:nvGrpSpPr>
          <p:grpSpPr bwMode="auto">
            <a:xfrm>
              <a:off x="4175125" y="4381500"/>
              <a:ext cx="922337" cy="1000125"/>
              <a:chOff x="4259" y="2805"/>
              <a:chExt cx="629" cy="630"/>
            </a:xfrm>
          </p:grpSpPr>
          <p:sp>
            <p:nvSpPr>
              <p:cNvPr id="248" name="Freeform 109"/>
              <p:cNvSpPr>
                <a:spLocks/>
              </p:cNvSpPr>
              <p:nvPr/>
            </p:nvSpPr>
            <p:spPr bwMode="auto">
              <a:xfrm>
                <a:off x="4259" y="2805"/>
                <a:ext cx="629" cy="630"/>
              </a:xfrm>
              <a:custGeom>
                <a:avLst/>
                <a:gdLst>
                  <a:gd name="T0" fmla="*/ 0 w 629"/>
                  <a:gd name="T1" fmla="*/ 317 h 630"/>
                  <a:gd name="T2" fmla="*/ 359 w 629"/>
                  <a:gd name="T3" fmla="*/ 630 h 630"/>
                  <a:gd name="T4" fmla="*/ 395 w 629"/>
                  <a:gd name="T5" fmla="*/ 587 h 630"/>
                  <a:gd name="T6" fmla="*/ 438 w 629"/>
                  <a:gd name="T7" fmla="*/ 530 h 630"/>
                  <a:gd name="T8" fmla="*/ 480 w 629"/>
                  <a:gd name="T9" fmla="*/ 468 h 630"/>
                  <a:gd name="T10" fmla="*/ 522 w 629"/>
                  <a:gd name="T11" fmla="*/ 399 h 630"/>
                  <a:gd name="T12" fmla="*/ 559 w 629"/>
                  <a:gd name="T13" fmla="*/ 323 h 630"/>
                  <a:gd name="T14" fmla="*/ 590 w 629"/>
                  <a:gd name="T15" fmla="*/ 246 h 630"/>
                  <a:gd name="T16" fmla="*/ 611 w 629"/>
                  <a:gd name="T17" fmla="*/ 186 h 630"/>
                  <a:gd name="T18" fmla="*/ 629 w 629"/>
                  <a:gd name="T19" fmla="*/ 122 h 630"/>
                  <a:gd name="T20" fmla="*/ 155 w 629"/>
                  <a:gd name="T21" fmla="*/ 0 h 630"/>
                  <a:gd name="T22" fmla="*/ 152 w 629"/>
                  <a:gd name="T23" fmla="*/ 14 h 630"/>
                  <a:gd name="T24" fmla="*/ 134 w 629"/>
                  <a:gd name="T25" fmla="*/ 73 h 630"/>
                  <a:gd name="T26" fmla="*/ 117 w 629"/>
                  <a:gd name="T27" fmla="*/ 117 h 630"/>
                  <a:gd name="T28" fmla="*/ 103 w 629"/>
                  <a:gd name="T29" fmla="*/ 154 h 630"/>
                  <a:gd name="T30" fmla="*/ 79 w 629"/>
                  <a:gd name="T31" fmla="*/ 204 h 630"/>
                  <a:gd name="T32" fmla="*/ 52 w 629"/>
                  <a:gd name="T33" fmla="*/ 246 h 630"/>
                  <a:gd name="T34" fmla="*/ 28 w 629"/>
                  <a:gd name="T35" fmla="*/ 282 h 630"/>
                  <a:gd name="T36" fmla="*/ 0 w 629"/>
                  <a:gd name="T37" fmla="*/ 317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9"/>
                  <a:gd name="T58" fmla="*/ 0 h 630"/>
                  <a:gd name="T59" fmla="*/ 629 w 62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9" h="630">
                    <a:moveTo>
                      <a:pt x="0" y="317"/>
                    </a:moveTo>
                    <a:lnTo>
                      <a:pt x="359" y="630"/>
                    </a:lnTo>
                    <a:lnTo>
                      <a:pt x="395" y="587"/>
                    </a:lnTo>
                    <a:lnTo>
                      <a:pt x="438" y="530"/>
                    </a:lnTo>
                    <a:lnTo>
                      <a:pt x="480" y="468"/>
                    </a:lnTo>
                    <a:lnTo>
                      <a:pt x="522" y="399"/>
                    </a:lnTo>
                    <a:lnTo>
                      <a:pt x="559" y="323"/>
                    </a:lnTo>
                    <a:lnTo>
                      <a:pt x="590" y="246"/>
                    </a:lnTo>
                    <a:lnTo>
                      <a:pt x="611" y="186"/>
                    </a:lnTo>
                    <a:lnTo>
                      <a:pt x="629" y="122"/>
                    </a:lnTo>
                    <a:lnTo>
                      <a:pt x="155" y="0"/>
                    </a:lnTo>
                    <a:lnTo>
                      <a:pt x="152" y="14"/>
                    </a:lnTo>
                    <a:lnTo>
                      <a:pt x="134" y="73"/>
                    </a:lnTo>
                    <a:lnTo>
                      <a:pt x="117" y="117"/>
                    </a:lnTo>
                    <a:lnTo>
                      <a:pt x="103" y="154"/>
                    </a:lnTo>
                    <a:lnTo>
                      <a:pt x="79" y="204"/>
                    </a:lnTo>
                    <a:lnTo>
                      <a:pt x="52" y="246"/>
                    </a:lnTo>
                    <a:lnTo>
                      <a:pt x="28" y="282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86D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49" name="Freeform 110"/>
              <p:cNvSpPr>
                <a:spLocks/>
              </p:cNvSpPr>
              <p:nvPr/>
            </p:nvSpPr>
            <p:spPr bwMode="auto">
              <a:xfrm>
                <a:off x="4259" y="2805"/>
                <a:ext cx="629" cy="630"/>
              </a:xfrm>
              <a:custGeom>
                <a:avLst/>
                <a:gdLst>
                  <a:gd name="T0" fmla="*/ 0 w 629"/>
                  <a:gd name="T1" fmla="*/ 317 h 630"/>
                  <a:gd name="T2" fmla="*/ 359 w 629"/>
                  <a:gd name="T3" fmla="*/ 630 h 630"/>
                  <a:gd name="T4" fmla="*/ 395 w 629"/>
                  <a:gd name="T5" fmla="*/ 587 h 630"/>
                  <a:gd name="T6" fmla="*/ 438 w 629"/>
                  <a:gd name="T7" fmla="*/ 530 h 630"/>
                  <a:gd name="T8" fmla="*/ 480 w 629"/>
                  <a:gd name="T9" fmla="*/ 468 h 630"/>
                  <a:gd name="T10" fmla="*/ 522 w 629"/>
                  <a:gd name="T11" fmla="*/ 399 h 630"/>
                  <a:gd name="T12" fmla="*/ 559 w 629"/>
                  <a:gd name="T13" fmla="*/ 323 h 630"/>
                  <a:gd name="T14" fmla="*/ 590 w 629"/>
                  <a:gd name="T15" fmla="*/ 246 h 630"/>
                  <a:gd name="T16" fmla="*/ 611 w 629"/>
                  <a:gd name="T17" fmla="*/ 186 h 630"/>
                  <a:gd name="T18" fmla="*/ 629 w 629"/>
                  <a:gd name="T19" fmla="*/ 122 h 630"/>
                  <a:gd name="T20" fmla="*/ 155 w 629"/>
                  <a:gd name="T21" fmla="*/ 0 h 630"/>
                  <a:gd name="T22" fmla="*/ 152 w 629"/>
                  <a:gd name="T23" fmla="*/ 14 h 630"/>
                  <a:gd name="T24" fmla="*/ 134 w 629"/>
                  <a:gd name="T25" fmla="*/ 73 h 630"/>
                  <a:gd name="T26" fmla="*/ 117 w 629"/>
                  <a:gd name="T27" fmla="*/ 117 h 630"/>
                  <a:gd name="T28" fmla="*/ 103 w 629"/>
                  <a:gd name="T29" fmla="*/ 154 h 630"/>
                  <a:gd name="T30" fmla="*/ 79 w 629"/>
                  <a:gd name="T31" fmla="*/ 204 h 630"/>
                  <a:gd name="T32" fmla="*/ 52 w 629"/>
                  <a:gd name="T33" fmla="*/ 246 h 630"/>
                  <a:gd name="T34" fmla="*/ 28 w 629"/>
                  <a:gd name="T35" fmla="*/ 282 h 630"/>
                  <a:gd name="T36" fmla="*/ 0 w 629"/>
                  <a:gd name="T37" fmla="*/ 317 h 6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29"/>
                  <a:gd name="T58" fmla="*/ 0 h 630"/>
                  <a:gd name="T59" fmla="*/ 629 w 629"/>
                  <a:gd name="T60" fmla="*/ 630 h 6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29" h="630">
                    <a:moveTo>
                      <a:pt x="0" y="317"/>
                    </a:moveTo>
                    <a:lnTo>
                      <a:pt x="359" y="630"/>
                    </a:lnTo>
                    <a:lnTo>
                      <a:pt x="395" y="587"/>
                    </a:lnTo>
                    <a:lnTo>
                      <a:pt x="438" y="530"/>
                    </a:lnTo>
                    <a:lnTo>
                      <a:pt x="480" y="468"/>
                    </a:lnTo>
                    <a:lnTo>
                      <a:pt x="522" y="399"/>
                    </a:lnTo>
                    <a:lnTo>
                      <a:pt x="559" y="323"/>
                    </a:lnTo>
                    <a:lnTo>
                      <a:pt x="590" y="246"/>
                    </a:lnTo>
                    <a:lnTo>
                      <a:pt x="611" y="186"/>
                    </a:lnTo>
                    <a:lnTo>
                      <a:pt x="629" y="122"/>
                    </a:lnTo>
                    <a:lnTo>
                      <a:pt x="155" y="0"/>
                    </a:lnTo>
                    <a:lnTo>
                      <a:pt x="152" y="14"/>
                    </a:lnTo>
                    <a:lnTo>
                      <a:pt x="134" y="73"/>
                    </a:lnTo>
                    <a:lnTo>
                      <a:pt x="117" y="117"/>
                    </a:lnTo>
                    <a:lnTo>
                      <a:pt x="103" y="154"/>
                    </a:lnTo>
                    <a:lnTo>
                      <a:pt x="79" y="204"/>
                    </a:lnTo>
                    <a:lnTo>
                      <a:pt x="52" y="246"/>
                    </a:lnTo>
                    <a:lnTo>
                      <a:pt x="28" y="282"/>
                    </a:lnTo>
                    <a:lnTo>
                      <a:pt x="0" y="317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54BE9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82" name="Freeform 111"/>
            <p:cNvSpPr>
              <a:spLocks/>
            </p:cNvSpPr>
            <p:nvPr/>
          </p:nvSpPr>
          <p:spPr bwMode="auto">
            <a:xfrm>
              <a:off x="5097463" y="4375150"/>
              <a:ext cx="134937" cy="204787"/>
            </a:xfrm>
            <a:custGeom>
              <a:avLst/>
              <a:gdLst>
                <a:gd name="T0" fmla="*/ 0 w 92"/>
                <a:gd name="T1" fmla="*/ 129 h 129"/>
                <a:gd name="T2" fmla="*/ 6 w 92"/>
                <a:gd name="T3" fmla="*/ 81 h 129"/>
                <a:gd name="T4" fmla="*/ 14 w 92"/>
                <a:gd name="T5" fmla="*/ 0 h 129"/>
                <a:gd name="T6" fmla="*/ 13 w 92"/>
                <a:gd name="T7" fmla="*/ 47 h 129"/>
                <a:gd name="T8" fmla="*/ 0 w 92"/>
                <a:gd name="T9" fmla="*/ 129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29"/>
                <a:gd name="T17" fmla="*/ 92 w 92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29">
                  <a:moveTo>
                    <a:pt x="0" y="129"/>
                  </a:moveTo>
                  <a:lnTo>
                    <a:pt x="11" y="81"/>
                  </a:lnTo>
                  <a:lnTo>
                    <a:pt x="92" y="0"/>
                  </a:lnTo>
                  <a:lnTo>
                    <a:pt x="81" y="47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3" name="Freeform 112"/>
            <p:cNvSpPr>
              <a:spLocks/>
            </p:cNvSpPr>
            <p:nvPr/>
          </p:nvSpPr>
          <p:spPr bwMode="auto">
            <a:xfrm>
              <a:off x="5111750" y="4275137"/>
              <a:ext cx="136525" cy="228600"/>
            </a:xfrm>
            <a:custGeom>
              <a:avLst/>
              <a:gdLst>
                <a:gd name="T0" fmla="*/ 0 w 93"/>
                <a:gd name="T1" fmla="*/ 144 h 144"/>
                <a:gd name="T2" fmla="*/ 6 w 93"/>
                <a:gd name="T3" fmla="*/ 81 h 144"/>
                <a:gd name="T4" fmla="*/ 15 w 93"/>
                <a:gd name="T5" fmla="*/ 0 h 144"/>
                <a:gd name="T6" fmla="*/ 13 w 93"/>
                <a:gd name="T7" fmla="*/ 62 h 144"/>
                <a:gd name="T8" fmla="*/ 0 w 93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44"/>
                <a:gd name="T17" fmla="*/ 93 w 93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44">
                  <a:moveTo>
                    <a:pt x="0" y="144"/>
                  </a:moveTo>
                  <a:lnTo>
                    <a:pt x="11" y="81"/>
                  </a:lnTo>
                  <a:lnTo>
                    <a:pt x="93" y="0"/>
                  </a:lnTo>
                  <a:lnTo>
                    <a:pt x="82" y="62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4" name="Freeform 113"/>
            <p:cNvSpPr>
              <a:spLocks/>
            </p:cNvSpPr>
            <p:nvPr/>
          </p:nvSpPr>
          <p:spPr bwMode="auto">
            <a:xfrm>
              <a:off x="5129213" y="4170362"/>
              <a:ext cx="131762" cy="233362"/>
            </a:xfrm>
            <a:custGeom>
              <a:avLst/>
              <a:gdLst>
                <a:gd name="T0" fmla="*/ 0 w 89"/>
                <a:gd name="T1" fmla="*/ 147 h 147"/>
                <a:gd name="T2" fmla="*/ 7 w 89"/>
                <a:gd name="T3" fmla="*/ 81 h 147"/>
                <a:gd name="T4" fmla="*/ 17 w 89"/>
                <a:gd name="T5" fmla="*/ 0 h 147"/>
                <a:gd name="T6" fmla="*/ 16 w 89"/>
                <a:gd name="T7" fmla="*/ 65 h 147"/>
                <a:gd name="T8" fmla="*/ 0 w 89"/>
                <a:gd name="T9" fmla="*/ 1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47"/>
                <a:gd name="T17" fmla="*/ 89 w 89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47">
                  <a:moveTo>
                    <a:pt x="0" y="147"/>
                  </a:moveTo>
                  <a:lnTo>
                    <a:pt x="8" y="81"/>
                  </a:lnTo>
                  <a:lnTo>
                    <a:pt x="89" y="0"/>
                  </a:lnTo>
                  <a:lnTo>
                    <a:pt x="81" y="65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5" name="Freeform 114"/>
            <p:cNvSpPr>
              <a:spLocks/>
            </p:cNvSpPr>
            <p:nvPr/>
          </p:nvSpPr>
          <p:spPr bwMode="auto">
            <a:xfrm>
              <a:off x="5140325" y="4113213"/>
              <a:ext cx="127000" cy="185737"/>
            </a:xfrm>
            <a:custGeom>
              <a:avLst/>
              <a:gdLst>
                <a:gd name="T0" fmla="*/ 0 w 87"/>
                <a:gd name="T1" fmla="*/ 117 h 117"/>
                <a:gd name="T2" fmla="*/ 5 w 87"/>
                <a:gd name="T3" fmla="*/ 81 h 117"/>
                <a:gd name="T4" fmla="*/ 12 w 87"/>
                <a:gd name="T5" fmla="*/ 0 h 117"/>
                <a:gd name="T6" fmla="*/ 11 w 87"/>
                <a:gd name="T7" fmla="*/ 35 h 117"/>
                <a:gd name="T8" fmla="*/ 0 w 87"/>
                <a:gd name="T9" fmla="*/ 117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17"/>
                <a:gd name="T17" fmla="*/ 87 w 87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17">
                  <a:moveTo>
                    <a:pt x="0" y="117"/>
                  </a:moveTo>
                  <a:lnTo>
                    <a:pt x="5" y="81"/>
                  </a:lnTo>
                  <a:lnTo>
                    <a:pt x="87" y="0"/>
                  </a:lnTo>
                  <a:lnTo>
                    <a:pt x="82" y="35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6" name="Freeform 115"/>
            <p:cNvSpPr>
              <a:spLocks/>
            </p:cNvSpPr>
            <p:nvPr/>
          </p:nvSpPr>
          <p:spPr bwMode="auto">
            <a:xfrm>
              <a:off x="5146675" y="4051300"/>
              <a:ext cx="123825" cy="192087"/>
            </a:xfrm>
            <a:custGeom>
              <a:avLst/>
              <a:gdLst>
                <a:gd name="T0" fmla="*/ 0 w 84"/>
                <a:gd name="T1" fmla="*/ 121 h 121"/>
                <a:gd name="T2" fmla="*/ 1 w 84"/>
                <a:gd name="T3" fmla="*/ 82 h 121"/>
                <a:gd name="T4" fmla="*/ 15 w 84"/>
                <a:gd name="T5" fmla="*/ 0 h 121"/>
                <a:gd name="T6" fmla="*/ 15 w 84"/>
                <a:gd name="T7" fmla="*/ 39 h 121"/>
                <a:gd name="T8" fmla="*/ 0 w 84"/>
                <a:gd name="T9" fmla="*/ 121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21"/>
                <a:gd name="T17" fmla="*/ 84 w 84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21">
                  <a:moveTo>
                    <a:pt x="0" y="121"/>
                  </a:moveTo>
                  <a:lnTo>
                    <a:pt x="1" y="82"/>
                  </a:lnTo>
                  <a:lnTo>
                    <a:pt x="84" y="0"/>
                  </a:lnTo>
                  <a:lnTo>
                    <a:pt x="83" y="39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7" name="Freeform 116"/>
            <p:cNvSpPr>
              <a:spLocks/>
            </p:cNvSpPr>
            <p:nvPr/>
          </p:nvSpPr>
          <p:spPr bwMode="auto">
            <a:xfrm>
              <a:off x="5146675" y="3944938"/>
              <a:ext cx="123825" cy="236537"/>
            </a:xfrm>
            <a:custGeom>
              <a:avLst/>
              <a:gdLst>
                <a:gd name="T0" fmla="*/ 0 w 84"/>
                <a:gd name="T1" fmla="*/ 149 h 149"/>
                <a:gd name="T2" fmla="*/ 0 w 84"/>
                <a:gd name="T3" fmla="*/ 81 h 149"/>
                <a:gd name="T4" fmla="*/ 15 w 84"/>
                <a:gd name="T5" fmla="*/ 0 h 149"/>
                <a:gd name="T6" fmla="*/ 15 w 84"/>
                <a:gd name="T7" fmla="*/ 66 h 149"/>
                <a:gd name="T8" fmla="*/ 0 w 84"/>
                <a:gd name="T9" fmla="*/ 149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49"/>
                <a:gd name="T17" fmla="*/ 84 w 84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49">
                  <a:moveTo>
                    <a:pt x="0" y="149"/>
                  </a:moveTo>
                  <a:lnTo>
                    <a:pt x="0" y="81"/>
                  </a:lnTo>
                  <a:lnTo>
                    <a:pt x="84" y="0"/>
                  </a:lnTo>
                  <a:lnTo>
                    <a:pt x="84" y="66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8" name="Freeform 117"/>
            <p:cNvSpPr>
              <a:spLocks/>
            </p:cNvSpPr>
            <p:nvPr/>
          </p:nvSpPr>
          <p:spPr bwMode="auto">
            <a:xfrm>
              <a:off x="5141913" y="3816350"/>
              <a:ext cx="128587" cy="258762"/>
            </a:xfrm>
            <a:custGeom>
              <a:avLst/>
              <a:gdLst>
                <a:gd name="T0" fmla="*/ 4 w 88"/>
                <a:gd name="T1" fmla="*/ 163 h 163"/>
                <a:gd name="T2" fmla="*/ 0 w 88"/>
                <a:gd name="T3" fmla="*/ 81 h 163"/>
                <a:gd name="T4" fmla="*/ 12 w 88"/>
                <a:gd name="T5" fmla="*/ 0 h 163"/>
                <a:gd name="T6" fmla="*/ 13 w 88"/>
                <a:gd name="T7" fmla="*/ 81 h 163"/>
                <a:gd name="T8" fmla="*/ 4 w 88"/>
                <a:gd name="T9" fmla="*/ 163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63"/>
                <a:gd name="T17" fmla="*/ 88 w 88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63">
                  <a:moveTo>
                    <a:pt x="4" y="163"/>
                  </a:moveTo>
                  <a:lnTo>
                    <a:pt x="0" y="81"/>
                  </a:lnTo>
                  <a:lnTo>
                    <a:pt x="84" y="0"/>
                  </a:lnTo>
                  <a:lnTo>
                    <a:pt x="88" y="81"/>
                  </a:lnTo>
                  <a:lnTo>
                    <a:pt x="4" y="163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9" name="Freeform 118"/>
            <p:cNvSpPr>
              <a:spLocks/>
            </p:cNvSpPr>
            <p:nvPr/>
          </p:nvSpPr>
          <p:spPr bwMode="auto">
            <a:xfrm>
              <a:off x="5132388" y="3721100"/>
              <a:ext cx="130175" cy="223837"/>
            </a:xfrm>
            <a:custGeom>
              <a:avLst/>
              <a:gdLst>
                <a:gd name="T0" fmla="*/ 6 w 89"/>
                <a:gd name="T1" fmla="*/ 141 h 141"/>
                <a:gd name="T2" fmla="*/ 0 w 89"/>
                <a:gd name="T3" fmla="*/ 81 h 141"/>
                <a:gd name="T4" fmla="*/ 12 w 89"/>
                <a:gd name="T5" fmla="*/ 0 h 141"/>
                <a:gd name="T6" fmla="*/ 13 w 89"/>
                <a:gd name="T7" fmla="*/ 60 h 141"/>
                <a:gd name="T8" fmla="*/ 6 w 89"/>
                <a:gd name="T9" fmla="*/ 141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41"/>
                <a:gd name="T17" fmla="*/ 89 w 89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41">
                  <a:moveTo>
                    <a:pt x="8" y="141"/>
                  </a:moveTo>
                  <a:lnTo>
                    <a:pt x="0" y="81"/>
                  </a:lnTo>
                  <a:lnTo>
                    <a:pt x="82" y="0"/>
                  </a:lnTo>
                  <a:lnTo>
                    <a:pt x="89" y="60"/>
                  </a:lnTo>
                  <a:lnTo>
                    <a:pt x="8" y="141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0" name="Freeform 119"/>
            <p:cNvSpPr>
              <a:spLocks/>
            </p:cNvSpPr>
            <p:nvPr/>
          </p:nvSpPr>
          <p:spPr bwMode="auto">
            <a:xfrm>
              <a:off x="5116513" y="3616325"/>
              <a:ext cx="134937" cy="231775"/>
            </a:xfrm>
            <a:custGeom>
              <a:avLst/>
              <a:gdLst>
                <a:gd name="T0" fmla="*/ 6 w 92"/>
                <a:gd name="T1" fmla="*/ 146 h 146"/>
                <a:gd name="T2" fmla="*/ 0 w 92"/>
                <a:gd name="T3" fmla="*/ 81 h 146"/>
                <a:gd name="T4" fmla="*/ 13 w 92"/>
                <a:gd name="T5" fmla="*/ 0 h 146"/>
                <a:gd name="T6" fmla="*/ 14 w 92"/>
                <a:gd name="T7" fmla="*/ 64 h 146"/>
                <a:gd name="T8" fmla="*/ 6 w 92"/>
                <a:gd name="T9" fmla="*/ 146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46"/>
                <a:gd name="T17" fmla="*/ 92 w 92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46">
                  <a:moveTo>
                    <a:pt x="10" y="146"/>
                  </a:moveTo>
                  <a:lnTo>
                    <a:pt x="0" y="81"/>
                  </a:lnTo>
                  <a:lnTo>
                    <a:pt x="82" y="0"/>
                  </a:lnTo>
                  <a:lnTo>
                    <a:pt x="92" y="64"/>
                  </a:lnTo>
                  <a:lnTo>
                    <a:pt x="10" y="146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1" name="Freeform 120"/>
            <p:cNvSpPr>
              <a:spLocks/>
            </p:cNvSpPr>
            <p:nvPr/>
          </p:nvSpPr>
          <p:spPr bwMode="auto">
            <a:xfrm>
              <a:off x="5097463" y="3511550"/>
              <a:ext cx="141287" cy="233362"/>
            </a:xfrm>
            <a:custGeom>
              <a:avLst/>
              <a:gdLst>
                <a:gd name="T0" fmla="*/ 6 w 96"/>
                <a:gd name="T1" fmla="*/ 147 h 147"/>
                <a:gd name="T2" fmla="*/ 0 w 96"/>
                <a:gd name="T3" fmla="*/ 80 h 147"/>
                <a:gd name="T4" fmla="*/ 14 w 96"/>
                <a:gd name="T5" fmla="*/ 0 h 147"/>
                <a:gd name="T6" fmla="*/ 16 w 96"/>
                <a:gd name="T7" fmla="*/ 65 h 147"/>
                <a:gd name="T8" fmla="*/ 6 w 96"/>
                <a:gd name="T9" fmla="*/ 1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7"/>
                <a:gd name="T17" fmla="*/ 96 w 9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7">
                  <a:moveTo>
                    <a:pt x="15" y="147"/>
                  </a:moveTo>
                  <a:lnTo>
                    <a:pt x="0" y="80"/>
                  </a:lnTo>
                  <a:lnTo>
                    <a:pt x="82" y="0"/>
                  </a:lnTo>
                  <a:lnTo>
                    <a:pt x="96" y="65"/>
                  </a:lnTo>
                  <a:lnTo>
                    <a:pt x="15" y="147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2" name="Freeform 121"/>
            <p:cNvSpPr>
              <a:spLocks/>
            </p:cNvSpPr>
            <p:nvPr/>
          </p:nvSpPr>
          <p:spPr bwMode="auto">
            <a:xfrm>
              <a:off x="5078413" y="3448050"/>
              <a:ext cx="138112" cy="192087"/>
            </a:xfrm>
            <a:custGeom>
              <a:avLst/>
              <a:gdLst>
                <a:gd name="T0" fmla="*/ 6 w 94"/>
                <a:gd name="T1" fmla="*/ 121 h 121"/>
                <a:gd name="T2" fmla="*/ 0 w 94"/>
                <a:gd name="T3" fmla="*/ 82 h 121"/>
                <a:gd name="T4" fmla="*/ 14 w 94"/>
                <a:gd name="T5" fmla="*/ 0 h 121"/>
                <a:gd name="T6" fmla="*/ 16 w 94"/>
                <a:gd name="T7" fmla="*/ 41 h 121"/>
                <a:gd name="T8" fmla="*/ 6 w 94"/>
                <a:gd name="T9" fmla="*/ 121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121"/>
                <a:gd name="T17" fmla="*/ 94 w 94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121">
                  <a:moveTo>
                    <a:pt x="11" y="121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94" y="41"/>
                  </a:lnTo>
                  <a:lnTo>
                    <a:pt x="11" y="121"/>
                  </a:lnTo>
                  <a:close/>
                </a:path>
              </a:pathLst>
            </a:custGeom>
            <a:solidFill>
              <a:srgbClr val="48A8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3" name="Freeform 122"/>
            <p:cNvSpPr>
              <a:spLocks/>
            </p:cNvSpPr>
            <p:nvPr/>
          </p:nvSpPr>
          <p:spPr bwMode="auto">
            <a:xfrm>
              <a:off x="4397375" y="3448050"/>
              <a:ext cx="801687" cy="379412"/>
            </a:xfrm>
            <a:custGeom>
              <a:avLst/>
              <a:gdLst>
                <a:gd name="T0" fmla="*/ 70 w 546"/>
                <a:gd name="T1" fmla="*/ 82 h 239"/>
                <a:gd name="T2" fmla="*/ 0 w 546"/>
                <a:gd name="T3" fmla="*/ 239 h 239"/>
                <a:gd name="T4" fmla="*/ 13 w 546"/>
                <a:gd name="T5" fmla="*/ 157 h 239"/>
                <a:gd name="T6" fmla="*/ 83 w 546"/>
                <a:gd name="T7" fmla="*/ 0 h 239"/>
                <a:gd name="T8" fmla="*/ 70 w 546"/>
                <a:gd name="T9" fmla="*/ 82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6"/>
                <a:gd name="T16" fmla="*/ 0 h 239"/>
                <a:gd name="T17" fmla="*/ 546 w 546"/>
                <a:gd name="T18" fmla="*/ 239 h 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6" h="239">
                  <a:moveTo>
                    <a:pt x="464" y="82"/>
                  </a:moveTo>
                  <a:lnTo>
                    <a:pt x="0" y="239"/>
                  </a:lnTo>
                  <a:lnTo>
                    <a:pt x="82" y="157"/>
                  </a:lnTo>
                  <a:lnTo>
                    <a:pt x="546" y="0"/>
                  </a:lnTo>
                  <a:lnTo>
                    <a:pt x="464" y="82"/>
                  </a:lnTo>
                  <a:close/>
                </a:path>
              </a:pathLst>
            </a:custGeom>
            <a:solidFill>
              <a:srgbClr val="5BAB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94" name="Group 123"/>
            <p:cNvGrpSpPr>
              <a:grpSpLocks/>
            </p:cNvGrpSpPr>
            <p:nvPr/>
          </p:nvGrpSpPr>
          <p:grpSpPr bwMode="auto">
            <a:xfrm>
              <a:off x="4397375" y="3578225"/>
              <a:ext cx="749300" cy="1001712"/>
              <a:chOff x="4411" y="2299"/>
              <a:chExt cx="511" cy="631"/>
            </a:xfrm>
          </p:grpSpPr>
          <p:sp>
            <p:nvSpPr>
              <p:cNvPr id="246" name="Freeform 124"/>
              <p:cNvSpPr>
                <a:spLocks/>
              </p:cNvSpPr>
              <p:nvPr/>
            </p:nvSpPr>
            <p:spPr bwMode="auto">
              <a:xfrm>
                <a:off x="4411" y="2299"/>
                <a:ext cx="511" cy="631"/>
              </a:xfrm>
              <a:custGeom>
                <a:avLst/>
                <a:gdLst>
                  <a:gd name="T0" fmla="*/ 3 w 511"/>
                  <a:gd name="T1" fmla="*/ 507 h 631"/>
                  <a:gd name="T2" fmla="*/ 475 w 511"/>
                  <a:gd name="T3" fmla="*/ 631 h 631"/>
                  <a:gd name="T4" fmla="*/ 486 w 511"/>
                  <a:gd name="T5" fmla="*/ 583 h 631"/>
                  <a:gd name="T6" fmla="*/ 497 w 511"/>
                  <a:gd name="T7" fmla="*/ 521 h 631"/>
                  <a:gd name="T8" fmla="*/ 505 w 511"/>
                  <a:gd name="T9" fmla="*/ 454 h 631"/>
                  <a:gd name="T10" fmla="*/ 510 w 511"/>
                  <a:gd name="T11" fmla="*/ 419 h 631"/>
                  <a:gd name="T12" fmla="*/ 511 w 511"/>
                  <a:gd name="T13" fmla="*/ 380 h 631"/>
                  <a:gd name="T14" fmla="*/ 511 w 511"/>
                  <a:gd name="T15" fmla="*/ 313 h 631"/>
                  <a:gd name="T16" fmla="*/ 507 w 511"/>
                  <a:gd name="T17" fmla="*/ 231 h 631"/>
                  <a:gd name="T18" fmla="*/ 500 w 511"/>
                  <a:gd name="T19" fmla="*/ 171 h 631"/>
                  <a:gd name="T20" fmla="*/ 490 w 511"/>
                  <a:gd name="T21" fmla="*/ 105 h 631"/>
                  <a:gd name="T22" fmla="*/ 475 w 511"/>
                  <a:gd name="T23" fmla="*/ 39 h 631"/>
                  <a:gd name="T24" fmla="*/ 463 w 511"/>
                  <a:gd name="T25" fmla="*/ 0 h 631"/>
                  <a:gd name="T26" fmla="*/ 0 w 511"/>
                  <a:gd name="T27" fmla="*/ 157 h 631"/>
                  <a:gd name="T28" fmla="*/ 7 w 511"/>
                  <a:gd name="T29" fmla="*/ 185 h 631"/>
                  <a:gd name="T30" fmla="*/ 13 w 511"/>
                  <a:gd name="T31" fmla="*/ 219 h 631"/>
                  <a:gd name="T32" fmla="*/ 21 w 511"/>
                  <a:gd name="T33" fmla="*/ 282 h 631"/>
                  <a:gd name="T34" fmla="*/ 23 w 511"/>
                  <a:gd name="T35" fmla="*/ 323 h 631"/>
                  <a:gd name="T36" fmla="*/ 22 w 511"/>
                  <a:gd name="T37" fmla="*/ 380 h 631"/>
                  <a:gd name="T38" fmla="*/ 16 w 511"/>
                  <a:gd name="T39" fmla="*/ 427 h 631"/>
                  <a:gd name="T40" fmla="*/ 9 w 511"/>
                  <a:gd name="T41" fmla="*/ 467 h 631"/>
                  <a:gd name="T42" fmla="*/ 3 w 511"/>
                  <a:gd name="T43" fmla="*/ 507 h 6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1"/>
                  <a:gd name="T67" fmla="*/ 0 h 631"/>
                  <a:gd name="T68" fmla="*/ 511 w 511"/>
                  <a:gd name="T69" fmla="*/ 631 h 6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1" h="631">
                    <a:moveTo>
                      <a:pt x="3" y="507"/>
                    </a:moveTo>
                    <a:lnTo>
                      <a:pt x="475" y="631"/>
                    </a:lnTo>
                    <a:lnTo>
                      <a:pt x="486" y="583"/>
                    </a:lnTo>
                    <a:lnTo>
                      <a:pt x="497" y="521"/>
                    </a:lnTo>
                    <a:lnTo>
                      <a:pt x="505" y="454"/>
                    </a:lnTo>
                    <a:lnTo>
                      <a:pt x="510" y="419"/>
                    </a:lnTo>
                    <a:lnTo>
                      <a:pt x="511" y="380"/>
                    </a:lnTo>
                    <a:lnTo>
                      <a:pt x="511" y="313"/>
                    </a:lnTo>
                    <a:lnTo>
                      <a:pt x="507" y="231"/>
                    </a:lnTo>
                    <a:lnTo>
                      <a:pt x="500" y="171"/>
                    </a:lnTo>
                    <a:lnTo>
                      <a:pt x="490" y="105"/>
                    </a:lnTo>
                    <a:lnTo>
                      <a:pt x="475" y="39"/>
                    </a:lnTo>
                    <a:lnTo>
                      <a:pt x="463" y="0"/>
                    </a:lnTo>
                    <a:lnTo>
                      <a:pt x="0" y="157"/>
                    </a:lnTo>
                    <a:lnTo>
                      <a:pt x="7" y="185"/>
                    </a:lnTo>
                    <a:lnTo>
                      <a:pt x="13" y="219"/>
                    </a:lnTo>
                    <a:lnTo>
                      <a:pt x="21" y="282"/>
                    </a:lnTo>
                    <a:lnTo>
                      <a:pt x="23" y="323"/>
                    </a:lnTo>
                    <a:lnTo>
                      <a:pt x="22" y="380"/>
                    </a:lnTo>
                    <a:lnTo>
                      <a:pt x="16" y="427"/>
                    </a:lnTo>
                    <a:lnTo>
                      <a:pt x="9" y="467"/>
                    </a:lnTo>
                    <a:lnTo>
                      <a:pt x="3" y="507"/>
                    </a:lnTo>
                    <a:close/>
                  </a:path>
                </a:pathLst>
              </a:custGeom>
              <a:solidFill>
                <a:srgbClr val="86DA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47" name="Freeform 125"/>
              <p:cNvSpPr>
                <a:spLocks/>
              </p:cNvSpPr>
              <p:nvPr/>
            </p:nvSpPr>
            <p:spPr bwMode="auto">
              <a:xfrm>
                <a:off x="4411" y="2299"/>
                <a:ext cx="511" cy="631"/>
              </a:xfrm>
              <a:custGeom>
                <a:avLst/>
                <a:gdLst>
                  <a:gd name="T0" fmla="*/ 3 w 511"/>
                  <a:gd name="T1" fmla="*/ 507 h 631"/>
                  <a:gd name="T2" fmla="*/ 475 w 511"/>
                  <a:gd name="T3" fmla="*/ 631 h 631"/>
                  <a:gd name="T4" fmla="*/ 486 w 511"/>
                  <a:gd name="T5" fmla="*/ 583 h 631"/>
                  <a:gd name="T6" fmla="*/ 497 w 511"/>
                  <a:gd name="T7" fmla="*/ 521 h 631"/>
                  <a:gd name="T8" fmla="*/ 505 w 511"/>
                  <a:gd name="T9" fmla="*/ 454 h 631"/>
                  <a:gd name="T10" fmla="*/ 510 w 511"/>
                  <a:gd name="T11" fmla="*/ 419 h 631"/>
                  <a:gd name="T12" fmla="*/ 511 w 511"/>
                  <a:gd name="T13" fmla="*/ 380 h 631"/>
                  <a:gd name="T14" fmla="*/ 511 w 511"/>
                  <a:gd name="T15" fmla="*/ 313 h 631"/>
                  <a:gd name="T16" fmla="*/ 507 w 511"/>
                  <a:gd name="T17" fmla="*/ 231 h 631"/>
                  <a:gd name="T18" fmla="*/ 500 w 511"/>
                  <a:gd name="T19" fmla="*/ 171 h 631"/>
                  <a:gd name="T20" fmla="*/ 490 w 511"/>
                  <a:gd name="T21" fmla="*/ 105 h 631"/>
                  <a:gd name="T22" fmla="*/ 475 w 511"/>
                  <a:gd name="T23" fmla="*/ 39 h 631"/>
                  <a:gd name="T24" fmla="*/ 463 w 511"/>
                  <a:gd name="T25" fmla="*/ 0 h 631"/>
                  <a:gd name="T26" fmla="*/ 0 w 511"/>
                  <a:gd name="T27" fmla="*/ 157 h 631"/>
                  <a:gd name="T28" fmla="*/ 7 w 511"/>
                  <a:gd name="T29" fmla="*/ 185 h 631"/>
                  <a:gd name="T30" fmla="*/ 13 w 511"/>
                  <a:gd name="T31" fmla="*/ 219 h 631"/>
                  <a:gd name="T32" fmla="*/ 21 w 511"/>
                  <a:gd name="T33" fmla="*/ 282 h 631"/>
                  <a:gd name="T34" fmla="*/ 23 w 511"/>
                  <a:gd name="T35" fmla="*/ 323 h 631"/>
                  <a:gd name="T36" fmla="*/ 22 w 511"/>
                  <a:gd name="T37" fmla="*/ 380 h 631"/>
                  <a:gd name="T38" fmla="*/ 16 w 511"/>
                  <a:gd name="T39" fmla="*/ 427 h 631"/>
                  <a:gd name="T40" fmla="*/ 9 w 511"/>
                  <a:gd name="T41" fmla="*/ 467 h 631"/>
                  <a:gd name="T42" fmla="*/ 3 w 511"/>
                  <a:gd name="T43" fmla="*/ 507 h 6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1"/>
                  <a:gd name="T67" fmla="*/ 0 h 631"/>
                  <a:gd name="T68" fmla="*/ 511 w 511"/>
                  <a:gd name="T69" fmla="*/ 631 h 6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1" h="631">
                    <a:moveTo>
                      <a:pt x="3" y="507"/>
                    </a:moveTo>
                    <a:lnTo>
                      <a:pt x="475" y="631"/>
                    </a:lnTo>
                    <a:lnTo>
                      <a:pt x="486" y="583"/>
                    </a:lnTo>
                    <a:lnTo>
                      <a:pt x="497" y="521"/>
                    </a:lnTo>
                    <a:lnTo>
                      <a:pt x="505" y="454"/>
                    </a:lnTo>
                    <a:lnTo>
                      <a:pt x="510" y="419"/>
                    </a:lnTo>
                    <a:lnTo>
                      <a:pt x="511" y="380"/>
                    </a:lnTo>
                    <a:lnTo>
                      <a:pt x="511" y="313"/>
                    </a:lnTo>
                    <a:lnTo>
                      <a:pt x="507" y="231"/>
                    </a:lnTo>
                    <a:lnTo>
                      <a:pt x="500" y="171"/>
                    </a:lnTo>
                    <a:lnTo>
                      <a:pt x="490" y="105"/>
                    </a:lnTo>
                    <a:lnTo>
                      <a:pt x="475" y="39"/>
                    </a:lnTo>
                    <a:lnTo>
                      <a:pt x="463" y="0"/>
                    </a:lnTo>
                    <a:lnTo>
                      <a:pt x="0" y="157"/>
                    </a:lnTo>
                    <a:lnTo>
                      <a:pt x="7" y="185"/>
                    </a:lnTo>
                    <a:lnTo>
                      <a:pt x="13" y="219"/>
                    </a:lnTo>
                    <a:lnTo>
                      <a:pt x="21" y="282"/>
                    </a:lnTo>
                    <a:lnTo>
                      <a:pt x="23" y="323"/>
                    </a:lnTo>
                    <a:lnTo>
                      <a:pt x="22" y="380"/>
                    </a:lnTo>
                    <a:lnTo>
                      <a:pt x="16" y="427"/>
                    </a:lnTo>
                    <a:lnTo>
                      <a:pt x="9" y="467"/>
                    </a:lnTo>
                    <a:lnTo>
                      <a:pt x="3" y="507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54BE9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95" name="Freeform 126"/>
            <p:cNvSpPr>
              <a:spLocks/>
            </p:cNvSpPr>
            <p:nvPr/>
          </p:nvSpPr>
          <p:spPr bwMode="auto">
            <a:xfrm>
              <a:off x="2689225" y="2935288"/>
              <a:ext cx="307975" cy="455612"/>
            </a:xfrm>
            <a:custGeom>
              <a:avLst/>
              <a:gdLst>
                <a:gd name="T0" fmla="*/ 18 w 210"/>
                <a:gd name="T1" fmla="*/ 287 h 287"/>
                <a:gd name="T2" fmla="*/ 0 w 210"/>
                <a:gd name="T3" fmla="*/ 83 h 287"/>
                <a:gd name="T4" fmla="*/ 13 w 210"/>
                <a:gd name="T5" fmla="*/ 0 h 287"/>
                <a:gd name="T6" fmla="*/ 30 w 210"/>
                <a:gd name="T7" fmla="*/ 205 h 287"/>
                <a:gd name="T8" fmla="*/ 18 w 210"/>
                <a:gd name="T9" fmla="*/ 287 h 2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0"/>
                <a:gd name="T16" fmla="*/ 0 h 287"/>
                <a:gd name="T17" fmla="*/ 210 w 210"/>
                <a:gd name="T18" fmla="*/ 287 h 2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0" h="287">
                  <a:moveTo>
                    <a:pt x="129" y="287"/>
                  </a:moveTo>
                  <a:lnTo>
                    <a:pt x="0" y="83"/>
                  </a:lnTo>
                  <a:lnTo>
                    <a:pt x="81" y="0"/>
                  </a:lnTo>
                  <a:lnTo>
                    <a:pt x="210" y="205"/>
                  </a:lnTo>
                  <a:lnTo>
                    <a:pt x="129" y="287"/>
                  </a:lnTo>
                  <a:close/>
                </a:path>
              </a:pathLst>
            </a:custGeom>
            <a:solidFill>
              <a:srgbClr val="568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6" name="Freeform 127"/>
            <p:cNvSpPr>
              <a:spLocks/>
            </p:cNvSpPr>
            <p:nvPr/>
          </p:nvSpPr>
          <p:spPr bwMode="auto">
            <a:xfrm>
              <a:off x="2859088" y="2049463"/>
              <a:ext cx="320675" cy="852487"/>
            </a:xfrm>
            <a:custGeom>
              <a:avLst/>
              <a:gdLst>
                <a:gd name="T0" fmla="*/ 20 w 219"/>
                <a:gd name="T1" fmla="*/ 537 h 537"/>
                <a:gd name="T2" fmla="*/ 0 w 219"/>
                <a:gd name="T3" fmla="*/ 82 h 537"/>
                <a:gd name="T4" fmla="*/ 12 w 219"/>
                <a:gd name="T5" fmla="*/ 0 h 537"/>
                <a:gd name="T6" fmla="*/ 31 w 219"/>
                <a:gd name="T7" fmla="*/ 457 h 537"/>
                <a:gd name="T8" fmla="*/ 20 w 219"/>
                <a:gd name="T9" fmla="*/ 537 h 5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"/>
                <a:gd name="T16" fmla="*/ 0 h 537"/>
                <a:gd name="T17" fmla="*/ 219 w 219"/>
                <a:gd name="T18" fmla="*/ 537 h 5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" h="537">
                  <a:moveTo>
                    <a:pt x="138" y="537"/>
                  </a:moveTo>
                  <a:lnTo>
                    <a:pt x="0" y="82"/>
                  </a:lnTo>
                  <a:lnTo>
                    <a:pt x="81" y="0"/>
                  </a:lnTo>
                  <a:lnTo>
                    <a:pt x="219" y="457"/>
                  </a:lnTo>
                  <a:lnTo>
                    <a:pt x="138" y="537"/>
                  </a:lnTo>
                  <a:close/>
                </a:path>
              </a:pathLst>
            </a:custGeom>
            <a:solidFill>
              <a:srgbClr val="44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7" name="Freeform 128"/>
            <p:cNvSpPr>
              <a:spLocks/>
            </p:cNvSpPr>
            <p:nvPr/>
          </p:nvSpPr>
          <p:spPr bwMode="auto">
            <a:xfrm>
              <a:off x="2789238" y="2049463"/>
              <a:ext cx="188912" cy="146050"/>
            </a:xfrm>
            <a:custGeom>
              <a:avLst/>
              <a:gdLst>
                <a:gd name="T0" fmla="*/ 8 w 128"/>
                <a:gd name="T1" fmla="*/ 81 h 92"/>
                <a:gd name="T2" fmla="*/ 0 w 128"/>
                <a:gd name="T3" fmla="*/ 92 h 92"/>
                <a:gd name="T4" fmla="*/ 15 w 128"/>
                <a:gd name="T5" fmla="*/ 13 h 92"/>
                <a:gd name="T6" fmla="*/ 22 w 128"/>
                <a:gd name="T7" fmla="*/ 0 h 92"/>
                <a:gd name="T8" fmla="*/ 8 w 128"/>
                <a:gd name="T9" fmla="*/ 81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92"/>
                <a:gd name="T17" fmla="*/ 128 w 12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92">
                  <a:moveTo>
                    <a:pt x="47" y="81"/>
                  </a:moveTo>
                  <a:lnTo>
                    <a:pt x="0" y="92"/>
                  </a:lnTo>
                  <a:lnTo>
                    <a:pt x="82" y="13"/>
                  </a:lnTo>
                  <a:lnTo>
                    <a:pt x="128" y="0"/>
                  </a:lnTo>
                  <a:lnTo>
                    <a:pt x="47" y="81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8" name="Freeform 129"/>
            <p:cNvSpPr>
              <a:spLocks/>
            </p:cNvSpPr>
            <p:nvPr/>
          </p:nvSpPr>
          <p:spPr bwMode="auto">
            <a:xfrm>
              <a:off x="2705100" y="2068513"/>
              <a:ext cx="203200" cy="155575"/>
            </a:xfrm>
            <a:custGeom>
              <a:avLst/>
              <a:gdLst>
                <a:gd name="T0" fmla="*/ 7 w 139"/>
                <a:gd name="T1" fmla="*/ 82 h 98"/>
                <a:gd name="T2" fmla="*/ 0 w 139"/>
                <a:gd name="T3" fmla="*/ 98 h 98"/>
                <a:gd name="T4" fmla="*/ 12 w 139"/>
                <a:gd name="T5" fmla="*/ 17 h 98"/>
                <a:gd name="T6" fmla="*/ 19 w 139"/>
                <a:gd name="T7" fmla="*/ 0 h 98"/>
                <a:gd name="T8" fmla="*/ 7 w 139"/>
                <a:gd name="T9" fmla="*/ 82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98"/>
                <a:gd name="T17" fmla="*/ 139 w 139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98">
                  <a:moveTo>
                    <a:pt x="58" y="82"/>
                  </a:moveTo>
                  <a:lnTo>
                    <a:pt x="0" y="98"/>
                  </a:lnTo>
                  <a:lnTo>
                    <a:pt x="82" y="17"/>
                  </a:lnTo>
                  <a:lnTo>
                    <a:pt x="139" y="0"/>
                  </a:lnTo>
                  <a:lnTo>
                    <a:pt x="58" y="82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3" name="Freeform 130"/>
            <p:cNvSpPr>
              <a:spLocks/>
            </p:cNvSpPr>
            <p:nvPr/>
          </p:nvSpPr>
          <p:spPr bwMode="auto">
            <a:xfrm>
              <a:off x="2630488" y="2095500"/>
              <a:ext cx="195262" cy="157162"/>
            </a:xfrm>
            <a:custGeom>
              <a:avLst/>
              <a:gdLst>
                <a:gd name="T0" fmla="*/ 7 w 133"/>
                <a:gd name="T1" fmla="*/ 82 h 99"/>
                <a:gd name="T2" fmla="*/ 0 w 133"/>
                <a:gd name="T3" fmla="*/ 99 h 99"/>
                <a:gd name="T4" fmla="*/ 13 w 133"/>
                <a:gd name="T5" fmla="*/ 18 h 99"/>
                <a:gd name="T6" fmla="*/ 20 w 133"/>
                <a:gd name="T7" fmla="*/ 0 h 99"/>
                <a:gd name="T8" fmla="*/ 7 w 133"/>
                <a:gd name="T9" fmla="*/ 82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3"/>
                <a:gd name="T16" fmla="*/ 0 h 99"/>
                <a:gd name="T17" fmla="*/ 133 w 133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3" h="99">
                  <a:moveTo>
                    <a:pt x="51" y="82"/>
                  </a:moveTo>
                  <a:lnTo>
                    <a:pt x="0" y="99"/>
                  </a:lnTo>
                  <a:lnTo>
                    <a:pt x="81" y="18"/>
                  </a:lnTo>
                  <a:lnTo>
                    <a:pt x="133" y="0"/>
                  </a:lnTo>
                  <a:lnTo>
                    <a:pt x="51" y="82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4" name="Freeform 131"/>
            <p:cNvSpPr>
              <a:spLocks/>
            </p:cNvSpPr>
            <p:nvPr/>
          </p:nvSpPr>
          <p:spPr bwMode="auto">
            <a:xfrm>
              <a:off x="2543175" y="2120900"/>
              <a:ext cx="206375" cy="166687"/>
            </a:xfrm>
            <a:custGeom>
              <a:avLst/>
              <a:gdLst>
                <a:gd name="T0" fmla="*/ 10 w 140"/>
                <a:gd name="T1" fmla="*/ 83 h 105"/>
                <a:gd name="T2" fmla="*/ 0 w 140"/>
                <a:gd name="T3" fmla="*/ 105 h 105"/>
                <a:gd name="T4" fmla="*/ 14 w 140"/>
                <a:gd name="T5" fmla="*/ 23 h 105"/>
                <a:gd name="T6" fmla="*/ 24 w 140"/>
                <a:gd name="T7" fmla="*/ 0 h 105"/>
                <a:gd name="T8" fmla="*/ 10 w 140"/>
                <a:gd name="T9" fmla="*/ 83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"/>
                <a:gd name="T16" fmla="*/ 0 h 105"/>
                <a:gd name="T17" fmla="*/ 140 w 140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" h="105">
                  <a:moveTo>
                    <a:pt x="59" y="83"/>
                  </a:moveTo>
                  <a:lnTo>
                    <a:pt x="0" y="105"/>
                  </a:lnTo>
                  <a:lnTo>
                    <a:pt x="83" y="23"/>
                  </a:lnTo>
                  <a:lnTo>
                    <a:pt x="140" y="0"/>
                  </a:lnTo>
                  <a:lnTo>
                    <a:pt x="59" y="83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5" name="Freeform 132"/>
            <p:cNvSpPr>
              <a:spLocks/>
            </p:cNvSpPr>
            <p:nvPr/>
          </p:nvSpPr>
          <p:spPr bwMode="auto">
            <a:xfrm>
              <a:off x="2476500" y="2155825"/>
              <a:ext cx="188912" cy="165100"/>
            </a:xfrm>
            <a:custGeom>
              <a:avLst/>
              <a:gdLst>
                <a:gd name="T0" fmla="*/ 6 w 129"/>
                <a:gd name="T1" fmla="*/ 83 h 104"/>
                <a:gd name="T2" fmla="*/ 0 w 129"/>
                <a:gd name="T3" fmla="*/ 104 h 104"/>
                <a:gd name="T4" fmla="*/ 13 w 129"/>
                <a:gd name="T5" fmla="*/ 21 h 104"/>
                <a:gd name="T6" fmla="*/ 18 w 129"/>
                <a:gd name="T7" fmla="*/ 0 h 104"/>
                <a:gd name="T8" fmla="*/ 6 w 129"/>
                <a:gd name="T9" fmla="*/ 83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04"/>
                <a:gd name="T17" fmla="*/ 129 w 129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04">
                  <a:moveTo>
                    <a:pt x="46" y="83"/>
                  </a:moveTo>
                  <a:lnTo>
                    <a:pt x="0" y="104"/>
                  </a:lnTo>
                  <a:lnTo>
                    <a:pt x="82" y="21"/>
                  </a:lnTo>
                  <a:lnTo>
                    <a:pt x="129" y="0"/>
                  </a:lnTo>
                  <a:lnTo>
                    <a:pt x="46" y="83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6" name="Freeform 133"/>
            <p:cNvSpPr>
              <a:spLocks/>
            </p:cNvSpPr>
            <p:nvPr/>
          </p:nvSpPr>
          <p:spPr bwMode="auto">
            <a:xfrm>
              <a:off x="2403475" y="2190750"/>
              <a:ext cx="193675" cy="174625"/>
            </a:xfrm>
            <a:custGeom>
              <a:avLst/>
              <a:gdLst>
                <a:gd name="T0" fmla="*/ 7 w 132"/>
                <a:gd name="T1" fmla="*/ 82 h 110"/>
                <a:gd name="T2" fmla="*/ 0 w 132"/>
                <a:gd name="T3" fmla="*/ 110 h 110"/>
                <a:gd name="T4" fmla="*/ 13 w 132"/>
                <a:gd name="T5" fmla="*/ 29 h 110"/>
                <a:gd name="T6" fmla="*/ 19 w 132"/>
                <a:gd name="T7" fmla="*/ 0 h 110"/>
                <a:gd name="T8" fmla="*/ 7 w 132"/>
                <a:gd name="T9" fmla="*/ 82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2"/>
                <a:gd name="T16" fmla="*/ 0 h 110"/>
                <a:gd name="T17" fmla="*/ 132 w 132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2" h="110">
                  <a:moveTo>
                    <a:pt x="49" y="82"/>
                  </a:moveTo>
                  <a:lnTo>
                    <a:pt x="0" y="110"/>
                  </a:lnTo>
                  <a:lnTo>
                    <a:pt x="83" y="29"/>
                  </a:lnTo>
                  <a:lnTo>
                    <a:pt x="132" y="0"/>
                  </a:lnTo>
                  <a:lnTo>
                    <a:pt x="49" y="82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7" name="Freeform 134"/>
            <p:cNvSpPr>
              <a:spLocks/>
            </p:cNvSpPr>
            <p:nvPr/>
          </p:nvSpPr>
          <p:spPr bwMode="auto">
            <a:xfrm>
              <a:off x="2347913" y="2233613"/>
              <a:ext cx="177800" cy="166687"/>
            </a:xfrm>
            <a:custGeom>
              <a:avLst/>
              <a:gdLst>
                <a:gd name="T0" fmla="*/ 6 w 121"/>
                <a:gd name="T1" fmla="*/ 83 h 105"/>
                <a:gd name="T2" fmla="*/ 0 w 121"/>
                <a:gd name="T3" fmla="*/ 105 h 105"/>
                <a:gd name="T4" fmla="*/ 14 w 121"/>
                <a:gd name="T5" fmla="*/ 22 h 105"/>
                <a:gd name="T6" fmla="*/ 19 w 121"/>
                <a:gd name="T7" fmla="*/ 0 h 105"/>
                <a:gd name="T8" fmla="*/ 6 w 121"/>
                <a:gd name="T9" fmla="*/ 83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105"/>
                <a:gd name="T17" fmla="*/ 121 w 121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105">
                  <a:moveTo>
                    <a:pt x="39" y="83"/>
                  </a:moveTo>
                  <a:lnTo>
                    <a:pt x="0" y="105"/>
                  </a:lnTo>
                  <a:lnTo>
                    <a:pt x="82" y="22"/>
                  </a:lnTo>
                  <a:lnTo>
                    <a:pt x="121" y="0"/>
                  </a:lnTo>
                  <a:lnTo>
                    <a:pt x="39" y="83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8" name="Freeform 135"/>
            <p:cNvSpPr>
              <a:spLocks/>
            </p:cNvSpPr>
            <p:nvPr/>
          </p:nvSpPr>
          <p:spPr bwMode="auto">
            <a:xfrm>
              <a:off x="2311400" y="2270125"/>
              <a:ext cx="157162" cy="153987"/>
            </a:xfrm>
            <a:custGeom>
              <a:avLst/>
              <a:gdLst>
                <a:gd name="T0" fmla="*/ 6 w 107"/>
                <a:gd name="T1" fmla="*/ 82 h 97"/>
                <a:gd name="T2" fmla="*/ 0 w 107"/>
                <a:gd name="T3" fmla="*/ 97 h 97"/>
                <a:gd name="T4" fmla="*/ 14 w 107"/>
                <a:gd name="T5" fmla="*/ 16 h 97"/>
                <a:gd name="T6" fmla="*/ 17 w 107"/>
                <a:gd name="T7" fmla="*/ 0 h 97"/>
                <a:gd name="T8" fmla="*/ 6 w 107"/>
                <a:gd name="T9" fmla="*/ 82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97"/>
                <a:gd name="T17" fmla="*/ 107 w 10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97">
                  <a:moveTo>
                    <a:pt x="24" y="82"/>
                  </a:moveTo>
                  <a:lnTo>
                    <a:pt x="0" y="97"/>
                  </a:lnTo>
                  <a:lnTo>
                    <a:pt x="83" y="16"/>
                  </a:lnTo>
                  <a:lnTo>
                    <a:pt x="107" y="0"/>
                  </a:lnTo>
                  <a:lnTo>
                    <a:pt x="24" y="82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9" name="Freeform 136"/>
            <p:cNvSpPr>
              <a:spLocks/>
            </p:cNvSpPr>
            <p:nvPr/>
          </p:nvSpPr>
          <p:spPr bwMode="auto">
            <a:xfrm>
              <a:off x="2174875" y="2057400"/>
              <a:ext cx="258762" cy="366712"/>
            </a:xfrm>
            <a:custGeom>
              <a:avLst/>
              <a:gdLst>
                <a:gd name="T0" fmla="*/ 16 w 176"/>
                <a:gd name="T1" fmla="*/ 231 h 231"/>
                <a:gd name="T2" fmla="*/ 0 w 176"/>
                <a:gd name="T3" fmla="*/ 82 h 231"/>
                <a:gd name="T4" fmla="*/ 14 w 176"/>
                <a:gd name="T5" fmla="*/ 0 h 231"/>
                <a:gd name="T6" fmla="*/ 28 w 176"/>
                <a:gd name="T7" fmla="*/ 151 h 231"/>
                <a:gd name="T8" fmla="*/ 16 w 176"/>
                <a:gd name="T9" fmla="*/ 231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231"/>
                <a:gd name="T17" fmla="*/ 176 w 176"/>
                <a:gd name="T18" fmla="*/ 231 h 2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231">
                  <a:moveTo>
                    <a:pt x="94" y="231"/>
                  </a:moveTo>
                  <a:lnTo>
                    <a:pt x="0" y="82"/>
                  </a:lnTo>
                  <a:lnTo>
                    <a:pt x="82" y="0"/>
                  </a:lnTo>
                  <a:lnTo>
                    <a:pt x="176" y="151"/>
                  </a:lnTo>
                  <a:lnTo>
                    <a:pt x="94" y="231"/>
                  </a:lnTo>
                  <a:close/>
                </a:path>
              </a:pathLst>
            </a:custGeom>
            <a:solidFill>
              <a:srgbClr val="5687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30" name="Group 137"/>
            <p:cNvGrpSpPr>
              <a:grpSpLocks/>
            </p:cNvGrpSpPr>
            <p:nvPr/>
          </p:nvGrpSpPr>
          <p:grpSpPr bwMode="auto">
            <a:xfrm>
              <a:off x="2174875" y="2178050"/>
              <a:ext cx="885825" cy="1212850"/>
              <a:chOff x="2895" y="1417"/>
              <a:chExt cx="604" cy="764"/>
            </a:xfrm>
          </p:grpSpPr>
          <p:sp>
            <p:nvSpPr>
              <p:cNvPr id="244" name="Freeform 138"/>
              <p:cNvSpPr>
                <a:spLocks/>
              </p:cNvSpPr>
              <p:nvPr/>
            </p:nvSpPr>
            <p:spPr bwMode="auto">
              <a:xfrm>
                <a:off x="2895" y="1417"/>
                <a:ext cx="604" cy="764"/>
              </a:xfrm>
              <a:custGeom>
                <a:avLst/>
                <a:gdLst>
                  <a:gd name="T0" fmla="*/ 604 w 604"/>
                  <a:gd name="T1" fmla="*/ 456 h 764"/>
                  <a:gd name="T2" fmla="*/ 466 w 604"/>
                  <a:gd name="T3" fmla="*/ 0 h 764"/>
                  <a:gd name="T4" fmla="*/ 419 w 604"/>
                  <a:gd name="T5" fmla="*/ 12 h 764"/>
                  <a:gd name="T6" fmla="*/ 361 w 604"/>
                  <a:gd name="T7" fmla="*/ 29 h 764"/>
                  <a:gd name="T8" fmla="*/ 310 w 604"/>
                  <a:gd name="T9" fmla="*/ 47 h 764"/>
                  <a:gd name="T10" fmla="*/ 252 w 604"/>
                  <a:gd name="T11" fmla="*/ 69 h 764"/>
                  <a:gd name="T12" fmla="*/ 206 w 604"/>
                  <a:gd name="T13" fmla="*/ 90 h 764"/>
                  <a:gd name="T14" fmla="*/ 157 w 604"/>
                  <a:gd name="T15" fmla="*/ 118 h 764"/>
                  <a:gd name="T16" fmla="*/ 118 w 604"/>
                  <a:gd name="T17" fmla="*/ 139 h 764"/>
                  <a:gd name="T18" fmla="*/ 94 w 604"/>
                  <a:gd name="T19" fmla="*/ 155 h 764"/>
                  <a:gd name="T20" fmla="*/ 0 w 604"/>
                  <a:gd name="T21" fmla="*/ 6 h 764"/>
                  <a:gd name="T22" fmla="*/ 0 w 604"/>
                  <a:gd name="T23" fmla="*/ 513 h 764"/>
                  <a:gd name="T24" fmla="*/ 480 w 604"/>
                  <a:gd name="T25" fmla="*/ 764 h 764"/>
                  <a:gd name="T26" fmla="*/ 350 w 604"/>
                  <a:gd name="T27" fmla="*/ 560 h 764"/>
                  <a:gd name="T28" fmla="*/ 396 w 604"/>
                  <a:gd name="T29" fmla="*/ 533 h 764"/>
                  <a:gd name="T30" fmla="*/ 425 w 604"/>
                  <a:gd name="T31" fmla="*/ 517 h 764"/>
                  <a:gd name="T32" fmla="*/ 466 w 604"/>
                  <a:gd name="T33" fmla="*/ 499 h 764"/>
                  <a:gd name="T34" fmla="*/ 506 w 604"/>
                  <a:gd name="T35" fmla="*/ 483 h 764"/>
                  <a:gd name="T36" fmla="*/ 547 w 604"/>
                  <a:gd name="T37" fmla="*/ 470 h 764"/>
                  <a:gd name="T38" fmla="*/ 577 w 604"/>
                  <a:gd name="T39" fmla="*/ 463 h 764"/>
                  <a:gd name="T40" fmla="*/ 604 w 604"/>
                  <a:gd name="T41" fmla="*/ 456 h 7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4"/>
                  <a:gd name="T64" fmla="*/ 0 h 764"/>
                  <a:gd name="T65" fmla="*/ 604 w 604"/>
                  <a:gd name="T66" fmla="*/ 764 h 7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4" h="764">
                    <a:moveTo>
                      <a:pt x="604" y="456"/>
                    </a:moveTo>
                    <a:lnTo>
                      <a:pt x="466" y="0"/>
                    </a:lnTo>
                    <a:lnTo>
                      <a:pt x="419" y="12"/>
                    </a:lnTo>
                    <a:lnTo>
                      <a:pt x="361" y="29"/>
                    </a:lnTo>
                    <a:lnTo>
                      <a:pt x="310" y="47"/>
                    </a:lnTo>
                    <a:lnTo>
                      <a:pt x="252" y="69"/>
                    </a:lnTo>
                    <a:lnTo>
                      <a:pt x="206" y="90"/>
                    </a:lnTo>
                    <a:lnTo>
                      <a:pt x="157" y="118"/>
                    </a:lnTo>
                    <a:lnTo>
                      <a:pt x="118" y="139"/>
                    </a:lnTo>
                    <a:lnTo>
                      <a:pt x="94" y="155"/>
                    </a:lnTo>
                    <a:lnTo>
                      <a:pt x="0" y="6"/>
                    </a:lnTo>
                    <a:lnTo>
                      <a:pt x="0" y="513"/>
                    </a:lnTo>
                    <a:lnTo>
                      <a:pt x="480" y="764"/>
                    </a:lnTo>
                    <a:lnTo>
                      <a:pt x="350" y="560"/>
                    </a:lnTo>
                    <a:lnTo>
                      <a:pt x="396" y="533"/>
                    </a:lnTo>
                    <a:lnTo>
                      <a:pt x="425" y="517"/>
                    </a:lnTo>
                    <a:lnTo>
                      <a:pt x="466" y="499"/>
                    </a:lnTo>
                    <a:lnTo>
                      <a:pt x="506" y="483"/>
                    </a:lnTo>
                    <a:lnTo>
                      <a:pt x="547" y="470"/>
                    </a:lnTo>
                    <a:lnTo>
                      <a:pt x="577" y="463"/>
                    </a:lnTo>
                    <a:lnTo>
                      <a:pt x="604" y="45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45" name="Freeform 139"/>
              <p:cNvSpPr>
                <a:spLocks/>
              </p:cNvSpPr>
              <p:nvPr/>
            </p:nvSpPr>
            <p:spPr bwMode="auto">
              <a:xfrm>
                <a:off x="2895" y="1417"/>
                <a:ext cx="604" cy="764"/>
              </a:xfrm>
              <a:custGeom>
                <a:avLst/>
                <a:gdLst>
                  <a:gd name="T0" fmla="*/ 604 w 604"/>
                  <a:gd name="T1" fmla="*/ 456 h 764"/>
                  <a:gd name="T2" fmla="*/ 466 w 604"/>
                  <a:gd name="T3" fmla="*/ 0 h 764"/>
                  <a:gd name="T4" fmla="*/ 419 w 604"/>
                  <a:gd name="T5" fmla="*/ 12 h 764"/>
                  <a:gd name="T6" fmla="*/ 361 w 604"/>
                  <a:gd name="T7" fmla="*/ 29 h 764"/>
                  <a:gd name="T8" fmla="*/ 310 w 604"/>
                  <a:gd name="T9" fmla="*/ 47 h 764"/>
                  <a:gd name="T10" fmla="*/ 252 w 604"/>
                  <a:gd name="T11" fmla="*/ 69 h 764"/>
                  <a:gd name="T12" fmla="*/ 206 w 604"/>
                  <a:gd name="T13" fmla="*/ 90 h 764"/>
                  <a:gd name="T14" fmla="*/ 157 w 604"/>
                  <a:gd name="T15" fmla="*/ 118 h 764"/>
                  <a:gd name="T16" fmla="*/ 118 w 604"/>
                  <a:gd name="T17" fmla="*/ 139 h 764"/>
                  <a:gd name="T18" fmla="*/ 94 w 604"/>
                  <a:gd name="T19" fmla="*/ 155 h 764"/>
                  <a:gd name="T20" fmla="*/ 0 w 604"/>
                  <a:gd name="T21" fmla="*/ 6 h 764"/>
                  <a:gd name="T22" fmla="*/ 0 w 604"/>
                  <a:gd name="T23" fmla="*/ 513 h 764"/>
                  <a:gd name="T24" fmla="*/ 480 w 604"/>
                  <a:gd name="T25" fmla="*/ 764 h 764"/>
                  <a:gd name="T26" fmla="*/ 350 w 604"/>
                  <a:gd name="T27" fmla="*/ 560 h 764"/>
                  <a:gd name="T28" fmla="*/ 396 w 604"/>
                  <a:gd name="T29" fmla="*/ 533 h 764"/>
                  <a:gd name="T30" fmla="*/ 425 w 604"/>
                  <a:gd name="T31" fmla="*/ 517 h 764"/>
                  <a:gd name="T32" fmla="*/ 466 w 604"/>
                  <a:gd name="T33" fmla="*/ 499 h 764"/>
                  <a:gd name="T34" fmla="*/ 506 w 604"/>
                  <a:gd name="T35" fmla="*/ 483 h 764"/>
                  <a:gd name="T36" fmla="*/ 547 w 604"/>
                  <a:gd name="T37" fmla="*/ 470 h 764"/>
                  <a:gd name="T38" fmla="*/ 577 w 604"/>
                  <a:gd name="T39" fmla="*/ 463 h 764"/>
                  <a:gd name="T40" fmla="*/ 604 w 604"/>
                  <a:gd name="T41" fmla="*/ 456 h 7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4"/>
                  <a:gd name="T64" fmla="*/ 0 h 764"/>
                  <a:gd name="T65" fmla="*/ 604 w 604"/>
                  <a:gd name="T66" fmla="*/ 764 h 76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4" h="764">
                    <a:moveTo>
                      <a:pt x="604" y="456"/>
                    </a:moveTo>
                    <a:lnTo>
                      <a:pt x="466" y="0"/>
                    </a:lnTo>
                    <a:lnTo>
                      <a:pt x="419" y="12"/>
                    </a:lnTo>
                    <a:lnTo>
                      <a:pt x="361" y="29"/>
                    </a:lnTo>
                    <a:lnTo>
                      <a:pt x="310" y="47"/>
                    </a:lnTo>
                    <a:lnTo>
                      <a:pt x="252" y="69"/>
                    </a:lnTo>
                    <a:lnTo>
                      <a:pt x="206" y="90"/>
                    </a:lnTo>
                    <a:lnTo>
                      <a:pt x="157" y="118"/>
                    </a:lnTo>
                    <a:lnTo>
                      <a:pt x="118" y="139"/>
                    </a:lnTo>
                    <a:lnTo>
                      <a:pt x="94" y="155"/>
                    </a:lnTo>
                    <a:lnTo>
                      <a:pt x="0" y="6"/>
                    </a:lnTo>
                    <a:lnTo>
                      <a:pt x="0" y="513"/>
                    </a:lnTo>
                    <a:lnTo>
                      <a:pt x="480" y="764"/>
                    </a:lnTo>
                    <a:lnTo>
                      <a:pt x="350" y="560"/>
                    </a:lnTo>
                    <a:lnTo>
                      <a:pt x="396" y="533"/>
                    </a:lnTo>
                    <a:lnTo>
                      <a:pt x="425" y="517"/>
                    </a:lnTo>
                    <a:lnTo>
                      <a:pt x="466" y="499"/>
                    </a:lnTo>
                    <a:lnTo>
                      <a:pt x="506" y="483"/>
                    </a:lnTo>
                    <a:lnTo>
                      <a:pt x="547" y="470"/>
                    </a:lnTo>
                    <a:lnTo>
                      <a:pt x="577" y="463"/>
                    </a:lnTo>
                    <a:lnTo>
                      <a:pt x="604" y="456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729BC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31" name="Freeform 140"/>
            <p:cNvSpPr>
              <a:spLocks/>
            </p:cNvSpPr>
            <p:nvPr/>
          </p:nvSpPr>
          <p:spPr bwMode="auto">
            <a:xfrm>
              <a:off x="3575050" y="2054225"/>
              <a:ext cx="311150" cy="855662"/>
            </a:xfrm>
            <a:custGeom>
              <a:avLst/>
              <a:gdLst>
                <a:gd name="T0" fmla="*/ 0 w 212"/>
                <a:gd name="T1" fmla="*/ 539 h 539"/>
                <a:gd name="T2" fmla="*/ 19 w 212"/>
                <a:gd name="T3" fmla="*/ 80 h 539"/>
                <a:gd name="T4" fmla="*/ 31 w 212"/>
                <a:gd name="T5" fmla="*/ 0 h 539"/>
                <a:gd name="T6" fmla="*/ 13 w 212"/>
                <a:gd name="T7" fmla="*/ 457 h 539"/>
                <a:gd name="T8" fmla="*/ 0 w 212"/>
                <a:gd name="T9" fmla="*/ 539 h 5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539"/>
                <a:gd name="T17" fmla="*/ 212 w 212"/>
                <a:gd name="T18" fmla="*/ 539 h 5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539">
                  <a:moveTo>
                    <a:pt x="0" y="539"/>
                  </a:moveTo>
                  <a:lnTo>
                    <a:pt x="130" y="80"/>
                  </a:lnTo>
                  <a:lnTo>
                    <a:pt x="212" y="0"/>
                  </a:lnTo>
                  <a:lnTo>
                    <a:pt x="82" y="457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4472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2" name="Freeform 141"/>
            <p:cNvSpPr>
              <a:spLocks/>
            </p:cNvSpPr>
            <p:nvPr/>
          </p:nvSpPr>
          <p:spPr bwMode="auto">
            <a:xfrm>
              <a:off x="3702050" y="2036763"/>
              <a:ext cx="184150" cy="144462"/>
            </a:xfrm>
            <a:custGeom>
              <a:avLst/>
              <a:gdLst>
                <a:gd name="T0" fmla="*/ 6 w 126"/>
                <a:gd name="T1" fmla="*/ 91 h 91"/>
                <a:gd name="T2" fmla="*/ 0 w 126"/>
                <a:gd name="T3" fmla="*/ 82 h 91"/>
                <a:gd name="T4" fmla="*/ 12 w 126"/>
                <a:gd name="T5" fmla="*/ 0 h 91"/>
                <a:gd name="T6" fmla="*/ 17 w 126"/>
                <a:gd name="T7" fmla="*/ 10 h 91"/>
                <a:gd name="T8" fmla="*/ 6 w 126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91"/>
                <a:gd name="T17" fmla="*/ 126 w 126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91">
                  <a:moveTo>
                    <a:pt x="44" y="91"/>
                  </a:moveTo>
                  <a:lnTo>
                    <a:pt x="0" y="82"/>
                  </a:lnTo>
                  <a:lnTo>
                    <a:pt x="82" y="0"/>
                  </a:lnTo>
                  <a:lnTo>
                    <a:pt x="126" y="10"/>
                  </a:lnTo>
                  <a:lnTo>
                    <a:pt x="44" y="91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3" name="Freeform 142"/>
            <p:cNvSpPr>
              <a:spLocks/>
            </p:cNvSpPr>
            <p:nvPr/>
          </p:nvSpPr>
          <p:spPr bwMode="auto">
            <a:xfrm>
              <a:off x="3629025" y="2019300"/>
              <a:ext cx="192087" cy="147637"/>
            </a:xfrm>
            <a:custGeom>
              <a:avLst/>
              <a:gdLst>
                <a:gd name="T0" fmla="*/ 7 w 131"/>
                <a:gd name="T1" fmla="*/ 93 h 93"/>
                <a:gd name="T2" fmla="*/ 0 w 131"/>
                <a:gd name="T3" fmla="*/ 82 h 93"/>
                <a:gd name="T4" fmla="*/ 13 w 131"/>
                <a:gd name="T5" fmla="*/ 0 h 93"/>
                <a:gd name="T6" fmla="*/ 18 w 131"/>
                <a:gd name="T7" fmla="*/ 12 h 93"/>
                <a:gd name="T8" fmla="*/ 7 w 131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93"/>
                <a:gd name="T17" fmla="*/ 131 w 13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93">
                  <a:moveTo>
                    <a:pt x="51" y="93"/>
                  </a:moveTo>
                  <a:lnTo>
                    <a:pt x="0" y="82"/>
                  </a:lnTo>
                  <a:lnTo>
                    <a:pt x="82" y="0"/>
                  </a:lnTo>
                  <a:lnTo>
                    <a:pt x="131" y="12"/>
                  </a:lnTo>
                  <a:lnTo>
                    <a:pt x="51" y="93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4" name="Freeform 143"/>
            <p:cNvSpPr>
              <a:spLocks/>
            </p:cNvSpPr>
            <p:nvPr/>
          </p:nvSpPr>
          <p:spPr bwMode="auto">
            <a:xfrm>
              <a:off x="3536950" y="2005013"/>
              <a:ext cx="211137" cy="144462"/>
            </a:xfrm>
            <a:custGeom>
              <a:avLst/>
              <a:gdLst>
                <a:gd name="T0" fmla="*/ 9 w 144"/>
                <a:gd name="T1" fmla="*/ 91 h 91"/>
                <a:gd name="T2" fmla="*/ 0 w 144"/>
                <a:gd name="T3" fmla="*/ 82 h 91"/>
                <a:gd name="T4" fmla="*/ 13 w 144"/>
                <a:gd name="T5" fmla="*/ 0 h 91"/>
                <a:gd name="T6" fmla="*/ 22 w 144"/>
                <a:gd name="T7" fmla="*/ 9 h 91"/>
                <a:gd name="T8" fmla="*/ 9 w 144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91"/>
                <a:gd name="T17" fmla="*/ 144 w 144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91">
                  <a:moveTo>
                    <a:pt x="61" y="91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144" y="9"/>
                  </a:lnTo>
                  <a:lnTo>
                    <a:pt x="61" y="91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5" name="Freeform 144"/>
            <p:cNvSpPr>
              <a:spLocks/>
            </p:cNvSpPr>
            <p:nvPr/>
          </p:nvSpPr>
          <p:spPr bwMode="auto">
            <a:xfrm>
              <a:off x="3449638" y="1997075"/>
              <a:ext cx="209550" cy="138112"/>
            </a:xfrm>
            <a:custGeom>
              <a:avLst/>
              <a:gdLst>
                <a:gd name="T0" fmla="*/ 9 w 143"/>
                <a:gd name="T1" fmla="*/ 87 h 87"/>
                <a:gd name="T2" fmla="*/ 0 w 143"/>
                <a:gd name="T3" fmla="*/ 82 h 87"/>
                <a:gd name="T4" fmla="*/ 13 w 143"/>
                <a:gd name="T5" fmla="*/ 0 h 87"/>
                <a:gd name="T6" fmla="*/ 21 w 143"/>
                <a:gd name="T7" fmla="*/ 5 h 87"/>
                <a:gd name="T8" fmla="*/ 9 w 143"/>
                <a:gd name="T9" fmla="*/ 87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87"/>
                <a:gd name="T17" fmla="*/ 143 w 14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87">
                  <a:moveTo>
                    <a:pt x="62" y="87"/>
                  </a:moveTo>
                  <a:lnTo>
                    <a:pt x="0" y="82"/>
                  </a:lnTo>
                  <a:lnTo>
                    <a:pt x="82" y="0"/>
                  </a:lnTo>
                  <a:lnTo>
                    <a:pt x="143" y="5"/>
                  </a:lnTo>
                  <a:lnTo>
                    <a:pt x="62" y="87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6" name="Freeform 145"/>
            <p:cNvSpPr>
              <a:spLocks/>
            </p:cNvSpPr>
            <p:nvPr/>
          </p:nvSpPr>
          <p:spPr bwMode="auto">
            <a:xfrm>
              <a:off x="3359150" y="1990725"/>
              <a:ext cx="211137" cy="136525"/>
            </a:xfrm>
            <a:custGeom>
              <a:avLst/>
              <a:gdLst>
                <a:gd name="T0" fmla="*/ 9 w 144"/>
                <a:gd name="T1" fmla="*/ 86 h 86"/>
                <a:gd name="T2" fmla="*/ 0 w 144"/>
                <a:gd name="T3" fmla="*/ 82 h 86"/>
                <a:gd name="T4" fmla="*/ 13 w 144"/>
                <a:gd name="T5" fmla="*/ 0 h 86"/>
                <a:gd name="T6" fmla="*/ 22 w 144"/>
                <a:gd name="T7" fmla="*/ 5 h 86"/>
                <a:gd name="T8" fmla="*/ 9 w 144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86"/>
                <a:gd name="T17" fmla="*/ 144 w 144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86">
                  <a:moveTo>
                    <a:pt x="61" y="86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144" y="5"/>
                  </a:lnTo>
                  <a:lnTo>
                    <a:pt x="61" y="86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7" name="Freeform 146"/>
            <p:cNvSpPr>
              <a:spLocks/>
            </p:cNvSpPr>
            <p:nvPr/>
          </p:nvSpPr>
          <p:spPr bwMode="auto">
            <a:xfrm>
              <a:off x="3251200" y="1989138"/>
              <a:ext cx="227012" cy="128587"/>
            </a:xfrm>
            <a:custGeom>
              <a:avLst/>
              <a:gdLst>
                <a:gd name="T0" fmla="*/ 11 w 155"/>
                <a:gd name="T1" fmla="*/ 81 h 81"/>
                <a:gd name="T2" fmla="*/ 0 w 155"/>
                <a:gd name="T3" fmla="*/ 80 h 81"/>
                <a:gd name="T4" fmla="*/ 12 w 155"/>
                <a:gd name="T5" fmla="*/ 0 h 81"/>
                <a:gd name="T6" fmla="*/ 23 w 155"/>
                <a:gd name="T7" fmla="*/ 1 h 81"/>
                <a:gd name="T8" fmla="*/ 11 w 155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81"/>
                <a:gd name="T17" fmla="*/ 155 w 155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81">
                  <a:moveTo>
                    <a:pt x="73" y="81"/>
                  </a:moveTo>
                  <a:lnTo>
                    <a:pt x="0" y="80"/>
                  </a:lnTo>
                  <a:lnTo>
                    <a:pt x="81" y="0"/>
                  </a:lnTo>
                  <a:lnTo>
                    <a:pt x="155" y="1"/>
                  </a:lnTo>
                  <a:lnTo>
                    <a:pt x="73" y="81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8" name="Freeform 147"/>
            <p:cNvSpPr>
              <a:spLocks/>
            </p:cNvSpPr>
            <p:nvPr/>
          </p:nvSpPr>
          <p:spPr bwMode="auto">
            <a:xfrm>
              <a:off x="3135313" y="1989138"/>
              <a:ext cx="234950" cy="139700"/>
            </a:xfrm>
            <a:custGeom>
              <a:avLst/>
              <a:gdLst>
                <a:gd name="T0" fmla="*/ 13 w 160"/>
                <a:gd name="T1" fmla="*/ 82 h 88"/>
                <a:gd name="T2" fmla="*/ 0 w 160"/>
                <a:gd name="T3" fmla="*/ 88 h 88"/>
                <a:gd name="T4" fmla="*/ 13 w 160"/>
                <a:gd name="T5" fmla="*/ 6 h 88"/>
                <a:gd name="T6" fmla="*/ 25 w 160"/>
                <a:gd name="T7" fmla="*/ 0 h 88"/>
                <a:gd name="T8" fmla="*/ 13 w 160"/>
                <a:gd name="T9" fmla="*/ 82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0"/>
                <a:gd name="T16" fmla="*/ 0 h 88"/>
                <a:gd name="T17" fmla="*/ 160 w 160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0" h="88">
                  <a:moveTo>
                    <a:pt x="79" y="82"/>
                  </a:moveTo>
                  <a:lnTo>
                    <a:pt x="0" y="88"/>
                  </a:lnTo>
                  <a:lnTo>
                    <a:pt x="82" y="6"/>
                  </a:lnTo>
                  <a:lnTo>
                    <a:pt x="160" y="0"/>
                  </a:lnTo>
                  <a:lnTo>
                    <a:pt x="79" y="82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9" name="Freeform 148"/>
            <p:cNvSpPr>
              <a:spLocks/>
            </p:cNvSpPr>
            <p:nvPr/>
          </p:nvSpPr>
          <p:spPr bwMode="auto">
            <a:xfrm>
              <a:off x="3032125" y="1998663"/>
              <a:ext cx="223837" cy="142875"/>
            </a:xfrm>
            <a:custGeom>
              <a:avLst/>
              <a:gdLst>
                <a:gd name="T0" fmla="*/ 11 w 153"/>
                <a:gd name="T1" fmla="*/ 82 h 90"/>
                <a:gd name="T2" fmla="*/ 0 w 153"/>
                <a:gd name="T3" fmla="*/ 90 h 90"/>
                <a:gd name="T4" fmla="*/ 12 w 153"/>
                <a:gd name="T5" fmla="*/ 8 h 90"/>
                <a:gd name="T6" fmla="*/ 21 w 153"/>
                <a:gd name="T7" fmla="*/ 0 h 90"/>
                <a:gd name="T8" fmla="*/ 11 w 153"/>
                <a:gd name="T9" fmla="*/ 82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90"/>
                <a:gd name="T17" fmla="*/ 153 w 153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90">
                  <a:moveTo>
                    <a:pt x="71" y="82"/>
                  </a:moveTo>
                  <a:lnTo>
                    <a:pt x="0" y="90"/>
                  </a:lnTo>
                  <a:lnTo>
                    <a:pt x="81" y="8"/>
                  </a:lnTo>
                  <a:lnTo>
                    <a:pt x="153" y="0"/>
                  </a:lnTo>
                  <a:lnTo>
                    <a:pt x="71" y="82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0" name="Freeform 149"/>
            <p:cNvSpPr>
              <a:spLocks/>
            </p:cNvSpPr>
            <p:nvPr/>
          </p:nvSpPr>
          <p:spPr bwMode="auto">
            <a:xfrm>
              <a:off x="2940050" y="2011363"/>
              <a:ext cx="211137" cy="147637"/>
            </a:xfrm>
            <a:custGeom>
              <a:avLst/>
              <a:gdLst>
                <a:gd name="T0" fmla="*/ 9 w 145"/>
                <a:gd name="T1" fmla="*/ 82 h 93"/>
                <a:gd name="T2" fmla="*/ 0 w 145"/>
                <a:gd name="T3" fmla="*/ 93 h 93"/>
                <a:gd name="T4" fmla="*/ 11 w 145"/>
                <a:gd name="T5" fmla="*/ 13 h 93"/>
                <a:gd name="T6" fmla="*/ 18 w 145"/>
                <a:gd name="T7" fmla="*/ 0 h 93"/>
                <a:gd name="T8" fmla="*/ 9 w 145"/>
                <a:gd name="T9" fmla="*/ 8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93"/>
                <a:gd name="T17" fmla="*/ 145 w 145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93">
                  <a:moveTo>
                    <a:pt x="64" y="82"/>
                  </a:moveTo>
                  <a:lnTo>
                    <a:pt x="0" y="93"/>
                  </a:lnTo>
                  <a:lnTo>
                    <a:pt x="82" y="13"/>
                  </a:lnTo>
                  <a:lnTo>
                    <a:pt x="145" y="0"/>
                  </a:lnTo>
                  <a:lnTo>
                    <a:pt x="64" y="82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1" name="Freeform 150"/>
            <p:cNvSpPr>
              <a:spLocks/>
            </p:cNvSpPr>
            <p:nvPr/>
          </p:nvSpPr>
          <p:spPr bwMode="auto">
            <a:xfrm>
              <a:off x="2855913" y="2030413"/>
              <a:ext cx="201612" cy="147637"/>
            </a:xfrm>
            <a:custGeom>
              <a:avLst/>
              <a:gdLst>
                <a:gd name="T0" fmla="*/ 7 w 138"/>
                <a:gd name="T1" fmla="*/ 82 h 93"/>
                <a:gd name="T2" fmla="*/ 0 w 138"/>
                <a:gd name="T3" fmla="*/ 93 h 93"/>
                <a:gd name="T4" fmla="*/ 12 w 138"/>
                <a:gd name="T5" fmla="*/ 11 h 93"/>
                <a:gd name="T6" fmla="*/ 19 w 138"/>
                <a:gd name="T7" fmla="*/ 0 h 93"/>
                <a:gd name="T8" fmla="*/ 7 w 138"/>
                <a:gd name="T9" fmla="*/ 8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93"/>
                <a:gd name="T17" fmla="*/ 138 w 138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93">
                  <a:moveTo>
                    <a:pt x="57" y="82"/>
                  </a:moveTo>
                  <a:lnTo>
                    <a:pt x="0" y="93"/>
                  </a:lnTo>
                  <a:lnTo>
                    <a:pt x="81" y="11"/>
                  </a:lnTo>
                  <a:lnTo>
                    <a:pt x="138" y="0"/>
                  </a:lnTo>
                  <a:lnTo>
                    <a:pt x="57" y="82"/>
                  </a:lnTo>
                  <a:close/>
                </a:path>
              </a:pathLst>
            </a:custGeom>
            <a:solidFill>
              <a:srgbClr val="5898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42" name="Group 151"/>
            <p:cNvGrpSpPr>
              <a:grpSpLocks/>
            </p:cNvGrpSpPr>
            <p:nvPr/>
          </p:nvGrpSpPr>
          <p:grpSpPr bwMode="auto">
            <a:xfrm>
              <a:off x="2855913" y="2119313"/>
              <a:ext cx="909637" cy="790575"/>
              <a:chOff x="3359" y="1380"/>
              <a:chExt cx="620" cy="498"/>
            </a:xfrm>
          </p:grpSpPr>
          <p:sp>
            <p:nvSpPr>
              <p:cNvPr id="242" name="Freeform 152"/>
              <p:cNvSpPr>
                <a:spLocks/>
              </p:cNvSpPr>
              <p:nvPr/>
            </p:nvSpPr>
            <p:spPr bwMode="auto">
              <a:xfrm>
                <a:off x="3359" y="1380"/>
                <a:ext cx="620" cy="498"/>
              </a:xfrm>
              <a:custGeom>
                <a:avLst/>
                <a:gdLst>
                  <a:gd name="T0" fmla="*/ 491 w 620"/>
                  <a:gd name="T1" fmla="*/ 498 h 498"/>
                  <a:gd name="T2" fmla="*/ 620 w 620"/>
                  <a:gd name="T3" fmla="*/ 39 h 498"/>
                  <a:gd name="T4" fmla="*/ 576 w 620"/>
                  <a:gd name="T5" fmla="*/ 30 h 498"/>
                  <a:gd name="T6" fmla="*/ 526 w 620"/>
                  <a:gd name="T7" fmla="*/ 19 h 498"/>
                  <a:gd name="T8" fmla="*/ 466 w 620"/>
                  <a:gd name="T9" fmla="*/ 10 h 498"/>
                  <a:gd name="T10" fmla="*/ 404 w 620"/>
                  <a:gd name="T11" fmla="*/ 5 h 498"/>
                  <a:gd name="T12" fmla="*/ 343 w 620"/>
                  <a:gd name="T13" fmla="*/ 1 h 498"/>
                  <a:gd name="T14" fmla="*/ 270 w 620"/>
                  <a:gd name="T15" fmla="*/ 0 h 498"/>
                  <a:gd name="T16" fmla="*/ 192 w 620"/>
                  <a:gd name="T17" fmla="*/ 6 h 498"/>
                  <a:gd name="T18" fmla="*/ 120 w 620"/>
                  <a:gd name="T19" fmla="*/ 14 h 498"/>
                  <a:gd name="T20" fmla="*/ 57 w 620"/>
                  <a:gd name="T21" fmla="*/ 26 h 498"/>
                  <a:gd name="T22" fmla="*/ 0 w 620"/>
                  <a:gd name="T23" fmla="*/ 37 h 498"/>
                  <a:gd name="T24" fmla="*/ 141 w 620"/>
                  <a:gd name="T25" fmla="*/ 494 h 498"/>
                  <a:gd name="T26" fmla="*/ 165 w 620"/>
                  <a:gd name="T27" fmla="*/ 489 h 498"/>
                  <a:gd name="T28" fmla="*/ 202 w 620"/>
                  <a:gd name="T29" fmla="*/ 483 h 498"/>
                  <a:gd name="T30" fmla="*/ 246 w 620"/>
                  <a:gd name="T31" fmla="*/ 478 h 498"/>
                  <a:gd name="T32" fmla="*/ 292 w 620"/>
                  <a:gd name="T33" fmla="*/ 476 h 498"/>
                  <a:gd name="T34" fmla="*/ 349 w 620"/>
                  <a:gd name="T35" fmla="*/ 476 h 498"/>
                  <a:gd name="T36" fmla="*/ 403 w 620"/>
                  <a:gd name="T37" fmla="*/ 481 h 498"/>
                  <a:gd name="T38" fmla="*/ 458 w 620"/>
                  <a:gd name="T39" fmla="*/ 489 h 498"/>
                  <a:gd name="T40" fmla="*/ 491 w 620"/>
                  <a:gd name="T41" fmla="*/ 498 h 4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20"/>
                  <a:gd name="T64" fmla="*/ 0 h 498"/>
                  <a:gd name="T65" fmla="*/ 620 w 620"/>
                  <a:gd name="T66" fmla="*/ 498 h 4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20" h="498">
                    <a:moveTo>
                      <a:pt x="491" y="498"/>
                    </a:moveTo>
                    <a:lnTo>
                      <a:pt x="620" y="39"/>
                    </a:lnTo>
                    <a:lnTo>
                      <a:pt x="576" y="30"/>
                    </a:lnTo>
                    <a:lnTo>
                      <a:pt x="526" y="19"/>
                    </a:lnTo>
                    <a:lnTo>
                      <a:pt x="466" y="10"/>
                    </a:lnTo>
                    <a:lnTo>
                      <a:pt x="404" y="5"/>
                    </a:lnTo>
                    <a:lnTo>
                      <a:pt x="343" y="1"/>
                    </a:lnTo>
                    <a:lnTo>
                      <a:pt x="270" y="0"/>
                    </a:lnTo>
                    <a:lnTo>
                      <a:pt x="192" y="6"/>
                    </a:lnTo>
                    <a:lnTo>
                      <a:pt x="120" y="14"/>
                    </a:lnTo>
                    <a:lnTo>
                      <a:pt x="57" y="26"/>
                    </a:lnTo>
                    <a:lnTo>
                      <a:pt x="0" y="37"/>
                    </a:lnTo>
                    <a:lnTo>
                      <a:pt x="141" y="494"/>
                    </a:lnTo>
                    <a:lnTo>
                      <a:pt x="165" y="489"/>
                    </a:lnTo>
                    <a:lnTo>
                      <a:pt x="202" y="483"/>
                    </a:lnTo>
                    <a:lnTo>
                      <a:pt x="246" y="478"/>
                    </a:lnTo>
                    <a:lnTo>
                      <a:pt x="292" y="476"/>
                    </a:lnTo>
                    <a:lnTo>
                      <a:pt x="349" y="476"/>
                    </a:lnTo>
                    <a:lnTo>
                      <a:pt x="403" y="481"/>
                    </a:lnTo>
                    <a:lnTo>
                      <a:pt x="458" y="489"/>
                    </a:lnTo>
                    <a:lnTo>
                      <a:pt x="491" y="498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43" name="Freeform 153"/>
              <p:cNvSpPr>
                <a:spLocks/>
              </p:cNvSpPr>
              <p:nvPr/>
            </p:nvSpPr>
            <p:spPr bwMode="auto">
              <a:xfrm>
                <a:off x="3359" y="1380"/>
                <a:ext cx="620" cy="498"/>
              </a:xfrm>
              <a:custGeom>
                <a:avLst/>
                <a:gdLst>
                  <a:gd name="T0" fmla="*/ 491 w 620"/>
                  <a:gd name="T1" fmla="*/ 498 h 498"/>
                  <a:gd name="T2" fmla="*/ 620 w 620"/>
                  <a:gd name="T3" fmla="*/ 39 h 498"/>
                  <a:gd name="T4" fmla="*/ 576 w 620"/>
                  <a:gd name="T5" fmla="*/ 30 h 498"/>
                  <a:gd name="T6" fmla="*/ 526 w 620"/>
                  <a:gd name="T7" fmla="*/ 19 h 498"/>
                  <a:gd name="T8" fmla="*/ 466 w 620"/>
                  <a:gd name="T9" fmla="*/ 10 h 498"/>
                  <a:gd name="T10" fmla="*/ 404 w 620"/>
                  <a:gd name="T11" fmla="*/ 5 h 498"/>
                  <a:gd name="T12" fmla="*/ 343 w 620"/>
                  <a:gd name="T13" fmla="*/ 1 h 498"/>
                  <a:gd name="T14" fmla="*/ 270 w 620"/>
                  <a:gd name="T15" fmla="*/ 0 h 498"/>
                  <a:gd name="T16" fmla="*/ 192 w 620"/>
                  <a:gd name="T17" fmla="*/ 6 h 498"/>
                  <a:gd name="T18" fmla="*/ 120 w 620"/>
                  <a:gd name="T19" fmla="*/ 14 h 498"/>
                  <a:gd name="T20" fmla="*/ 57 w 620"/>
                  <a:gd name="T21" fmla="*/ 26 h 498"/>
                  <a:gd name="T22" fmla="*/ 0 w 620"/>
                  <a:gd name="T23" fmla="*/ 37 h 498"/>
                  <a:gd name="T24" fmla="*/ 141 w 620"/>
                  <a:gd name="T25" fmla="*/ 494 h 498"/>
                  <a:gd name="T26" fmla="*/ 165 w 620"/>
                  <a:gd name="T27" fmla="*/ 489 h 498"/>
                  <a:gd name="T28" fmla="*/ 202 w 620"/>
                  <a:gd name="T29" fmla="*/ 483 h 498"/>
                  <a:gd name="T30" fmla="*/ 246 w 620"/>
                  <a:gd name="T31" fmla="*/ 478 h 498"/>
                  <a:gd name="T32" fmla="*/ 292 w 620"/>
                  <a:gd name="T33" fmla="*/ 476 h 498"/>
                  <a:gd name="T34" fmla="*/ 349 w 620"/>
                  <a:gd name="T35" fmla="*/ 476 h 498"/>
                  <a:gd name="T36" fmla="*/ 403 w 620"/>
                  <a:gd name="T37" fmla="*/ 481 h 498"/>
                  <a:gd name="T38" fmla="*/ 458 w 620"/>
                  <a:gd name="T39" fmla="*/ 489 h 498"/>
                  <a:gd name="T40" fmla="*/ 491 w 620"/>
                  <a:gd name="T41" fmla="*/ 498 h 4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20"/>
                  <a:gd name="T64" fmla="*/ 0 h 498"/>
                  <a:gd name="T65" fmla="*/ 620 w 620"/>
                  <a:gd name="T66" fmla="*/ 498 h 4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20" h="498">
                    <a:moveTo>
                      <a:pt x="491" y="498"/>
                    </a:moveTo>
                    <a:lnTo>
                      <a:pt x="620" y="39"/>
                    </a:lnTo>
                    <a:lnTo>
                      <a:pt x="576" y="30"/>
                    </a:lnTo>
                    <a:lnTo>
                      <a:pt x="526" y="19"/>
                    </a:lnTo>
                    <a:lnTo>
                      <a:pt x="466" y="10"/>
                    </a:lnTo>
                    <a:lnTo>
                      <a:pt x="404" y="5"/>
                    </a:lnTo>
                    <a:lnTo>
                      <a:pt x="343" y="1"/>
                    </a:lnTo>
                    <a:lnTo>
                      <a:pt x="270" y="0"/>
                    </a:lnTo>
                    <a:lnTo>
                      <a:pt x="192" y="6"/>
                    </a:lnTo>
                    <a:lnTo>
                      <a:pt x="120" y="14"/>
                    </a:lnTo>
                    <a:lnTo>
                      <a:pt x="57" y="26"/>
                    </a:lnTo>
                    <a:lnTo>
                      <a:pt x="0" y="37"/>
                    </a:lnTo>
                    <a:lnTo>
                      <a:pt x="141" y="494"/>
                    </a:lnTo>
                    <a:lnTo>
                      <a:pt x="165" y="489"/>
                    </a:lnTo>
                    <a:lnTo>
                      <a:pt x="202" y="483"/>
                    </a:lnTo>
                    <a:lnTo>
                      <a:pt x="246" y="478"/>
                    </a:lnTo>
                    <a:lnTo>
                      <a:pt x="292" y="476"/>
                    </a:lnTo>
                    <a:lnTo>
                      <a:pt x="349" y="476"/>
                    </a:lnTo>
                    <a:lnTo>
                      <a:pt x="403" y="481"/>
                    </a:lnTo>
                    <a:lnTo>
                      <a:pt x="458" y="489"/>
                    </a:lnTo>
                    <a:lnTo>
                      <a:pt x="491" y="498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729BC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4113213" y="2560638"/>
              <a:ext cx="603250" cy="695325"/>
            </a:xfrm>
            <a:custGeom>
              <a:avLst/>
              <a:gdLst>
                <a:gd name="T0" fmla="*/ 0 w 411"/>
                <a:gd name="T1" fmla="*/ 438 h 438"/>
                <a:gd name="T2" fmla="*/ 50 w 411"/>
                <a:gd name="T3" fmla="*/ 82 h 438"/>
                <a:gd name="T4" fmla="*/ 62 w 411"/>
                <a:gd name="T5" fmla="*/ 0 h 438"/>
                <a:gd name="T6" fmla="*/ 13 w 411"/>
                <a:gd name="T7" fmla="*/ 355 h 438"/>
                <a:gd name="T8" fmla="*/ 0 w 411"/>
                <a:gd name="T9" fmla="*/ 438 h 4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1"/>
                <a:gd name="T16" fmla="*/ 0 h 438"/>
                <a:gd name="T17" fmla="*/ 411 w 411"/>
                <a:gd name="T18" fmla="*/ 438 h 4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1" h="438">
                  <a:moveTo>
                    <a:pt x="0" y="438"/>
                  </a:moveTo>
                  <a:lnTo>
                    <a:pt x="329" y="82"/>
                  </a:lnTo>
                  <a:lnTo>
                    <a:pt x="411" y="0"/>
                  </a:lnTo>
                  <a:lnTo>
                    <a:pt x="82" y="355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529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4" name="Freeform 155"/>
            <p:cNvSpPr>
              <a:spLocks/>
            </p:cNvSpPr>
            <p:nvPr/>
          </p:nvSpPr>
          <p:spPr bwMode="auto">
            <a:xfrm>
              <a:off x="4551363" y="2516188"/>
              <a:ext cx="165100" cy="174625"/>
            </a:xfrm>
            <a:custGeom>
              <a:avLst/>
              <a:gdLst>
                <a:gd name="T0" fmla="*/ 7 w 112"/>
                <a:gd name="T1" fmla="*/ 110 h 110"/>
                <a:gd name="T2" fmla="*/ 0 w 112"/>
                <a:gd name="T3" fmla="*/ 81 h 110"/>
                <a:gd name="T4" fmla="*/ 15 w 112"/>
                <a:gd name="T5" fmla="*/ 0 h 110"/>
                <a:gd name="T6" fmla="*/ 19 w 112"/>
                <a:gd name="T7" fmla="*/ 29 h 110"/>
                <a:gd name="T8" fmla="*/ 7 w 112"/>
                <a:gd name="T9" fmla="*/ 1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10"/>
                <a:gd name="T17" fmla="*/ 112 w 112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10">
                  <a:moveTo>
                    <a:pt x="29" y="110"/>
                  </a:moveTo>
                  <a:lnTo>
                    <a:pt x="0" y="81"/>
                  </a:lnTo>
                  <a:lnTo>
                    <a:pt x="83" y="0"/>
                  </a:lnTo>
                  <a:lnTo>
                    <a:pt x="112" y="29"/>
                  </a:lnTo>
                  <a:lnTo>
                    <a:pt x="29" y="110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5" name="Freeform 156"/>
            <p:cNvSpPr>
              <a:spLocks/>
            </p:cNvSpPr>
            <p:nvPr/>
          </p:nvSpPr>
          <p:spPr bwMode="auto">
            <a:xfrm>
              <a:off x="4494213" y="2457450"/>
              <a:ext cx="177800" cy="187325"/>
            </a:xfrm>
            <a:custGeom>
              <a:avLst/>
              <a:gdLst>
                <a:gd name="T0" fmla="*/ 6 w 121"/>
                <a:gd name="T1" fmla="*/ 118 h 118"/>
                <a:gd name="T2" fmla="*/ 0 w 121"/>
                <a:gd name="T3" fmla="*/ 82 h 118"/>
                <a:gd name="T4" fmla="*/ 14 w 121"/>
                <a:gd name="T5" fmla="*/ 0 h 118"/>
                <a:gd name="T6" fmla="*/ 19 w 121"/>
                <a:gd name="T7" fmla="*/ 36 h 118"/>
                <a:gd name="T8" fmla="*/ 6 w 121"/>
                <a:gd name="T9" fmla="*/ 118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118"/>
                <a:gd name="T17" fmla="*/ 121 w 121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118">
                  <a:moveTo>
                    <a:pt x="39" y="118"/>
                  </a:moveTo>
                  <a:lnTo>
                    <a:pt x="0" y="82"/>
                  </a:lnTo>
                  <a:lnTo>
                    <a:pt x="82" y="0"/>
                  </a:lnTo>
                  <a:lnTo>
                    <a:pt x="121" y="36"/>
                  </a:lnTo>
                  <a:lnTo>
                    <a:pt x="39" y="118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6" name="Freeform 157"/>
            <p:cNvSpPr>
              <a:spLocks/>
            </p:cNvSpPr>
            <p:nvPr/>
          </p:nvSpPr>
          <p:spPr bwMode="auto">
            <a:xfrm>
              <a:off x="4383088" y="2368550"/>
              <a:ext cx="231775" cy="219075"/>
            </a:xfrm>
            <a:custGeom>
              <a:avLst/>
              <a:gdLst>
                <a:gd name="T0" fmla="*/ 12 w 158"/>
                <a:gd name="T1" fmla="*/ 138 h 138"/>
                <a:gd name="T2" fmla="*/ 0 w 158"/>
                <a:gd name="T3" fmla="*/ 81 h 138"/>
                <a:gd name="T4" fmla="*/ 13 w 158"/>
                <a:gd name="T5" fmla="*/ 0 h 138"/>
                <a:gd name="T6" fmla="*/ 24 w 158"/>
                <a:gd name="T7" fmla="*/ 57 h 138"/>
                <a:gd name="T8" fmla="*/ 12 w 158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38"/>
                <a:gd name="T17" fmla="*/ 158 w 158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38">
                  <a:moveTo>
                    <a:pt x="75" y="138"/>
                  </a:moveTo>
                  <a:lnTo>
                    <a:pt x="0" y="81"/>
                  </a:lnTo>
                  <a:lnTo>
                    <a:pt x="82" y="0"/>
                  </a:lnTo>
                  <a:lnTo>
                    <a:pt x="158" y="57"/>
                  </a:lnTo>
                  <a:lnTo>
                    <a:pt x="75" y="138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7" name="Freeform 158"/>
            <p:cNvSpPr>
              <a:spLocks/>
            </p:cNvSpPr>
            <p:nvPr/>
          </p:nvSpPr>
          <p:spPr bwMode="auto">
            <a:xfrm>
              <a:off x="4303713" y="2303463"/>
              <a:ext cx="203200" cy="192087"/>
            </a:xfrm>
            <a:custGeom>
              <a:avLst/>
              <a:gdLst>
                <a:gd name="T0" fmla="*/ 9 w 138"/>
                <a:gd name="T1" fmla="*/ 121 h 121"/>
                <a:gd name="T2" fmla="*/ 0 w 138"/>
                <a:gd name="T3" fmla="*/ 82 h 121"/>
                <a:gd name="T4" fmla="*/ 14 w 138"/>
                <a:gd name="T5" fmla="*/ 0 h 121"/>
                <a:gd name="T6" fmla="*/ 23 w 138"/>
                <a:gd name="T7" fmla="*/ 40 h 121"/>
                <a:gd name="T8" fmla="*/ 9 w 138"/>
                <a:gd name="T9" fmla="*/ 121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8"/>
                <a:gd name="T16" fmla="*/ 0 h 121"/>
                <a:gd name="T17" fmla="*/ 138 w 138"/>
                <a:gd name="T18" fmla="*/ 121 h 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8" h="121">
                  <a:moveTo>
                    <a:pt x="56" y="121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138" y="40"/>
                  </a:lnTo>
                  <a:lnTo>
                    <a:pt x="56" y="121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8" name="Freeform 159"/>
            <p:cNvSpPr>
              <a:spLocks/>
            </p:cNvSpPr>
            <p:nvPr/>
          </p:nvSpPr>
          <p:spPr bwMode="auto">
            <a:xfrm>
              <a:off x="4206875" y="2244725"/>
              <a:ext cx="215900" cy="188912"/>
            </a:xfrm>
            <a:custGeom>
              <a:avLst/>
              <a:gdLst>
                <a:gd name="T0" fmla="*/ 9 w 148"/>
                <a:gd name="T1" fmla="*/ 119 h 119"/>
                <a:gd name="T2" fmla="*/ 0 w 148"/>
                <a:gd name="T3" fmla="*/ 81 h 119"/>
                <a:gd name="T4" fmla="*/ 11 w 148"/>
                <a:gd name="T5" fmla="*/ 0 h 119"/>
                <a:gd name="T6" fmla="*/ 19 w 148"/>
                <a:gd name="T7" fmla="*/ 38 h 119"/>
                <a:gd name="T8" fmla="*/ 9 w 148"/>
                <a:gd name="T9" fmla="*/ 119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19"/>
                <a:gd name="T17" fmla="*/ 148 w 148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19">
                  <a:moveTo>
                    <a:pt x="66" y="119"/>
                  </a:moveTo>
                  <a:lnTo>
                    <a:pt x="0" y="81"/>
                  </a:lnTo>
                  <a:lnTo>
                    <a:pt x="82" y="0"/>
                  </a:lnTo>
                  <a:lnTo>
                    <a:pt x="148" y="38"/>
                  </a:lnTo>
                  <a:lnTo>
                    <a:pt x="66" y="119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49" name="Freeform 160"/>
            <p:cNvSpPr>
              <a:spLocks/>
            </p:cNvSpPr>
            <p:nvPr/>
          </p:nvSpPr>
          <p:spPr bwMode="auto">
            <a:xfrm>
              <a:off x="4114800" y="2189163"/>
              <a:ext cx="212725" cy="182562"/>
            </a:xfrm>
            <a:custGeom>
              <a:avLst/>
              <a:gdLst>
                <a:gd name="T0" fmla="*/ 10 w 145"/>
                <a:gd name="T1" fmla="*/ 115 h 115"/>
                <a:gd name="T2" fmla="*/ 0 w 145"/>
                <a:gd name="T3" fmla="*/ 82 h 115"/>
                <a:gd name="T4" fmla="*/ 13 w 145"/>
                <a:gd name="T5" fmla="*/ 0 h 115"/>
                <a:gd name="T6" fmla="*/ 22 w 145"/>
                <a:gd name="T7" fmla="*/ 34 h 115"/>
                <a:gd name="T8" fmla="*/ 10 w 145"/>
                <a:gd name="T9" fmla="*/ 115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15"/>
                <a:gd name="T17" fmla="*/ 145 w 14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15">
                  <a:moveTo>
                    <a:pt x="63" y="115"/>
                  </a:moveTo>
                  <a:lnTo>
                    <a:pt x="0" y="82"/>
                  </a:lnTo>
                  <a:lnTo>
                    <a:pt x="82" y="0"/>
                  </a:lnTo>
                  <a:lnTo>
                    <a:pt x="145" y="34"/>
                  </a:lnTo>
                  <a:lnTo>
                    <a:pt x="63" y="115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0" name="Freeform 161"/>
            <p:cNvSpPr>
              <a:spLocks/>
            </p:cNvSpPr>
            <p:nvPr/>
          </p:nvSpPr>
          <p:spPr bwMode="auto">
            <a:xfrm>
              <a:off x="4013200" y="2143125"/>
              <a:ext cx="223837" cy="177800"/>
            </a:xfrm>
            <a:custGeom>
              <a:avLst/>
              <a:gdLst>
                <a:gd name="T0" fmla="*/ 11 w 153"/>
                <a:gd name="T1" fmla="*/ 112 h 112"/>
                <a:gd name="T2" fmla="*/ 0 w 153"/>
                <a:gd name="T3" fmla="*/ 83 h 112"/>
                <a:gd name="T4" fmla="*/ 13 w 153"/>
                <a:gd name="T5" fmla="*/ 0 h 112"/>
                <a:gd name="T6" fmla="*/ 21 w 153"/>
                <a:gd name="T7" fmla="*/ 31 h 112"/>
                <a:gd name="T8" fmla="*/ 11 w 153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12"/>
                <a:gd name="T17" fmla="*/ 153 w 153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12">
                  <a:moveTo>
                    <a:pt x="71" y="112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153" y="31"/>
                  </a:lnTo>
                  <a:lnTo>
                    <a:pt x="71" y="112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1" name="Freeform 162"/>
            <p:cNvSpPr>
              <a:spLocks/>
            </p:cNvSpPr>
            <p:nvPr/>
          </p:nvSpPr>
          <p:spPr bwMode="auto">
            <a:xfrm>
              <a:off x="3914775" y="2101850"/>
              <a:ext cx="219075" cy="171450"/>
            </a:xfrm>
            <a:custGeom>
              <a:avLst/>
              <a:gdLst>
                <a:gd name="T0" fmla="*/ 9 w 150"/>
                <a:gd name="T1" fmla="*/ 108 h 108"/>
                <a:gd name="T2" fmla="*/ 0 w 150"/>
                <a:gd name="T3" fmla="*/ 81 h 108"/>
                <a:gd name="T4" fmla="*/ 11 w 150"/>
                <a:gd name="T5" fmla="*/ 0 h 108"/>
                <a:gd name="T6" fmla="*/ 21 w 150"/>
                <a:gd name="T7" fmla="*/ 27 h 108"/>
                <a:gd name="T8" fmla="*/ 9 w 150"/>
                <a:gd name="T9" fmla="*/ 108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108"/>
                <a:gd name="T17" fmla="*/ 150 w 150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108">
                  <a:moveTo>
                    <a:pt x="68" y="108"/>
                  </a:moveTo>
                  <a:lnTo>
                    <a:pt x="0" y="81"/>
                  </a:lnTo>
                  <a:lnTo>
                    <a:pt x="82" y="0"/>
                  </a:lnTo>
                  <a:lnTo>
                    <a:pt x="150" y="27"/>
                  </a:lnTo>
                  <a:lnTo>
                    <a:pt x="68" y="108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2" name="Freeform 163"/>
            <p:cNvSpPr>
              <a:spLocks/>
            </p:cNvSpPr>
            <p:nvPr/>
          </p:nvSpPr>
          <p:spPr bwMode="auto">
            <a:xfrm>
              <a:off x="3849688" y="2076450"/>
              <a:ext cx="184150" cy="152400"/>
            </a:xfrm>
            <a:custGeom>
              <a:avLst/>
              <a:gdLst>
                <a:gd name="T0" fmla="*/ 6 w 125"/>
                <a:gd name="T1" fmla="*/ 96 h 96"/>
                <a:gd name="T2" fmla="*/ 0 w 125"/>
                <a:gd name="T3" fmla="*/ 81 h 96"/>
                <a:gd name="T4" fmla="*/ 14 w 125"/>
                <a:gd name="T5" fmla="*/ 0 h 96"/>
                <a:gd name="T6" fmla="*/ 20 w 125"/>
                <a:gd name="T7" fmla="*/ 15 h 96"/>
                <a:gd name="T8" fmla="*/ 6 w 125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96"/>
                <a:gd name="T17" fmla="*/ 125 w 125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96">
                  <a:moveTo>
                    <a:pt x="43" y="96"/>
                  </a:moveTo>
                  <a:lnTo>
                    <a:pt x="0" y="81"/>
                  </a:lnTo>
                  <a:lnTo>
                    <a:pt x="82" y="0"/>
                  </a:lnTo>
                  <a:lnTo>
                    <a:pt x="125" y="15"/>
                  </a:lnTo>
                  <a:lnTo>
                    <a:pt x="43" y="96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3" name="Freeform 164"/>
            <p:cNvSpPr>
              <a:spLocks/>
            </p:cNvSpPr>
            <p:nvPr/>
          </p:nvSpPr>
          <p:spPr bwMode="auto">
            <a:xfrm>
              <a:off x="3790950" y="2062163"/>
              <a:ext cx="177800" cy="144462"/>
            </a:xfrm>
            <a:custGeom>
              <a:avLst/>
              <a:gdLst>
                <a:gd name="T0" fmla="*/ 6 w 121"/>
                <a:gd name="T1" fmla="*/ 91 h 91"/>
                <a:gd name="T2" fmla="*/ 0 w 121"/>
                <a:gd name="T3" fmla="*/ 81 h 91"/>
                <a:gd name="T4" fmla="*/ 14 w 121"/>
                <a:gd name="T5" fmla="*/ 0 h 91"/>
                <a:gd name="T6" fmla="*/ 19 w 121"/>
                <a:gd name="T7" fmla="*/ 10 h 91"/>
                <a:gd name="T8" fmla="*/ 6 w 121"/>
                <a:gd name="T9" fmla="*/ 91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1"/>
                <a:gd name="T16" fmla="*/ 0 h 91"/>
                <a:gd name="T17" fmla="*/ 121 w 121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1" h="91">
                  <a:moveTo>
                    <a:pt x="39" y="91"/>
                  </a:moveTo>
                  <a:lnTo>
                    <a:pt x="0" y="81"/>
                  </a:lnTo>
                  <a:lnTo>
                    <a:pt x="82" y="0"/>
                  </a:lnTo>
                  <a:lnTo>
                    <a:pt x="121" y="10"/>
                  </a:lnTo>
                  <a:lnTo>
                    <a:pt x="39" y="91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54" name="Group 165"/>
            <p:cNvGrpSpPr>
              <a:grpSpLocks/>
            </p:cNvGrpSpPr>
            <p:nvPr/>
          </p:nvGrpSpPr>
          <p:grpSpPr bwMode="auto">
            <a:xfrm>
              <a:off x="3602038" y="2189163"/>
              <a:ext cx="992187" cy="1066800"/>
              <a:chOff x="3868" y="1424"/>
              <a:chExt cx="677" cy="672"/>
            </a:xfrm>
          </p:grpSpPr>
          <p:sp>
            <p:nvSpPr>
              <p:cNvPr id="240" name="Freeform 166"/>
              <p:cNvSpPr>
                <a:spLocks/>
              </p:cNvSpPr>
              <p:nvPr/>
            </p:nvSpPr>
            <p:spPr bwMode="auto">
              <a:xfrm>
                <a:off x="3868" y="1424"/>
                <a:ext cx="677" cy="672"/>
              </a:xfrm>
              <a:custGeom>
                <a:avLst/>
                <a:gdLst>
                  <a:gd name="T0" fmla="*/ 349 w 677"/>
                  <a:gd name="T1" fmla="*/ 672 h 672"/>
                  <a:gd name="T2" fmla="*/ 677 w 677"/>
                  <a:gd name="T3" fmla="*/ 316 h 672"/>
                  <a:gd name="T4" fmla="*/ 648 w 677"/>
                  <a:gd name="T5" fmla="*/ 287 h 672"/>
                  <a:gd name="T6" fmla="*/ 609 w 677"/>
                  <a:gd name="T7" fmla="*/ 251 h 672"/>
                  <a:gd name="T8" fmla="*/ 534 w 677"/>
                  <a:gd name="T9" fmla="*/ 194 h 672"/>
                  <a:gd name="T10" fmla="*/ 478 w 677"/>
                  <a:gd name="T11" fmla="*/ 154 h 672"/>
                  <a:gd name="T12" fmla="*/ 412 w 677"/>
                  <a:gd name="T13" fmla="*/ 116 h 672"/>
                  <a:gd name="T14" fmla="*/ 350 w 677"/>
                  <a:gd name="T15" fmla="*/ 82 h 672"/>
                  <a:gd name="T16" fmla="*/ 280 w 677"/>
                  <a:gd name="T17" fmla="*/ 53 h 672"/>
                  <a:gd name="T18" fmla="*/ 212 w 677"/>
                  <a:gd name="T19" fmla="*/ 26 h 672"/>
                  <a:gd name="T20" fmla="*/ 169 w 677"/>
                  <a:gd name="T21" fmla="*/ 11 h 672"/>
                  <a:gd name="T22" fmla="*/ 130 w 677"/>
                  <a:gd name="T23" fmla="*/ 0 h 672"/>
                  <a:gd name="T24" fmla="*/ 0 w 677"/>
                  <a:gd name="T25" fmla="*/ 461 h 672"/>
                  <a:gd name="T26" fmla="*/ 26 w 677"/>
                  <a:gd name="T27" fmla="*/ 469 h 672"/>
                  <a:gd name="T28" fmla="*/ 63 w 677"/>
                  <a:gd name="T29" fmla="*/ 482 h 672"/>
                  <a:gd name="T30" fmla="*/ 117 w 677"/>
                  <a:gd name="T31" fmla="*/ 504 h 672"/>
                  <a:gd name="T32" fmla="*/ 171 w 677"/>
                  <a:gd name="T33" fmla="*/ 530 h 672"/>
                  <a:gd name="T34" fmla="*/ 224 w 677"/>
                  <a:gd name="T35" fmla="*/ 565 h 672"/>
                  <a:gd name="T36" fmla="*/ 263 w 677"/>
                  <a:gd name="T37" fmla="*/ 592 h 672"/>
                  <a:gd name="T38" fmla="*/ 313 w 677"/>
                  <a:gd name="T39" fmla="*/ 636 h 672"/>
                  <a:gd name="T40" fmla="*/ 349 w 677"/>
                  <a:gd name="T41" fmla="*/ 672 h 6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7"/>
                  <a:gd name="T64" fmla="*/ 0 h 672"/>
                  <a:gd name="T65" fmla="*/ 677 w 677"/>
                  <a:gd name="T66" fmla="*/ 672 h 6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7" h="672">
                    <a:moveTo>
                      <a:pt x="349" y="672"/>
                    </a:moveTo>
                    <a:lnTo>
                      <a:pt x="677" y="316"/>
                    </a:lnTo>
                    <a:lnTo>
                      <a:pt x="648" y="287"/>
                    </a:lnTo>
                    <a:lnTo>
                      <a:pt x="609" y="251"/>
                    </a:lnTo>
                    <a:lnTo>
                      <a:pt x="534" y="194"/>
                    </a:lnTo>
                    <a:lnTo>
                      <a:pt x="478" y="154"/>
                    </a:lnTo>
                    <a:lnTo>
                      <a:pt x="412" y="116"/>
                    </a:lnTo>
                    <a:lnTo>
                      <a:pt x="350" y="82"/>
                    </a:lnTo>
                    <a:lnTo>
                      <a:pt x="280" y="53"/>
                    </a:lnTo>
                    <a:lnTo>
                      <a:pt x="212" y="26"/>
                    </a:lnTo>
                    <a:lnTo>
                      <a:pt x="169" y="11"/>
                    </a:lnTo>
                    <a:lnTo>
                      <a:pt x="130" y="0"/>
                    </a:lnTo>
                    <a:lnTo>
                      <a:pt x="0" y="461"/>
                    </a:lnTo>
                    <a:lnTo>
                      <a:pt x="26" y="469"/>
                    </a:lnTo>
                    <a:lnTo>
                      <a:pt x="63" y="482"/>
                    </a:lnTo>
                    <a:lnTo>
                      <a:pt x="117" y="504"/>
                    </a:lnTo>
                    <a:lnTo>
                      <a:pt x="171" y="530"/>
                    </a:lnTo>
                    <a:lnTo>
                      <a:pt x="224" y="565"/>
                    </a:lnTo>
                    <a:lnTo>
                      <a:pt x="263" y="592"/>
                    </a:lnTo>
                    <a:lnTo>
                      <a:pt x="313" y="636"/>
                    </a:lnTo>
                    <a:lnTo>
                      <a:pt x="349" y="672"/>
                    </a:lnTo>
                    <a:close/>
                  </a:path>
                </a:pathLst>
              </a:custGeom>
              <a:solidFill>
                <a:srgbClr val="94D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41" name="Freeform 167"/>
              <p:cNvSpPr>
                <a:spLocks/>
              </p:cNvSpPr>
              <p:nvPr/>
            </p:nvSpPr>
            <p:spPr bwMode="auto">
              <a:xfrm>
                <a:off x="3868" y="1424"/>
                <a:ext cx="677" cy="672"/>
              </a:xfrm>
              <a:custGeom>
                <a:avLst/>
                <a:gdLst>
                  <a:gd name="T0" fmla="*/ 349 w 677"/>
                  <a:gd name="T1" fmla="*/ 672 h 672"/>
                  <a:gd name="T2" fmla="*/ 677 w 677"/>
                  <a:gd name="T3" fmla="*/ 316 h 672"/>
                  <a:gd name="T4" fmla="*/ 648 w 677"/>
                  <a:gd name="T5" fmla="*/ 287 h 672"/>
                  <a:gd name="T6" fmla="*/ 609 w 677"/>
                  <a:gd name="T7" fmla="*/ 251 h 672"/>
                  <a:gd name="T8" fmla="*/ 534 w 677"/>
                  <a:gd name="T9" fmla="*/ 194 h 672"/>
                  <a:gd name="T10" fmla="*/ 478 w 677"/>
                  <a:gd name="T11" fmla="*/ 154 h 672"/>
                  <a:gd name="T12" fmla="*/ 412 w 677"/>
                  <a:gd name="T13" fmla="*/ 116 h 672"/>
                  <a:gd name="T14" fmla="*/ 350 w 677"/>
                  <a:gd name="T15" fmla="*/ 82 h 672"/>
                  <a:gd name="T16" fmla="*/ 280 w 677"/>
                  <a:gd name="T17" fmla="*/ 53 h 672"/>
                  <a:gd name="T18" fmla="*/ 212 w 677"/>
                  <a:gd name="T19" fmla="*/ 26 h 672"/>
                  <a:gd name="T20" fmla="*/ 169 w 677"/>
                  <a:gd name="T21" fmla="*/ 11 h 672"/>
                  <a:gd name="T22" fmla="*/ 130 w 677"/>
                  <a:gd name="T23" fmla="*/ 0 h 672"/>
                  <a:gd name="T24" fmla="*/ 0 w 677"/>
                  <a:gd name="T25" fmla="*/ 461 h 672"/>
                  <a:gd name="T26" fmla="*/ 26 w 677"/>
                  <a:gd name="T27" fmla="*/ 469 h 672"/>
                  <a:gd name="T28" fmla="*/ 63 w 677"/>
                  <a:gd name="T29" fmla="*/ 482 h 672"/>
                  <a:gd name="T30" fmla="*/ 117 w 677"/>
                  <a:gd name="T31" fmla="*/ 504 h 672"/>
                  <a:gd name="T32" fmla="*/ 171 w 677"/>
                  <a:gd name="T33" fmla="*/ 530 h 672"/>
                  <a:gd name="T34" fmla="*/ 224 w 677"/>
                  <a:gd name="T35" fmla="*/ 565 h 672"/>
                  <a:gd name="T36" fmla="*/ 263 w 677"/>
                  <a:gd name="T37" fmla="*/ 592 h 672"/>
                  <a:gd name="T38" fmla="*/ 313 w 677"/>
                  <a:gd name="T39" fmla="*/ 636 h 672"/>
                  <a:gd name="T40" fmla="*/ 349 w 677"/>
                  <a:gd name="T41" fmla="*/ 672 h 6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77"/>
                  <a:gd name="T64" fmla="*/ 0 h 672"/>
                  <a:gd name="T65" fmla="*/ 677 w 677"/>
                  <a:gd name="T66" fmla="*/ 672 h 67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77" h="672">
                    <a:moveTo>
                      <a:pt x="349" y="672"/>
                    </a:moveTo>
                    <a:lnTo>
                      <a:pt x="677" y="316"/>
                    </a:lnTo>
                    <a:lnTo>
                      <a:pt x="648" y="287"/>
                    </a:lnTo>
                    <a:lnTo>
                      <a:pt x="609" y="251"/>
                    </a:lnTo>
                    <a:lnTo>
                      <a:pt x="534" y="194"/>
                    </a:lnTo>
                    <a:lnTo>
                      <a:pt x="478" y="154"/>
                    </a:lnTo>
                    <a:lnTo>
                      <a:pt x="412" y="116"/>
                    </a:lnTo>
                    <a:lnTo>
                      <a:pt x="350" y="82"/>
                    </a:lnTo>
                    <a:lnTo>
                      <a:pt x="280" y="53"/>
                    </a:lnTo>
                    <a:lnTo>
                      <a:pt x="212" y="26"/>
                    </a:lnTo>
                    <a:lnTo>
                      <a:pt x="169" y="11"/>
                    </a:lnTo>
                    <a:lnTo>
                      <a:pt x="130" y="0"/>
                    </a:lnTo>
                    <a:lnTo>
                      <a:pt x="0" y="461"/>
                    </a:lnTo>
                    <a:lnTo>
                      <a:pt x="26" y="469"/>
                    </a:lnTo>
                    <a:lnTo>
                      <a:pt x="63" y="482"/>
                    </a:lnTo>
                    <a:lnTo>
                      <a:pt x="117" y="504"/>
                    </a:lnTo>
                    <a:lnTo>
                      <a:pt x="171" y="530"/>
                    </a:lnTo>
                    <a:lnTo>
                      <a:pt x="224" y="565"/>
                    </a:lnTo>
                    <a:lnTo>
                      <a:pt x="263" y="592"/>
                    </a:lnTo>
                    <a:lnTo>
                      <a:pt x="313" y="636"/>
                    </a:lnTo>
                    <a:lnTo>
                      <a:pt x="349" y="672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44A4C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55" name="Freeform 168"/>
            <p:cNvSpPr>
              <a:spLocks/>
            </p:cNvSpPr>
            <p:nvPr/>
          </p:nvSpPr>
          <p:spPr bwMode="auto">
            <a:xfrm>
              <a:off x="5056188" y="3371850"/>
              <a:ext cx="131762" cy="158750"/>
            </a:xfrm>
            <a:custGeom>
              <a:avLst/>
              <a:gdLst>
                <a:gd name="T0" fmla="*/ 6 w 90"/>
                <a:gd name="T1" fmla="*/ 100 h 100"/>
                <a:gd name="T2" fmla="*/ 0 w 90"/>
                <a:gd name="T3" fmla="*/ 80 h 100"/>
                <a:gd name="T4" fmla="*/ 13 w 90"/>
                <a:gd name="T5" fmla="*/ 0 h 100"/>
                <a:gd name="T6" fmla="*/ 14 w 90"/>
                <a:gd name="T7" fmla="*/ 18 h 100"/>
                <a:gd name="T8" fmla="*/ 6 w 90"/>
                <a:gd name="T9" fmla="*/ 10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00"/>
                <a:gd name="T17" fmla="*/ 90 w 90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00">
                  <a:moveTo>
                    <a:pt x="7" y="100"/>
                  </a:moveTo>
                  <a:lnTo>
                    <a:pt x="0" y="80"/>
                  </a:lnTo>
                  <a:lnTo>
                    <a:pt x="83" y="0"/>
                  </a:lnTo>
                  <a:lnTo>
                    <a:pt x="90" y="18"/>
                  </a:lnTo>
                  <a:lnTo>
                    <a:pt x="7" y="100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6" name="Freeform 169"/>
            <p:cNvSpPr>
              <a:spLocks/>
            </p:cNvSpPr>
            <p:nvPr/>
          </p:nvSpPr>
          <p:spPr bwMode="auto">
            <a:xfrm>
              <a:off x="5035550" y="3294063"/>
              <a:ext cx="141287" cy="206375"/>
            </a:xfrm>
            <a:custGeom>
              <a:avLst/>
              <a:gdLst>
                <a:gd name="T0" fmla="*/ 6 w 96"/>
                <a:gd name="T1" fmla="*/ 130 h 130"/>
                <a:gd name="T2" fmla="*/ 0 w 96"/>
                <a:gd name="T3" fmla="*/ 80 h 130"/>
                <a:gd name="T4" fmla="*/ 14 w 96"/>
                <a:gd name="T5" fmla="*/ 0 h 130"/>
                <a:gd name="T6" fmla="*/ 16 w 96"/>
                <a:gd name="T7" fmla="*/ 48 h 130"/>
                <a:gd name="T8" fmla="*/ 6 w 96"/>
                <a:gd name="T9" fmla="*/ 130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30"/>
                <a:gd name="T17" fmla="*/ 96 w 96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30">
                  <a:moveTo>
                    <a:pt x="14" y="130"/>
                  </a:moveTo>
                  <a:lnTo>
                    <a:pt x="0" y="80"/>
                  </a:lnTo>
                  <a:lnTo>
                    <a:pt x="81" y="0"/>
                  </a:lnTo>
                  <a:lnTo>
                    <a:pt x="96" y="48"/>
                  </a:lnTo>
                  <a:lnTo>
                    <a:pt x="14" y="130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7" name="Freeform 170"/>
            <p:cNvSpPr>
              <a:spLocks/>
            </p:cNvSpPr>
            <p:nvPr/>
          </p:nvSpPr>
          <p:spPr bwMode="auto">
            <a:xfrm>
              <a:off x="4992688" y="3182938"/>
              <a:ext cx="165100" cy="236537"/>
            </a:xfrm>
            <a:custGeom>
              <a:avLst/>
              <a:gdLst>
                <a:gd name="T0" fmla="*/ 7 w 112"/>
                <a:gd name="T1" fmla="*/ 149 h 149"/>
                <a:gd name="T2" fmla="*/ 0 w 112"/>
                <a:gd name="T3" fmla="*/ 82 h 149"/>
                <a:gd name="T4" fmla="*/ 15 w 112"/>
                <a:gd name="T5" fmla="*/ 0 h 149"/>
                <a:gd name="T6" fmla="*/ 19 w 112"/>
                <a:gd name="T7" fmla="*/ 69 h 149"/>
                <a:gd name="T8" fmla="*/ 7 w 112"/>
                <a:gd name="T9" fmla="*/ 149 h 1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49"/>
                <a:gd name="T17" fmla="*/ 112 w 112"/>
                <a:gd name="T18" fmla="*/ 149 h 1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49">
                  <a:moveTo>
                    <a:pt x="29" y="149"/>
                  </a:moveTo>
                  <a:lnTo>
                    <a:pt x="0" y="82"/>
                  </a:lnTo>
                  <a:lnTo>
                    <a:pt x="82" y="0"/>
                  </a:lnTo>
                  <a:lnTo>
                    <a:pt x="112" y="69"/>
                  </a:lnTo>
                  <a:lnTo>
                    <a:pt x="29" y="149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8" name="Freeform 171"/>
            <p:cNvSpPr>
              <a:spLocks/>
            </p:cNvSpPr>
            <p:nvPr/>
          </p:nvSpPr>
          <p:spPr bwMode="auto">
            <a:xfrm>
              <a:off x="4951413" y="3081338"/>
              <a:ext cx="160337" cy="231775"/>
            </a:xfrm>
            <a:custGeom>
              <a:avLst/>
              <a:gdLst>
                <a:gd name="T0" fmla="*/ 6 w 110"/>
                <a:gd name="T1" fmla="*/ 146 h 146"/>
                <a:gd name="T2" fmla="*/ 0 w 110"/>
                <a:gd name="T3" fmla="*/ 81 h 146"/>
                <a:gd name="T4" fmla="*/ 11 w 110"/>
                <a:gd name="T5" fmla="*/ 0 h 146"/>
                <a:gd name="T6" fmla="*/ 15 w 110"/>
                <a:gd name="T7" fmla="*/ 64 h 146"/>
                <a:gd name="T8" fmla="*/ 6 w 110"/>
                <a:gd name="T9" fmla="*/ 146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146"/>
                <a:gd name="T17" fmla="*/ 110 w 110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146">
                  <a:moveTo>
                    <a:pt x="29" y="146"/>
                  </a:moveTo>
                  <a:lnTo>
                    <a:pt x="0" y="81"/>
                  </a:lnTo>
                  <a:lnTo>
                    <a:pt x="82" y="0"/>
                  </a:lnTo>
                  <a:lnTo>
                    <a:pt x="110" y="64"/>
                  </a:lnTo>
                  <a:lnTo>
                    <a:pt x="29" y="146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9" name="Freeform 172"/>
            <p:cNvSpPr>
              <a:spLocks/>
            </p:cNvSpPr>
            <p:nvPr/>
          </p:nvSpPr>
          <p:spPr bwMode="auto">
            <a:xfrm>
              <a:off x="4905375" y="2990850"/>
              <a:ext cx="165100" cy="220662"/>
            </a:xfrm>
            <a:custGeom>
              <a:avLst/>
              <a:gdLst>
                <a:gd name="T0" fmla="*/ 6 w 113"/>
                <a:gd name="T1" fmla="*/ 139 h 139"/>
                <a:gd name="T2" fmla="*/ 0 w 113"/>
                <a:gd name="T3" fmla="*/ 81 h 139"/>
                <a:gd name="T4" fmla="*/ 12 w 113"/>
                <a:gd name="T5" fmla="*/ 0 h 139"/>
                <a:gd name="T6" fmla="*/ 16 w 113"/>
                <a:gd name="T7" fmla="*/ 57 h 139"/>
                <a:gd name="T8" fmla="*/ 6 w 113"/>
                <a:gd name="T9" fmla="*/ 139 h 1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3"/>
                <a:gd name="T16" fmla="*/ 0 h 139"/>
                <a:gd name="T17" fmla="*/ 113 w 113"/>
                <a:gd name="T18" fmla="*/ 139 h 1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3" h="139">
                  <a:moveTo>
                    <a:pt x="31" y="139"/>
                  </a:moveTo>
                  <a:lnTo>
                    <a:pt x="0" y="81"/>
                  </a:lnTo>
                  <a:lnTo>
                    <a:pt x="82" y="0"/>
                  </a:lnTo>
                  <a:lnTo>
                    <a:pt x="113" y="57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0" name="Freeform 173"/>
            <p:cNvSpPr>
              <a:spLocks/>
            </p:cNvSpPr>
            <p:nvPr/>
          </p:nvSpPr>
          <p:spPr bwMode="auto">
            <a:xfrm>
              <a:off x="4852988" y="2897188"/>
              <a:ext cx="171450" cy="222250"/>
            </a:xfrm>
            <a:custGeom>
              <a:avLst/>
              <a:gdLst>
                <a:gd name="T0" fmla="*/ 6 w 117"/>
                <a:gd name="T1" fmla="*/ 140 h 140"/>
                <a:gd name="T2" fmla="*/ 0 w 117"/>
                <a:gd name="T3" fmla="*/ 82 h 140"/>
                <a:gd name="T4" fmla="*/ 12 w 117"/>
                <a:gd name="T5" fmla="*/ 0 h 140"/>
                <a:gd name="T6" fmla="*/ 17 w 117"/>
                <a:gd name="T7" fmla="*/ 58 h 140"/>
                <a:gd name="T8" fmla="*/ 6 w 117"/>
                <a:gd name="T9" fmla="*/ 140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40"/>
                <a:gd name="T17" fmla="*/ 117 w 117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40">
                  <a:moveTo>
                    <a:pt x="35" y="140"/>
                  </a:moveTo>
                  <a:lnTo>
                    <a:pt x="0" y="82"/>
                  </a:lnTo>
                  <a:lnTo>
                    <a:pt x="81" y="0"/>
                  </a:lnTo>
                  <a:lnTo>
                    <a:pt x="117" y="58"/>
                  </a:lnTo>
                  <a:lnTo>
                    <a:pt x="35" y="140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1" name="Freeform 174"/>
            <p:cNvSpPr>
              <a:spLocks/>
            </p:cNvSpPr>
            <p:nvPr/>
          </p:nvSpPr>
          <p:spPr bwMode="auto">
            <a:xfrm>
              <a:off x="4784725" y="2797175"/>
              <a:ext cx="187325" cy="231775"/>
            </a:xfrm>
            <a:custGeom>
              <a:avLst/>
              <a:gdLst>
                <a:gd name="T0" fmla="*/ 8 w 127"/>
                <a:gd name="T1" fmla="*/ 146 h 146"/>
                <a:gd name="T2" fmla="*/ 0 w 127"/>
                <a:gd name="T3" fmla="*/ 80 h 146"/>
                <a:gd name="T4" fmla="*/ 15 w 127"/>
                <a:gd name="T5" fmla="*/ 0 h 146"/>
                <a:gd name="T6" fmla="*/ 22 w 127"/>
                <a:gd name="T7" fmla="*/ 63 h 146"/>
                <a:gd name="T8" fmla="*/ 8 w 127"/>
                <a:gd name="T9" fmla="*/ 146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46"/>
                <a:gd name="T17" fmla="*/ 127 w 127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46">
                  <a:moveTo>
                    <a:pt x="47" y="146"/>
                  </a:moveTo>
                  <a:lnTo>
                    <a:pt x="0" y="80"/>
                  </a:lnTo>
                  <a:lnTo>
                    <a:pt x="82" y="0"/>
                  </a:lnTo>
                  <a:lnTo>
                    <a:pt x="127" y="63"/>
                  </a:lnTo>
                  <a:lnTo>
                    <a:pt x="47" y="146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2" name="Freeform 175"/>
            <p:cNvSpPr>
              <a:spLocks/>
            </p:cNvSpPr>
            <p:nvPr/>
          </p:nvSpPr>
          <p:spPr bwMode="auto">
            <a:xfrm>
              <a:off x="4716463" y="2695575"/>
              <a:ext cx="188912" cy="228600"/>
            </a:xfrm>
            <a:custGeom>
              <a:avLst/>
              <a:gdLst>
                <a:gd name="T0" fmla="*/ 6 w 129"/>
                <a:gd name="T1" fmla="*/ 144 h 144"/>
                <a:gd name="T2" fmla="*/ 0 w 129"/>
                <a:gd name="T3" fmla="*/ 82 h 144"/>
                <a:gd name="T4" fmla="*/ 13 w 129"/>
                <a:gd name="T5" fmla="*/ 0 h 144"/>
                <a:gd name="T6" fmla="*/ 18 w 129"/>
                <a:gd name="T7" fmla="*/ 63 h 144"/>
                <a:gd name="T8" fmla="*/ 6 w 129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44"/>
                <a:gd name="T17" fmla="*/ 129 w 129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44">
                  <a:moveTo>
                    <a:pt x="47" y="144"/>
                  </a:moveTo>
                  <a:lnTo>
                    <a:pt x="0" y="82"/>
                  </a:lnTo>
                  <a:lnTo>
                    <a:pt x="82" y="0"/>
                  </a:lnTo>
                  <a:lnTo>
                    <a:pt x="129" y="63"/>
                  </a:lnTo>
                  <a:lnTo>
                    <a:pt x="47" y="144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3" name="Freeform 176"/>
            <p:cNvSpPr>
              <a:spLocks/>
            </p:cNvSpPr>
            <p:nvPr/>
          </p:nvSpPr>
          <p:spPr bwMode="auto">
            <a:xfrm>
              <a:off x="4640263" y="2608263"/>
              <a:ext cx="196850" cy="219075"/>
            </a:xfrm>
            <a:custGeom>
              <a:avLst/>
              <a:gdLst>
                <a:gd name="T0" fmla="*/ 8 w 134"/>
                <a:gd name="T1" fmla="*/ 138 h 138"/>
                <a:gd name="T2" fmla="*/ 0 w 134"/>
                <a:gd name="T3" fmla="*/ 82 h 138"/>
                <a:gd name="T4" fmla="*/ 14 w 134"/>
                <a:gd name="T5" fmla="*/ 0 h 138"/>
                <a:gd name="T6" fmla="*/ 21 w 134"/>
                <a:gd name="T7" fmla="*/ 56 h 138"/>
                <a:gd name="T8" fmla="*/ 8 w 134"/>
                <a:gd name="T9" fmla="*/ 13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"/>
                <a:gd name="T16" fmla="*/ 0 h 138"/>
                <a:gd name="T17" fmla="*/ 134 w 134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" h="138">
                  <a:moveTo>
                    <a:pt x="52" y="138"/>
                  </a:moveTo>
                  <a:lnTo>
                    <a:pt x="0" y="82"/>
                  </a:lnTo>
                  <a:lnTo>
                    <a:pt x="82" y="0"/>
                  </a:lnTo>
                  <a:lnTo>
                    <a:pt x="134" y="56"/>
                  </a:lnTo>
                  <a:lnTo>
                    <a:pt x="52" y="138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4" name="Freeform 177"/>
            <p:cNvSpPr>
              <a:spLocks/>
            </p:cNvSpPr>
            <p:nvPr/>
          </p:nvSpPr>
          <p:spPr bwMode="auto">
            <a:xfrm>
              <a:off x="4595813" y="2560638"/>
              <a:ext cx="165100" cy="174625"/>
            </a:xfrm>
            <a:custGeom>
              <a:avLst/>
              <a:gdLst>
                <a:gd name="T0" fmla="*/ 7 w 112"/>
                <a:gd name="T1" fmla="*/ 110 h 110"/>
                <a:gd name="T2" fmla="*/ 0 w 112"/>
                <a:gd name="T3" fmla="*/ 81 h 110"/>
                <a:gd name="T4" fmla="*/ 15 w 112"/>
                <a:gd name="T5" fmla="*/ 0 h 110"/>
                <a:gd name="T6" fmla="*/ 19 w 112"/>
                <a:gd name="T7" fmla="*/ 31 h 110"/>
                <a:gd name="T8" fmla="*/ 7 w 112"/>
                <a:gd name="T9" fmla="*/ 1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10"/>
                <a:gd name="T17" fmla="*/ 112 w 112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10">
                  <a:moveTo>
                    <a:pt x="30" y="110"/>
                  </a:moveTo>
                  <a:lnTo>
                    <a:pt x="0" y="81"/>
                  </a:lnTo>
                  <a:lnTo>
                    <a:pt x="82" y="0"/>
                  </a:lnTo>
                  <a:lnTo>
                    <a:pt x="112" y="31"/>
                  </a:lnTo>
                  <a:lnTo>
                    <a:pt x="30" y="110"/>
                  </a:lnTo>
                  <a:close/>
                </a:path>
              </a:pathLst>
            </a:custGeom>
            <a:solidFill>
              <a:srgbClr val="66B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65" name="Group 178"/>
            <p:cNvGrpSpPr>
              <a:grpSpLocks/>
            </p:cNvGrpSpPr>
            <p:nvPr/>
          </p:nvGrpSpPr>
          <p:grpSpPr bwMode="auto">
            <a:xfrm>
              <a:off x="4114800" y="2692400"/>
              <a:ext cx="952500" cy="1095375"/>
              <a:chOff x="4218" y="1741"/>
              <a:chExt cx="649" cy="690"/>
            </a:xfrm>
          </p:grpSpPr>
          <p:sp>
            <p:nvSpPr>
              <p:cNvPr id="238" name="Freeform 179"/>
              <p:cNvSpPr>
                <a:spLocks/>
              </p:cNvSpPr>
              <p:nvPr/>
            </p:nvSpPr>
            <p:spPr bwMode="auto">
              <a:xfrm>
                <a:off x="4218" y="1741"/>
                <a:ext cx="649" cy="690"/>
              </a:xfrm>
              <a:custGeom>
                <a:avLst/>
                <a:gdLst>
                  <a:gd name="T0" fmla="*/ 187 w 649"/>
                  <a:gd name="T1" fmla="*/ 690 h 690"/>
                  <a:gd name="T2" fmla="*/ 649 w 649"/>
                  <a:gd name="T3" fmla="*/ 528 h 690"/>
                  <a:gd name="T4" fmla="*/ 642 w 649"/>
                  <a:gd name="T5" fmla="*/ 509 h 690"/>
                  <a:gd name="T6" fmla="*/ 627 w 649"/>
                  <a:gd name="T7" fmla="*/ 459 h 690"/>
                  <a:gd name="T8" fmla="*/ 599 w 649"/>
                  <a:gd name="T9" fmla="*/ 391 h 690"/>
                  <a:gd name="T10" fmla="*/ 570 w 649"/>
                  <a:gd name="T11" fmla="*/ 327 h 690"/>
                  <a:gd name="T12" fmla="*/ 539 w 649"/>
                  <a:gd name="T13" fmla="*/ 269 h 690"/>
                  <a:gd name="T14" fmla="*/ 503 w 649"/>
                  <a:gd name="T15" fmla="*/ 212 h 690"/>
                  <a:gd name="T16" fmla="*/ 457 w 649"/>
                  <a:gd name="T17" fmla="*/ 147 h 690"/>
                  <a:gd name="T18" fmla="*/ 410 w 649"/>
                  <a:gd name="T19" fmla="*/ 85 h 690"/>
                  <a:gd name="T20" fmla="*/ 358 w 649"/>
                  <a:gd name="T21" fmla="*/ 30 h 690"/>
                  <a:gd name="T22" fmla="*/ 328 w 649"/>
                  <a:gd name="T23" fmla="*/ 0 h 690"/>
                  <a:gd name="T24" fmla="*/ 0 w 649"/>
                  <a:gd name="T25" fmla="*/ 355 h 690"/>
                  <a:gd name="T26" fmla="*/ 13 w 649"/>
                  <a:gd name="T27" fmla="*/ 367 h 690"/>
                  <a:gd name="T28" fmla="*/ 46 w 649"/>
                  <a:gd name="T29" fmla="*/ 404 h 690"/>
                  <a:gd name="T30" fmla="*/ 75 w 649"/>
                  <a:gd name="T31" fmla="*/ 443 h 690"/>
                  <a:gd name="T32" fmla="*/ 113 w 649"/>
                  <a:gd name="T33" fmla="*/ 505 h 690"/>
                  <a:gd name="T34" fmla="*/ 141 w 649"/>
                  <a:gd name="T35" fmla="*/ 556 h 690"/>
                  <a:gd name="T36" fmla="*/ 159 w 649"/>
                  <a:gd name="T37" fmla="*/ 599 h 690"/>
                  <a:gd name="T38" fmla="*/ 176 w 649"/>
                  <a:gd name="T39" fmla="*/ 647 h 690"/>
                  <a:gd name="T40" fmla="*/ 187 w 649"/>
                  <a:gd name="T41" fmla="*/ 690 h 6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9"/>
                  <a:gd name="T64" fmla="*/ 0 h 690"/>
                  <a:gd name="T65" fmla="*/ 649 w 649"/>
                  <a:gd name="T66" fmla="*/ 690 h 69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9" h="690">
                    <a:moveTo>
                      <a:pt x="187" y="690"/>
                    </a:moveTo>
                    <a:lnTo>
                      <a:pt x="649" y="528"/>
                    </a:lnTo>
                    <a:lnTo>
                      <a:pt x="642" y="509"/>
                    </a:lnTo>
                    <a:lnTo>
                      <a:pt x="627" y="459"/>
                    </a:lnTo>
                    <a:lnTo>
                      <a:pt x="599" y="391"/>
                    </a:lnTo>
                    <a:lnTo>
                      <a:pt x="570" y="327"/>
                    </a:lnTo>
                    <a:lnTo>
                      <a:pt x="539" y="269"/>
                    </a:lnTo>
                    <a:lnTo>
                      <a:pt x="503" y="212"/>
                    </a:lnTo>
                    <a:lnTo>
                      <a:pt x="457" y="147"/>
                    </a:lnTo>
                    <a:lnTo>
                      <a:pt x="410" y="85"/>
                    </a:lnTo>
                    <a:lnTo>
                      <a:pt x="358" y="30"/>
                    </a:lnTo>
                    <a:lnTo>
                      <a:pt x="328" y="0"/>
                    </a:lnTo>
                    <a:lnTo>
                      <a:pt x="0" y="355"/>
                    </a:lnTo>
                    <a:lnTo>
                      <a:pt x="13" y="367"/>
                    </a:lnTo>
                    <a:lnTo>
                      <a:pt x="46" y="404"/>
                    </a:lnTo>
                    <a:lnTo>
                      <a:pt x="75" y="443"/>
                    </a:lnTo>
                    <a:lnTo>
                      <a:pt x="113" y="505"/>
                    </a:lnTo>
                    <a:lnTo>
                      <a:pt x="141" y="556"/>
                    </a:lnTo>
                    <a:lnTo>
                      <a:pt x="159" y="599"/>
                    </a:lnTo>
                    <a:lnTo>
                      <a:pt x="176" y="647"/>
                    </a:lnTo>
                    <a:lnTo>
                      <a:pt x="187" y="690"/>
                    </a:lnTo>
                    <a:close/>
                  </a:path>
                </a:pathLst>
              </a:custGeom>
              <a:solidFill>
                <a:srgbClr val="94D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39" name="Freeform 180"/>
              <p:cNvSpPr>
                <a:spLocks/>
              </p:cNvSpPr>
              <p:nvPr/>
            </p:nvSpPr>
            <p:spPr bwMode="auto">
              <a:xfrm>
                <a:off x="4218" y="1741"/>
                <a:ext cx="649" cy="690"/>
              </a:xfrm>
              <a:custGeom>
                <a:avLst/>
                <a:gdLst>
                  <a:gd name="T0" fmla="*/ 187 w 649"/>
                  <a:gd name="T1" fmla="*/ 690 h 690"/>
                  <a:gd name="T2" fmla="*/ 649 w 649"/>
                  <a:gd name="T3" fmla="*/ 528 h 690"/>
                  <a:gd name="T4" fmla="*/ 642 w 649"/>
                  <a:gd name="T5" fmla="*/ 509 h 690"/>
                  <a:gd name="T6" fmla="*/ 627 w 649"/>
                  <a:gd name="T7" fmla="*/ 459 h 690"/>
                  <a:gd name="T8" fmla="*/ 599 w 649"/>
                  <a:gd name="T9" fmla="*/ 391 h 690"/>
                  <a:gd name="T10" fmla="*/ 570 w 649"/>
                  <a:gd name="T11" fmla="*/ 327 h 690"/>
                  <a:gd name="T12" fmla="*/ 539 w 649"/>
                  <a:gd name="T13" fmla="*/ 269 h 690"/>
                  <a:gd name="T14" fmla="*/ 503 w 649"/>
                  <a:gd name="T15" fmla="*/ 212 h 690"/>
                  <a:gd name="T16" fmla="*/ 457 w 649"/>
                  <a:gd name="T17" fmla="*/ 147 h 690"/>
                  <a:gd name="T18" fmla="*/ 410 w 649"/>
                  <a:gd name="T19" fmla="*/ 85 h 690"/>
                  <a:gd name="T20" fmla="*/ 358 w 649"/>
                  <a:gd name="T21" fmla="*/ 30 h 690"/>
                  <a:gd name="T22" fmla="*/ 328 w 649"/>
                  <a:gd name="T23" fmla="*/ 0 h 690"/>
                  <a:gd name="T24" fmla="*/ 0 w 649"/>
                  <a:gd name="T25" fmla="*/ 355 h 690"/>
                  <a:gd name="T26" fmla="*/ 13 w 649"/>
                  <a:gd name="T27" fmla="*/ 367 h 690"/>
                  <a:gd name="T28" fmla="*/ 46 w 649"/>
                  <a:gd name="T29" fmla="*/ 404 h 690"/>
                  <a:gd name="T30" fmla="*/ 75 w 649"/>
                  <a:gd name="T31" fmla="*/ 443 h 690"/>
                  <a:gd name="T32" fmla="*/ 113 w 649"/>
                  <a:gd name="T33" fmla="*/ 505 h 690"/>
                  <a:gd name="T34" fmla="*/ 141 w 649"/>
                  <a:gd name="T35" fmla="*/ 556 h 690"/>
                  <a:gd name="T36" fmla="*/ 159 w 649"/>
                  <a:gd name="T37" fmla="*/ 599 h 690"/>
                  <a:gd name="T38" fmla="*/ 176 w 649"/>
                  <a:gd name="T39" fmla="*/ 647 h 690"/>
                  <a:gd name="T40" fmla="*/ 187 w 649"/>
                  <a:gd name="T41" fmla="*/ 690 h 69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49"/>
                  <a:gd name="T64" fmla="*/ 0 h 690"/>
                  <a:gd name="T65" fmla="*/ 649 w 649"/>
                  <a:gd name="T66" fmla="*/ 690 h 69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49" h="690">
                    <a:moveTo>
                      <a:pt x="187" y="690"/>
                    </a:moveTo>
                    <a:lnTo>
                      <a:pt x="649" y="528"/>
                    </a:lnTo>
                    <a:lnTo>
                      <a:pt x="642" y="509"/>
                    </a:lnTo>
                    <a:lnTo>
                      <a:pt x="627" y="459"/>
                    </a:lnTo>
                    <a:lnTo>
                      <a:pt x="599" y="391"/>
                    </a:lnTo>
                    <a:lnTo>
                      <a:pt x="570" y="327"/>
                    </a:lnTo>
                    <a:lnTo>
                      <a:pt x="539" y="269"/>
                    </a:lnTo>
                    <a:lnTo>
                      <a:pt x="503" y="212"/>
                    </a:lnTo>
                    <a:lnTo>
                      <a:pt x="457" y="147"/>
                    </a:lnTo>
                    <a:lnTo>
                      <a:pt x="410" y="85"/>
                    </a:lnTo>
                    <a:lnTo>
                      <a:pt x="358" y="30"/>
                    </a:lnTo>
                    <a:lnTo>
                      <a:pt x="328" y="0"/>
                    </a:lnTo>
                    <a:lnTo>
                      <a:pt x="0" y="355"/>
                    </a:lnTo>
                    <a:lnTo>
                      <a:pt x="13" y="367"/>
                    </a:lnTo>
                    <a:lnTo>
                      <a:pt x="46" y="404"/>
                    </a:lnTo>
                    <a:lnTo>
                      <a:pt x="75" y="443"/>
                    </a:lnTo>
                    <a:lnTo>
                      <a:pt x="113" y="505"/>
                    </a:lnTo>
                    <a:lnTo>
                      <a:pt x="141" y="556"/>
                    </a:lnTo>
                    <a:lnTo>
                      <a:pt x="159" y="599"/>
                    </a:lnTo>
                    <a:lnTo>
                      <a:pt x="176" y="647"/>
                    </a:lnTo>
                    <a:lnTo>
                      <a:pt x="187" y="690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44A4C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66" name="Freeform 181"/>
            <p:cNvSpPr>
              <a:spLocks/>
            </p:cNvSpPr>
            <p:nvPr/>
          </p:nvSpPr>
          <p:spPr bwMode="auto">
            <a:xfrm>
              <a:off x="2178050" y="4946650"/>
              <a:ext cx="587375" cy="695325"/>
            </a:xfrm>
            <a:custGeom>
              <a:avLst/>
              <a:gdLst>
                <a:gd name="T0" fmla="*/ 0 w 400"/>
                <a:gd name="T1" fmla="*/ 438 h 438"/>
                <a:gd name="T2" fmla="*/ 50 w 400"/>
                <a:gd name="T3" fmla="*/ 81 h 438"/>
                <a:gd name="T4" fmla="*/ 61 w 400"/>
                <a:gd name="T5" fmla="*/ 0 h 438"/>
                <a:gd name="T6" fmla="*/ 13 w 400"/>
                <a:gd name="T7" fmla="*/ 356 h 438"/>
                <a:gd name="T8" fmla="*/ 0 w 400"/>
                <a:gd name="T9" fmla="*/ 438 h 4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0"/>
                <a:gd name="T16" fmla="*/ 0 h 438"/>
                <a:gd name="T17" fmla="*/ 400 w 400"/>
                <a:gd name="T18" fmla="*/ 438 h 4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0" h="438">
                  <a:moveTo>
                    <a:pt x="0" y="438"/>
                  </a:moveTo>
                  <a:lnTo>
                    <a:pt x="318" y="81"/>
                  </a:lnTo>
                  <a:lnTo>
                    <a:pt x="400" y="0"/>
                  </a:lnTo>
                  <a:lnTo>
                    <a:pt x="82" y="356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529F9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7" name="Freeform 182"/>
            <p:cNvSpPr>
              <a:spLocks/>
            </p:cNvSpPr>
            <p:nvPr/>
          </p:nvSpPr>
          <p:spPr bwMode="auto">
            <a:xfrm>
              <a:off x="2574925" y="4884737"/>
              <a:ext cx="190500" cy="190500"/>
            </a:xfrm>
            <a:custGeom>
              <a:avLst/>
              <a:gdLst>
                <a:gd name="T0" fmla="*/ 6 w 130"/>
                <a:gd name="T1" fmla="*/ 120 h 120"/>
                <a:gd name="T2" fmla="*/ 0 w 130"/>
                <a:gd name="T3" fmla="*/ 80 h 120"/>
                <a:gd name="T4" fmla="*/ 13 w 130"/>
                <a:gd name="T5" fmla="*/ 0 h 120"/>
                <a:gd name="T6" fmla="*/ 18 w 130"/>
                <a:gd name="T7" fmla="*/ 38 h 120"/>
                <a:gd name="T8" fmla="*/ 6 w 130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20"/>
                <a:gd name="T17" fmla="*/ 130 w 130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20">
                  <a:moveTo>
                    <a:pt x="48" y="120"/>
                  </a:moveTo>
                  <a:lnTo>
                    <a:pt x="0" y="80"/>
                  </a:lnTo>
                  <a:lnTo>
                    <a:pt x="82" y="0"/>
                  </a:lnTo>
                  <a:lnTo>
                    <a:pt x="130" y="38"/>
                  </a:lnTo>
                  <a:lnTo>
                    <a:pt x="48" y="120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8" name="Freeform 183"/>
            <p:cNvSpPr>
              <a:spLocks/>
            </p:cNvSpPr>
            <p:nvPr/>
          </p:nvSpPr>
          <p:spPr bwMode="auto">
            <a:xfrm>
              <a:off x="2513013" y="4819650"/>
              <a:ext cx="182562" cy="193675"/>
            </a:xfrm>
            <a:custGeom>
              <a:avLst/>
              <a:gdLst>
                <a:gd name="T0" fmla="*/ 6 w 125"/>
                <a:gd name="T1" fmla="*/ 122 h 122"/>
                <a:gd name="T2" fmla="*/ 0 w 125"/>
                <a:gd name="T3" fmla="*/ 82 h 122"/>
                <a:gd name="T4" fmla="*/ 12 w 125"/>
                <a:gd name="T5" fmla="*/ 0 h 122"/>
                <a:gd name="T6" fmla="*/ 17 w 125"/>
                <a:gd name="T7" fmla="*/ 40 h 122"/>
                <a:gd name="T8" fmla="*/ 6 w 125"/>
                <a:gd name="T9" fmla="*/ 122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"/>
                <a:gd name="T16" fmla="*/ 0 h 122"/>
                <a:gd name="T17" fmla="*/ 125 w 125"/>
                <a:gd name="T18" fmla="*/ 122 h 1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" h="122">
                  <a:moveTo>
                    <a:pt x="43" y="122"/>
                  </a:moveTo>
                  <a:lnTo>
                    <a:pt x="0" y="82"/>
                  </a:lnTo>
                  <a:lnTo>
                    <a:pt x="83" y="0"/>
                  </a:lnTo>
                  <a:lnTo>
                    <a:pt x="125" y="40"/>
                  </a:lnTo>
                  <a:lnTo>
                    <a:pt x="43" y="122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9" name="Freeform 184"/>
            <p:cNvSpPr>
              <a:spLocks/>
            </p:cNvSpPr>
            <p:nvPr/>
          </p:nvSpPr>
          <p:spPr bwMode="auto">
            <a:xfrm>
              <a:off x="2452688" y="4748212"/>
              <a:ext cx="180975" cy="201612"/>
            </a:xfrm>
            <a:custGeom>
              <a:avLst/>
              <a:gdLst>
                <a:gd name="T0" fmla="*/ 6 w 123"/>
                <a:gd name="T1" fmla="*/ 127 h 127"/>
                <a:gd name="T2" fmla="*/ 0 w 123"/>
                <a:gd name="T3" fmla="*/ 82 h 127"/>
                <a:gd name="T4" fmla="*/ 14 w 123"/>
                <a:gd name="T5" fmla="*/ 0 h 127"/>
                <a:gd name="T6" fmla="*/ 19 w 123"/>
                <a:gd name="T7" fmla="*/ 45 h 127"/>
                <a:gd name="T8" fmla="*/ 6 w 123"/>
                <a:gd name="T9" fmla="*/ 127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27"/>
                <a:gd name="T17" fmla="*/ 123 w 123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27">
                  <a:moveTo>
                    <a:pt x="41" y="127"/>
                  </a:moveTo>
                  <a:lnTo>
                    <a:pt x="0" y="82"/>
                  </a:lnTo>
                  <a:lnTo>
                    <a:pt x="81" y="0"/>
                  </a:lnTo>
                  <a:lnTo>
                    <a:pt x="123" y="45"/>
                  </a:lnTo>
                  <a:lnTo>
                    <a:pt x="41" y="127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0" name="Freeform 185"/>
            <p:cNvSpPr>
              <a:spLocks/>
            </p:cNvSpPr>
            <p:nvPr/>
          </p:nvSpPr>
          <p:spPr bwMode="auto">
            <a:xfrm>
              <a:off x="2389188" y="4668837"/>
              <a:ext cx="182562" cy="211137"/>
            </a:xfrm>
            <a:custGeom>
              <a:avLst/>
              <a:gdLst>
                <a:gd name="T0" fmla="*/ 6 w 124"/>
                <a:gd name="T1" fmla="*/ 133 h 133"/>
                <a:gd name="T2" fmla="*/ 0 w 124"/>
                <a:gd name="T3" fmla="*/ 83 h 133"/>
                <a:gd name="T4" fmla="*/ 14 w 124"/>
                <a:gd name="T5" fmla="*/ 0 h 133"/>
                <a:gd name="T6" fmla="*/ 20 w 124"/>
                <a:gd name="T7" fmla="*/ 50 h 133"/>
                <a:gd name="T8" fmla="*/ 6 w 124"/>
                <a:gd name="T9" fmla="*/ 133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33"/>
                <a:gd name="T17" fmla="*/ 124 w 124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33">
                  <a:moveTo>
                    <a:pt x="43" y="133"/>
                  </a:moveTo>
                  <a:lnTo>
                    <a:pt x="0" y="83"/>
                  </a:lnTo>
                  <a:lnTo>
                    <a:pt x="81" y="0"/>
                  </a:lnTo>
                  <a:lnTo>
                    <a:pt x="124" y="50"/>
                  </a:lnTo>
                  <a:lnTo>
                    <a:pt x="43" y="133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1" name="Freeform 186"/>
            <p:cNvSpPr>
              <a:spLocks/>
            </p:cNvSpPr>
            <p:nvPr/>
          </p:nvSpPr>
          <p:spPr bwMode="auto">
            <a:xfrm>
              <a:off x="2344738" y="4592637"/>
              <a:ext cx="163512" cy="207962"/>
            </a:xfrm>
            <a:custGeom>
              <a:avLst/>
              <a:gdLst>
                <a:gd name="T0" fmla="*/ 6 w 112"/>
                <a:gd name="T1" fmla="*/ 131 h 131"/>
                <a:gd name="T2" fmla="*/ 0 w 112"/>
                <a:gd name="T3" fmla="*/ 82 h 131"/>
                <a:gd name="T4" fmla="*/ 11 w 112"/>
                <a:gd name="T5" fmla="*/ 0 h 131"/>
                <a:gd name="T6" fmla="*/ 15 w 112"/>
                <a:gd name="T7" fmla="*/ 49 h 131"/>
                <a:gd name="T8" fmla="*/ 6 w 112"/>
                <a:gd name="T9" fmla="*/ 131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31"/>
                <a:gd name="T17" fmla="*/ 112 w 11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31">
                  <a:moveTo>
                    <a:pt x="31" y="131"/>
                  </a:moveTo>
                  <a:lnTo>
                    <a:pt x="0" y="82"/>
                  </a:lnTo>
                  <a:lnTo>
                    <a:pt x="82" y="0"/>
                  </a:lnTo>
                  <a:lnTo>
                    <a:pt x="112" y="49"/>
                  </a:lnTo>
                  <a:lnTo>
                    <a:pt x="31" y="131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2" name="Freeform 187"/>
            <p:cNvSpPr>
              <a:spLocks/>
            </p:cNvSpPr>
            <p:nvPr/>
          </p:nvSpPr>
          <p:spPr bwMode="auto">
            <a:xfrm>
              <a:off x="2314575" y="4533900"/>
              <a:ext cx="149225" cy="188912"/>
            </a:xfrm>
            <a:custGeom>
              <a:avLst/>
              <a:gdLst>
                <a:gd name="T0" fmla="*/ 6 w 102"/>
                <a:gd name="T1" fmla="*/ 119 h 119"/>
                <a:gd name="T2" fmla="*/ 0 w 102"/>
                <a:gd name="T3" fmla="*/ 81 h 119"/>
                <a:gd name="T4" fmla="*/ 13 w 102"/>
                <a:gd name="T5" fmla="*/ 0 h 119"/>
                <a:gd name="T6" fmla="*/ 15 w 102"/>
                <a:gd name="T7" fmla="*/ 37 h 119"/>
                <a:gd name="T8" fmla="*/ 6 w 102"/>
                <a:gd name="T9" fmla="*/ 119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19"/>
                <a:gd name="T17" fmla="*/ 102 w 102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19">
                  <a:moveTo>
                    <a:pt x="19" y="119"/>
                  </a:moveTo>
                  <a:lnTo>
                    <a:pt x="0" y="81"/>
                  </a:lnTo>
                  <a:lnTo>
                    <a:pt x="83" y="0"/>
                  </a:lnTo>
                  <a:lnTo>
                    <a:pt x="102" y="37"/>
                  </a:lnTo>
                  <a:lnTo>
                    <a:pt x="19" y="119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3" name="Freeform 188"/>
            <p:cNvSpPr>
              <a:spLocks/>
            </p:cNvSpPr>
            <p:nvPr/>
          </p:nvSpPr>
          <p:spPr bwMode="auto">
            <a:xfrm>
              <a:off x="2303463" y="4506912"/>
              <a:ext cx="131762" cy="157162"/>
            </a:xfrm>
            <a:custGeom>
              <a:avLst/>
              <a:gdLst>
                <a:gd name="T0" fmla="*/ 6 w 90"/>
                <a:gd name="T1" fmla="*/ 99 h 99"/>
                <a:gd name="T2" fmla="*/ 0 w 90"/>
                <a:gd name="T3" fmla="*/ 82 h 99"/>
                <a:gd name="T4" fmla="*/ 12 w 90"/>
                <a:gd name="T5" fmla="*/ 0 h 99"/>
                <a:gd name="T6" fmla="*/ 14 w 90"/>
                <a:gd name="T7" fmla="*/ 16 h 99"/>
                <a:gd name="T8" fmla="*/ 6 w 90"/>
                <a:gd name="T9" fmla="*/ 9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9"/>
                <a:gd name="T17" fmla="*/ 90 w 90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9">
                  <a:moveTo>
                    <a:pt x="9" y="99"/>
                  </a:moveTo>
                  <a:lnTo>
                    <a:pt x="0" y="82"/>
                  </a:lnTo>
                  <a:lnTo>
                    <a:pt x="81" y="0"/>
                  </a:lnTo>
                  <a:lnTo>
                    <a:pt x="90" y="16"/>
                  </a:lnTo>
                  <a:lnTo>
                    <a:pt x="9" y="99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4" name="Freeform 189"/>
            <p:cNvSpPr>
              <a:spLocks/>
            </p:cNvSpPr>
            <p:nvPr/>
          </p:nvSpPr>
          <p:spPr bwMode="auto">
            <a:xfrm>
              <a:off x="1665288" y="4506912"/>
              <a:ext cx="757237" cy="471487"/>
            </a:xfrm>
            <a:custGeom>
              <a:avLst/>
              <a:gdLst>
                <a:gd name="T0" fmla="*/ 66 w 516"/>
                <a:gd name="T1" fmla="*/ 81 h 297"/>
                <a:gd name="T2" fmla="*/ 0 w 516"/>
                <a:gd name="T3" fmla="*/ 297 h 297"/>
                <a:gd name="T4" fmla="*/ 13 w 516"/>
                <a:gd name="T5" fmla="*/ 215 h 297"/>
                <a:gd name="T6" fmla="*/ 79 w 516"/>
                <a:gd name="T7" fmla="*/ 0 h 297"/>
                <a:gd name="T8" fmla="*/ 66 w 516"/>
                <a:gd name="T9" fmla="*/ 81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6"/>
                <a:gd name="T16" fmla="*/ 0 h 297"/>
                <a:gd name="T17" fmla="*/ 516 w 516"/>
                <a:gd name="T18" fmla="*/ 297 h 2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6" h="297">
                  <a:moveTo>
                    <a:pt x="435" y="81"/>
                  </a:moveTo>
                  <a:lnTo>
                    <a:pt x="0" y="297"/>
                  </a:lnTo>
                  <a:lnTo>
                    <a:pt x="81" y="215"/>
                  </a:lnTo>
                  <a:lnTo>
                    <a:pt x="516" y="0"/>
                  </a:lnTo>
                  <a:lnTo>
                    <a:pt x="435" y="81"/>
                  </a:lnTo>
                  <a:close/>
                </a:path>
              </a:pathLst>
            </a:custGeom>
            <a:solidFill>
              <a:srgbClr val="6CA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75" name="Group 190"/>
            <p:cNvGrpSpPr>
              <a:grpSpLocks/>
            </p:cNvGrpSpPr>
            <p:nvPr/>
          </p:nvGrpSpPr>
          <p:grpSpPr bwMode="auto">
            <a:xfrm>
              <a:off x="1665288" y="4635500"/>
              <a:ext cx="979487" cy="1006475"/>
              <a:chOff x="2547" y="2965"/>
              <a:chExt cx="668" cy="634"/>
            </a:xfrm>
          </p:grpSpPr>
          <p:sp>
            <p:nvSpPr>
              <p:cNvPr id="236" name="Freeform 191"/>
              <p:cNvSpPr>
                <a:spLocks/>
              </p:cNvSpPr>
              <p:nvPr/>
            </p:nvSpPr>
            <p:spPr bwMode="auto">
              <a:xfrm>
                <a:off x="2547" y="2965"/>
                <a:ext cx="668" cy="634"/>
              </a:xfrm>
              <a:custGeom>
                <a:avLst/>
                <a:gdLst>
                  <a:gd name="T0" fmla="*/ 0 w 668"/>
                  <a:gd name="T1" fmla="*/ 216 h 634"/>
                  <a:gd name="T2" fmla="*/ 14 w 668"/>
                  <a:gd name="T3" fmla="*/ 245 h 634"/>
                  <a:gd name="T4" fmla="*/ 33 w 668"/>
                  <a:gd name="T5" fmla="*/ 277 h 634"/>
                  <a:gd name="T6" fmla="*/ 57 w 668"/>
                  <a:gd name="T7" fmla="*/ 314 h 634"/>
                  <a:gd name="T8" fmla="*/ 82 w 668"/>
                  <a:gd name="T9" fmla="*/ 351 h 634"/>
                  <a:gd name="T10" fmla="*/ 106 w 668"/>
                  <a:gd name="T11" fmla="*/ 388 h 634"/>
                  <a:gd name="T12" fmla="*/ 123 w 668"/>
                  <a:gd name="T13" fmla="*/ 410 h 634"/>
                  <a:gd name="T14" fmla="*/ 158 w 668"/>
                  <a:gd name="T15" fmla="*/ 452 h 634"/>
                  <a:gd name="T16" fmla="*/ 185 w 668"/>
                  <a:gd name="T17" fmla="*/ 481 h 634"/>
                  <a:gd name="T18" fmla="*/ 210 w 668"/>
                  <a:gd name="T19" fmla="*/ 507 h 634"/>
                  <a:gd name="T20" fmla="*/ 232 w 668"/>
                  <a:gd name="T21" fmla="*/ 530 h 634"/>
                  <a:gd name="T22" fmla="*/ 257 w 668"/>
                  <a:gd name="T23" fmla="*/ 554 h 634"/>
                  <a:gd name="T24" fmla="*/ 286 w 668"/>
                  <a:gd name="T25" fmla="*/ 579 h 634"/>
                  <a:gd name="T26" fmla="*/ 300 w 668"/>
                  <a:gd name="T27" fmla="*/ 591 h 634"/>
                  <a:gd name="T28" fmla="*/ 321 w 668"/>
                  <a:gd name="T29" fmla="*/ 609 h 634"/>
                  <a:gd name="T30" fmla="*/ 338 w 668"/>
                  <a:gd name="T31" fmla="*/ 623 h 634"/>
                  <a:gd name="T32" fmla="*/ 351 w 668"/>
                  <a:gd name="T33" fmla="*/ 634 h 634"/>
                  <a:gd name="T34" fmla="*/ 668 w 668"/>
                  <a:gd name="T35" fmla="*/ 277 h 634"/>
                  <a:gd name="T36" fmla="*/ 621 w 668"/>
                  <a:gd name="T37" fmla="*/ 238 h 634"/>
                  <a:gd name="T38" fmla="*/ 578 w 668"/>
                  <a:gd name="T39" fmla="*/ 198 h 634"/>
                  <a:gd name="T40" fmla="*/ 537 w 668"/>
                  <a:gd name="T41" fmla="*/ 153 h 634"/>
                  <a:gd name="T42" fmla="*/ 494 w 668"/>
                  <a:gd name="T43" fmla="*/ 103 h 634"/>
                  <a:gd name="T44" fmla="*/ 463 w 668"/>
                  <a:gd name="T45" fmla="*/ 54 h 634"/>
                  <a:gd name="T46" fmla="*/ 444 w 668"/>
                  <a:gd name="T47" fmla="*/ 17 h 634"/>
                  <a:gd name="T48" fmla="*/ 435 w 668"/>
                  <a:gd name="T49" fmla="*/ 0 h 634"/>
                  <a:gd name="T50" fmla="*/ 0 w 668"/>
                  <a:gd name="T51" fmla="*/ 216 h 6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8"/>
                  <a:gd name="T79" fmla="*/ 0 h 634"/>
                  <a:gd name="T80" fmla="*/ 668 w 668"/>
                  <a:gd name="T81" fmla="*/ 634 h 6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8" h="634">
                    <a:moveTo>
                      <a:pt x="0" y="216"/>
                    </a:moveTo>
                    <a:lnTo>
                      <a:pt x="14" y="245"/>
                    </a:lnTo>
                    <a:lnTo>
                      <a:pt x="33" y="277"/>
                    </a:lnTo>
                    <a:lnTo>
                      <a:pt x="57" y="314"/>
                    </a:lnTo>
                    <a:lnTo>
                      <a:pt x="82" y="351"/>
                    </a:lnTo>
                    <a:lnTo>
                      <a:pt x="106" y="388"/>
                    </a:lnTo>
                    <a:lnTo>
                      <a:pt x="123" y="410"/>
                    </a:lnTo>
                    <a:lnTo>
                      <a:pt x="158" y="452"/>
                    </a:lnTo>
                    <a:lnTo>
                      <a:pt x="185" y="481"/>
                    </a:lnTo>
                    <a:lnTo>
                      <a:pt x="210" y="507"/>
                    </a:lnTo>
                    <a:lnTo>
                      <a:pt x="232" y="530"/>
                    </a:lnTo>
                    <a:lnTo>
                      <a:pt x="257" y="554"/>
                    </a:lnTo>
                    <a:lnTo>
                      <a:pt x="286" y="579"/>
                    </a:lnTo>
                    <a:lnTo>
                      <a:pt x="300" y="591"/>
                    </a:lnTo>
                    <a:lnTo>
                      <a:pt x="321" y="609"/>
                    </a:lnTo>
                    <a:lnTo>
                      <a:pt x="338" y="623"/>
                    </a:lnTo>
                    <a:lnTo>
                      <a:pt x="351" y="634"/>
                    </a:lnTo>
                    <a:lnTo>
                      <a:pt x="668" y="277"/>
                    </a:lnTo>
                    <a:lnTo>
                      <a:pt x="621" y="238"/>
                    </a:lnTo>
                    <a:lnTo>
                      <a:pt x="578" y="198"/>
                    </a:lnTo>
                    <a:lnTo>
                      <a:pt x="537" y="153"/>
                    </a:lnTo>
                    <a:lnTo>
                      <a:pt x="494" y="103"/>
                    </a:lnTo>
                    <a:lnTo>
                      <a:pt x="463" y="54"/>
                    </a:lnTo>
                    <a:lnTo>
                      <a:pt x="444" y="17"/>
                    </a:lnTo>
                    <a:lnTo>
                      <a:pt x="435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97D3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37" name="Freeform 192"/>
              <p:cNvSpPr>
                <a:spLocks/>
              </p:cNvSpPr>
              <p:nvPr/>
            </p:nvSpPr>
            <p:spPr bwMode="auto">
              <a:xfrm>
                <a:off x="2547" y="2965"/>
                <a:ext cx="668" cy="634"/>
              </a:xfrm>
              <a:custGeom>
                <a:avLst/>
                <a:gdLst>
                  <a:gd name="T0" fmla="*/ 0 w 668"/>
                  <a:gd name="T1" fmla="*/ 216 h 634"/>
                  <a:gd name="T2" fmla="*/ 14 w 668"/>
                  <a:gd name="T3" fmla="*/ 245 h 634"/>
                  <a:gd name="T4" fmla="*/ 33 w 668"/>
                  <a:gd name="T5" fmla="*/ 277 h 634"/>
                  <a:gd name="T6" fmla="*/ 57 w 668"/>
                  <a:gd name="T7" fmla="*/ 314 h 634"/>
                  <a:gd name="T8" fmla="*/ 82 w 668"/>
                  <a:gd name="T9" fmla="*/ 351 h 634"/>
                  <a:gd name="T10" fmla="*/ 106 w 668"/>
                  <a:gd name="T11" fmla="*/ 388 h 634"/>
                  <a:gd name="T12" fmla="*/ 123 w 668"/>
                  <a:gd name="T13" fmla="*/ 410 h 634"/>
                  <a:gd name="T14" fmla="*/ 158 w 668"/>
                  <a:gd name="T15" fmla="*/ 452 h 634"/>
                  <a:gd name="T16" fmla="*/ 185 w 668"/>
                  <a:gd name="T17" fmla="*/ 481 h 634"/>
                  <a:gd name="T18" fmla="*/ 210 w 668"/>
                  <a:gd name="T19" fmla="*/ 507 h 634"/>
                  <a:gd name="T20" fmla="*/ 232 w 668"/>
                  <a:gd name="T21" fmla="*/ 530 h 634"/>
                  <a:gd name="T22" fmla="*/ 257 w 668"/>
                  <a:gd name="T23" fmla="*/ 554 h 634"/>
                  <a:gd name="T24" fmla="*/ 286 w 668"/>
                  <a:gd name="T25" fmla="*/ 579 h 634"/>
                  <a:gd name="T26" fmla="*/ 300 w 668"/>
                  <a:gd name="T27" fmla="*/ 591 h 634"/>
                  <a:gd name="T28" fmla="*/ 321 w 668"/>
                  <a:gd name="T29" fmla="*/ 609 h 634"/>
                  <a:gd name="T30" fmla="*/ 338 w 668"/>
                  <a:gd name="T31" fmla="*/ 623 h 634"/>
                  <a:gd name="T32" fmla="*/ 351 w 668"/>
                  <a:gd name="T33" fmla="*/ 634 h 634"/>
                  <a:gd name="T34" fmla="*/ 668 w 668"/>
                  <a:gd name="T35" fmla="*/ 277 h 634"/>
                  <a:gd name="T36" fmla="*/ 621 w 668"/>
                  <a:gd name="T37" fmla="*/ 238 h 634"/>
                  <a:gd name="T38" fmla="*/ 578 w 668"/>
                  <a:gd name="T39" fmla="*/ 198 h 634"/>
                  <a:gd name="T40" fmla="*/ 537 w 668"/>
                  <a:gd name="T41" fmla="*/ 153 h 634"/>
                  <a:gd name="T42" fmla="*/ 494 w 668"/>
                  <a:gd name="T43" fmla="*/ 103 h 634"/>
                  <a:gd name="T44" fmla="*/ 463 w 668"/>
                  <a:gd name="T45" fmla="*/ 54 h 634"/>
                  <a:gd name="T46" fmla="*/ 444 w 668"/>
                  <a:gd name="T47" fmla="*/ 17 h 634"/>
                  <a:gd name="T48" fmla="*/ 435 w 668"/>
                  <a:gd name="T49" fmla="*/ 0 h 634"/>
                  <a:gd name="T50" fmla="*/ 0 w 668"/>
                  <a:gd name="T51" fmla="*/ 216 h 6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8"/>
                  <a:gd name="T79" fmla="*/ 0 h 634"/>
                  <a:gd name="T80" fmla="*/ 668 w 668"/>
                  <a:gd name="T81" fmla="*/ 634 h 6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8" h="634">
                    <a:moveTo>
                      <a:pt x="0" y="216"/>
                    </a:moveTo>
                    <a:lnTo>
                      <a:pt x="14" y="245"/>
                    </a:lnTo>
                    <a:lnTo>
                      <a:pt x="33" y="277"/>
                    </a:lnTo>
                    <a:lnTo>
                      <a:pt x="57" y="314"/>
                    </a:lnTo>
                    <a:lnTo>
                      <a:pt x="82" y="351"/>
                    </a:lnTo>
                    <a:lnTo>
                      <a:pt x="106" y="388"/>
                    </a:lnTo>
                    <a:lnTo>
                      <a:pt x="123" y="410"/>
                    </a:lnTo>
                    <a:lnTo>
                      <a:pt x="158" y="452"/>
                    </a:lnTo>
                    <a:lnTo>
                      <a:pt x="185" y="481"/>
                    </a:lnTo>
                    <a:lnTo>
                      <a:pt x="210" y="507"/>
                    </a:lnTo>
                    <a:lnTo>
                      <a:pt x="232" y="530"/>
                    </a:lnTo>
                    <a:lnTo>
                      <a:pt x="257" y="554"/>
                    </a:lnTo>
                    <a:lnTo>
                      <a:pt x="286" y="579"/>
                    </a:lnTo>
                    <a:lnTo>
                      <a:pt x="300" y="591"/>
                    </a:lnTo>
                    <a:lnTo>
                      <a:pt x="321" y="609"/>
                    </a:lnTo>
                    <a:lnTo>
                      <a:pt x="338" y="623"/>
                    </a:lnTo>
                    <a:lnTo>
                      <a:pt x="351" y="634"/>
                    </a:lnTo>
                    <a:lnTo>
                      <a:pt x="668" y="277"/>
                    </a:lnTo>
                    <a:lnTo>
                      <a:pt x="621" y="238"/>
                    </a:lnTo>
                    <a:lnTo>
                      <a:pt x="578" y="198"/>
                    </a:lnTo>
                    <a:lnTo>
                      <a:pt x="537" y="153"/>
                    </a:lnTo>
                    <a:lnTo>
                      <a:pt x="494" y="103"/>
                    </a:lnTo>
                    <a:lnTo>
                      <a:pt x="463" y="54"/>
                    </a:lnTo>
                    <a:lnTo>
                      <a:pt x="444" y="17"/>
                    </a:lnTo>
                    <a:lnTo>
                      <a:pt x="435" y="0"/>
                    </a:lnTo>
                    <a:lnTo>
                      <a:pt x="0" y="216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35973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76" name="Freeform 193"/>
            <p:cNvSpPr>
              <a:spLocks/>
            </p:cNvSpPr>
            <p:nvPr/>
          </p:nvSpPr>
          <p:spPr bwMode="auto">
            <a:xfrm>
              <a:off x="2279650" y="4427537"/>
              <a:ext cx="144462" cy="209550"/>
            </a:xfrm>
            <a:custGeom>
              <a:avLst/>
              <a:gdLst>
                <a:gd name="T0" fmla="*/ 6 w 99"/>
                <a:gd name="T1" fmla="*/ 132 h 132"/>
                <a:gd name="T2" fmla="*/ 0 w 99"/>
                <a:gd name="T3" fmla="*/ 86 h 132"/>
                <a:gd name="T4" fmla="*/ 11 w 99"/>
                <a:gd name="T5" fmla="*/ 0 h 132"/>
                <a:gd name="T6" fmla="*/ 14 w 99"/>
                <a:gd name="T7" fmla="*/ 45 h 132"/>
                <a:gd name="T8" fmla="*/ 6 w 99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32"/>
                <a:gd name="T17" fmla="*/ 99 w 99"/>
                <a:gd name="T18" fmla="*/ 132 h 1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32">
                  <a:moveTo>
                    <a:pt x="19" y="132"/>
                  </a:moveTo>
                  <a:lnTo>
                    <a:pt x="0" y="86"/>
                  </a:lnTo>
                  <a:lnTo>
                    <a:pt x="81" y="0"/>
                  </a:lnTo>
                  <a:lnTo>
                    <a:pt x="99" y="45"/>
                  </a:lnTo>
                  <a:lnTo>
                    <a:pt x="19" y="132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7" name="Freeform 194"/>
            <p:cNvSpPr>
              <a:spLocks/>
            </p:cNvSpPr>
            <p:nvPr/>
          </p:nvSpPr>
          <p:spPr bwMode="auto">
            <a:xfrm>
              <a:off x="2251075" y="4346575"/>
              <a:ext cx="147637" cy="217487"/>
            </a:xfrm>
            <a:custGeom>
              <a:avLst/>
              <a:gdLst>
                <a:gd name="T0" fmla="*/ 6 w 101"/>
                <a:gd name="T1" fmla="*/ 137 h 137"/>
                <a:gd name="T2" fmla="*/ 0 w 101"/>
                <a:gd name="T3" fmla="*/ 86 h 137"/>
                <a:gd name="T4" fmla="*/ 12 w 101"/>
                <a:gd name="T5" fmla="*/ 0 h 137"/>
                <a:gd name="T6" fmla="*/ 14 w 101"/>
                <a:gd name="T7" fmla="*/ 50 h 137"/>
                <a:gd name="T8" fmla="*/ 6 w 101"/>
                <a:gd name="T9" fmla="*/ 137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37"/>
                <a:gd name="T17" fmla="*/ 101 w 101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37">
                  <a:moveTo>
                    <a:pt x="19" y="137"/>
                  </a:moveTo>
                  <a:lnTo>
                    <a:pt x="0" y="86"/>
                  </a:lnTo>
                  <a:lnTo>
                    <a:pt x="82" y="0"/>
                  </a:lnTo>
                  <a:lnTo>
                    <a:pt x="101" y="50"/>
                  </a:lnTo>
                  <a:lnTo>
                    <a:pt x="19" y="137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8" name="Freeform 195"/>
            <p:cNvSpPr>
              <a:spLocks/>
            </p:cNvSpPr>
            <p:nvPr/>
          </p:nvSpPr>
          <p:spPr bwMode="auto">
            <a:xfrm>
              <a:off x="2239963" y="4303712"/>
              <a:ext cx="128587" cy="179387"/>
            </a:xfrm>
            <a:custGeom>
              <a:avLst/>
              <a:gdLst>
                <a:gd name="T0" fmla="*/ 6 w 88"/>
                <a:gd name="T1" fmla="*/ 113 h 113"/>
                <a:gd name="T2" fmla="*/ 0 w 88"/>
                <a:gd name="T3" fmla="*/ 86 h 113"/>
                <a:gd name="T4" fmla="*/ 11 w 88"/>
                <a:gd name="T5" fmla="*/ 0 h 113"/>
                <a:gd name="T6" fmla="*/ 13 w 88"/>
                <a:gd name="T7" fmla="*/ 27 h 113"/>
                <a:gd name="T8" fmla="*/ 6 w 88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13"/>
                <a:gd name="T17" fmla="*/ 88 w 88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13">
                  <a:moveTo>
                    <a:pt x="8" y="113"/>
                  </a:moveTo>
                  <a:lnTo>
                    <a:pt x="0" y="86"/>
                  </a:lnTo>
                  <a:lnTo>
                    <a:pt x="80" y="0"/>
                  </a:lnTo>
                  <a:lnTo>
                    <a:pt x="88" y="27"/>
                  </a:lnTo>
                  <a:lnTo>
                    <a:pt x="8" y="113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9" name="Freeform 196"/>
            <p:cNvSpPr>
              <a:spLocks/>
            </p:cNvSpPr>
            <p:nvPr/>
          </p:nvSpPr>
          <p:spPr bwMode="auto">
            <a:xfrm>
              <a:off x="2228850" y="4252912"/>
              <a:ext cx="128587" cy="187325"/>
            </a:xfrm>
            <a:custGeom>
              <a:avLst/>
              <a:gdLst>
                <a:gd name="T0" fmla="*/ 6 w 88"/>
                <a:gd name="T1" fmla="*/ 118 h 118"/>
                <a:gd name="T2" fmla="*/ 0 w 88"/>
                <a:gd name="T3" fmla="*/ 86 h 118"/>
                <a:gd name="T4" fmla="*/ 11 w 88"/>
                <a:gd name="T5" fmla="*/ 0 h 118"/>
                <a:gd name="T6" fmla="*/ 13 w 88"/>
                <a:gd name="T7" fmla="*/ 31 h 118"/>
                <a:gd name="T8" fmla="*/ 6 w 88"/>
                <a:gd name="T9" fmla="*/ 118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18"/>
                <a:gd name="T17" fmla="*/ 88 w 88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18">
                  <a:moveTo>
                    <a:pt x="8" y="118"/>
                  </a:moveTo>
                  <a:lnTo>
                    <a:pt x="0" y="86"/>
                  </a:lnTo>
                  <a:lnTo>
                    <a:pt x="80" y="0"/>
                  </a:lnTo>
                  <a:lnTo>
                    <a:pt x="88" y="31"/>
                  </a:lnTo>
                  <a:lnTo>
                    <a:pt x="8" y="118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0" name="Freeform 197"/>
            <p:cNvSpPr>
              <a:spLocks/>
            </p:cNvSpPr>
            <p:nvPr/>
          </p:nvSpPr>
          <p:spPr bwMode="auto">
            <a:xfrm>
              <a:off x="2212975" y="4167187"/>
              <a:ext cx="133350" cy="223837"/>
            </a:xfrm>
            <a:custGeom>
              <a:avLst/>
              <a:gdLst>
                <a:gd name="T0" fmla="*/ 5 w 92"/>
                <a:gd name="T1" fmla="*/ 141 h 141"/>
                <a:gd name="T2" fmla="*/ 0 w 92"/>
                <a:gd name="T3" fmla="*/ 87 h 141"/>
                <a:gd name="T4" fmla="*/ 10 w 92"/>
                <a:gd name="T5" fmla="*/ 0 h 141"/>
                <a:gd name="T6" fmla="*/ 11 w 92"/>
                <a:gd name="T7" fmla="*/ 53 h 141"/>
                <a:gd name="T8" fmla="*/ 5 w 92"/>
                <a:gd name="T9" fmla="*/ 141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41"/>
                <a:gd name="T17" fmla="*/ 92 w 92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41">
                  <a:moveTo>
                    <a:pt x="12" y="141"/>
                  </a:moveTo>
                  <a:lnTo>
                    <a:pt x="0" y="87"/>
                  </a:lnTo>
                  <a:lnTo>
                    <a:pt x="80" y="0"/>
                  </a:lnTo>
                  <a:lnTo>
                    <a:pt x="92" y="53"/>
                  </a:lnTo>
                  <a:lnTo>
                    <a:pt x="12" y="141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1" name="Freeform 198"/>
            <p:cNvSpPr>
              <a:spLocks/>
            </p:cNvSpPr>
            <p:nvPr/>
          </p:nvSpPr>
          <p:spPr bwMode="auto">
            <a:xfrm>
              <a:off x="2198688" y="4081463"/>
              <a:ext cx="130175" cy="223837"/>
            </a:xfrm>
            <a:custGeom>
              <a:avLst/>
              <a:gdLst>
                <a:gd name="T0" fmla="*/ 6 w 89"/>
                <a:gd name="T1" fmla="*/ 141 h 141"/>
                <a:gd name="T2" fmla="*/ 0 w 89"/>
                <a:gd name="T3" fmla="*/ 86 h 141"/>
                <a:gd name="T4" fmla="*/ 12 w 89"/>
                <a:gd name="T5" fmla="*/ 0 h 141"/>
                <a:gd name="T6" fmla="*/ 13 w 89"/>
                <a:gd name="T7" fmla="*/ 54 h 141"/>
                <a:gd name="T8" fmla="*/ 6 w 89"/>
                <a:gd name="T9" fmla="*/ 141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41"/>
                <a:gd name="T17" fmla="*/ 89 w 89"/>
                <a:gd name="T18" fmla="*/ 141 h 1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41">
                  <a:moveTo>
                    <a:pt x="7" y="141"/>
                  </a:moveTo>
                  <a:lnTo>
                    <a:pt x="0" y="86"/>
                  </a:lnTo>
                  <a:lnTo>
                    <a:pt x="82" y="0"/>
                  </a:lnTo>
                  <a:lnTo>
                    <a:pt x="89" y="54"/>
                  </a:lnTo>
                  <a:lnTo>
                    <a:pt x="7" y="141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2" name="Freeform 199"/>
            <p:cNvSpPr>
              <a:spLocks/>
            </p:cNvSpPr>
            <p:nvPr/>
          </p:nvSpPr>
          <p:spPr bwMode="auto">
            <a:xfrm>
              <a:off x="2193925" y="4030663"/>
              <a:ext cx="123825" cy="190500"/>
            </a:xfrm>
            <a:custGeom>
              <a:avLst/>
              <a:gdLst>
                <a:gd name="T0" fmla="*/ 3 w 84"/>
                <a:gd name="T1" fmla="*/ 120 h 120"/>
                <a:gd name="T2" fmla="*/ 0 w 84"/>
                <a:gd name="T3" fmla="*/ 86 h 120"/>
                <a:gd name="T4" fmla="*/ 15 w 84"/>
                <a:gd name="T5" fmla="*/ 0 h 120"/>
                <a:gd name="T6" fmla="*/ 15 w 84"/>
                <a:gd name="T7" fmla="*/ 32 h 120"/>
                <a:gd name="T8" fmla="*/ 3 w 84"/>
                <a:gd name="T9" fmla="*/ 12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20"/>
                <a:gd name="T17" fmla="*/ 84 w 84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20">
                  <a:moveTo>
                    <a:pt x="3" y="120"/>
                  </a:moveTo>
                  <a:lnTo>
                    <a:pt x="0" y="86"/>
                  </a:lnTo>
                  <a:lnTo>
                    <a:pt x="81" y="0"/>
                  </a:lnTo>
                  <a:lnTo>
                    <a:pt x="84" y="32"/>
                  </a:lnTo>
                  <a:lnTo>
                    <a:pt x="3" y="120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3" name="Freeform 200"/>
            <p:cNvSpPr>
              <a:spLocks/>
            </p:cNvSpPr>
            <p:nvPr/>
          </p:nvSpPr>
          <p:spPr bwMode="auto">
            <a:xfrm>
              <a:off x="2193925" y="3992563"/>
              <a:ext cx="119062" cy="174625"/>
            </a:xfrm>
            <a:custGeom>
              <a:avLst/>
              <a:gdLst>
                <a:gd name="T0" fmla="*/ 0 w 81"/>
                <a:gd name="T1" fmla="*/ 110 h 110"/>
                <a:gd name="T2" fmla="*/ 0 w 81"/>
                <a:gd name="T3" fmla="*/ 88 h 110"/>
                <a:gd name="T4" fmla="*/ 14 w 81"/>
                <a:gd name="T5" fmla="*/ 0 h 110"/>
                <a:gd name="T6" fmla="*/ 14 w 81"/>
                <a:gd name="T7" fmla="*/ 24 h 110"/>
                <a:gd name="T8" fmla="*/ 0 w 81"/>
                <a:gd name="T9" fmla="*/ 1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10"/>
                <a:gd name="T17" fmla="*/ 81 w 81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10">
                  <a:moveTo>
                    <a:pt x="0" y="110"/>
                  </a:moveTo>
                  <a:lnTo>
                    <a:pt x="0" y="88"/>
                  </a:lnTo>
                  <a:lnTo>
                    <a:pt x="81" y="0"/>
                  </a:lnTo>
                  <a:lnTo>
                    <a:pt x="81" y="24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4" name="Freeform 201"/>
            <p:cNvSpPr>
              <a:spLocks/>
            </p:cNvSpPr>
            <p:nvPr/>
          </p:nvSpPr>
          <p:spPr bwMode="auto">
            <a:xfrm>
              <a:off x="1484313" y="3992563"/>
              <a:ext cx="828675" cy="146050"/>
            </a:xfrm>
            <a:custGeom>
              <a:avLst/>
              <a:gdLst>
                <a:gd name="T0" fmla="*/ 73 w 565"/>
                <a:gd name="T1" fmla="*/ 88 h 92"/>
                <a:gd name="T2" fmla="*/ 0 w 565"/>
                <a:gd name="T3" fmla="*/ 92 h 92"/>
                <a:gd name="T4" fmla="*/ 13 w 565"/>
                <a:gd name="T5" fmla="*/ 5 h 92"/>
                <a:gd name="T6" fmla="*/ 84 w 565"/>
                <a:gd name="T7" fmla="*/ 0 h 92"/>
                <a:gd name="T8" fmla="*/ 73 w 565"/>
                <a:gd name="T9" fmla="*/ 88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5"/>
                <a:gd name="T16" fmla="*/ 0 h 92"/>
                <a:gd name="T17" fmla="*/ 565 w 565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5" h="92">
                  <a:moveTo>
                    <a:pt x="485" y="88"/>
                  </a:moveTo>
                  <a:lnTo>
                    <a:pt x="0" y="92"/>
                  </a:lnTo>
                  <a:lnTo>
                    <a:pt x="81" y="5"/>
                  </a:lnTo>
                  <a:lnTo>
                    <a:pt x="565" y="0"/>
                  </a:lnTo>
                  <a:lnTo>
                    <a:pt x="485" y="88"/>
                  </a:lnTo>
                  <a:close/>
                </a:path>
              </a:pathLst>
            </a:custGeom>
            <a:solidFill>
              <a:srgbClr val="6CA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85" name="Group 202"/>
            <p:cNvGrpSpPr>
              <a:grpSpLocks/>
            </p:cNvGrpSpPr>
            <p:nvPr/>
          </p:nvGrpSpPr>
          <p:grpSpPr bwMode="auto">
            <a:xfrm>
              <a:off x="1484313" y="4130675"/>
              <a:ext cx="820737" cy="873125"/>
              <a:chOff x="2423" y="2647"/>
              <a:chExt cx="560" cy="550"/>
            </a:xfrm>
          </p:grpSpPr>
          <p:sp>
            <p:nvSpPr>
              <p:cNvPr id="234" name="Freeform 203"/>
              <p:cNvSpPr>
                <a:spLocks/>
              </p:cNvSpPr>
              <p:nvPr/>
            </p:nvSpPr>
            <p:spPr bwMode="auto">
              <a:xfrm>
                <a:off x="2423" y="2647"/>
                <a:ext cx="560" cy="550"/>
              </a:xfrm>
              <a:custGeom>
                <a:avLst/>
                <a:gdLst>
                  <a:gd name="T0" fmla="*/ 1 w 560"/>
                  <a:gd name="T1" fmla="*/ 4 h 550"/>
                  <a:gd name="T2" fmla="*/ 0 w 560"/>
                  <a:gd name="T3" fmla="*/ 29 h 550"/>
                  <a:gd name="T4" fmla="*/ 1 w 560"/>
                  <a:gd name="T5" fmla="*/ 46 h 550"/>
                  <a:gd name="T6" fmla="*/ 3 w 560"/>
                  <a:gd name="T7" fmla="*/ 78 h 550"/>
                  <a:gd name="T8" fmla="*/ 6 w 560"/>
                  <a:gd name="T9" fmla="*/ 110 h 550"/>
                  <a:gd name="T10" fmla="*/ 11 w 560"/>
                  <a:gd name="T11" fmla="*/ 146 h 550"/>
                  <a:gd name="T12" fmla="*/ 16 w 560"/>
                  <a:gd name="T13" fmla="*/ 179 h 550"/>
                  <a:gd name="T14" fmla="*/ 22 w 560"/>
                  <a:gd name="T15" fmla="*/ 217 h 550"/>
                  <a:gd name="T16" fmla="*/ 31 w 560"/>
                  <a:gd name="T17" fmla="*/ 259 h 550"/>
                  <a:gd name="T18" fmla="*/ 40 w 560"/>
                  <a:gd name="T19" fmla="*/ 300 h 550"/>
                  <a:gd name="T20" fmla="*/ 48 w 560"/>
                  <a:gd name="T21" fmla="*/ 332 h 550"/>
                  <a:gd name="T22" fmla="*/ 66 w 560"/>
                  <a:gd name="T23" fmla="*/ 389 h 550"/>
                  <a:gd name="T24" fmla="*/ 84 w 560"/>
                  <a:gd name="T25" fmla="*/ 440 h 550"/>
                  <a:gd name="T26" fmla="*/ 103 w 560"/>
                  <a:gd name="T27" fmla="*/ 491 h 550"/>
                  <a:gd name="T28" fmla="*/ 119 w 560"/>
                  <a:gd name="T29" fmla="*/ 527 h 550"/>
                  <a:gd name="T30" fmla="*/ 129 w 560"/>
                  <a:gd name="T31" fmla="*/ 550 h 550"/>
                  <a:gd name="T32" fmla="*/ 560 w 560"/>
                  <a:gd name="T33" fmla="*/ 318 h 550"/>
                  <a:gd name="T34" fmla="*/ 542 w 560"/>
                  <a:gd name="T35" fmla="*/ 273 h 550"/>
                  <a:gd name="T36" fmla="*/ 523 w 560"/>
                  <a:gd name="T37" fmla="*/ 221 h 550"/>
                  <a:gd name="T38" fmla="*/ 515 w 560"/>
                  <a:gd name="T39" fmla="*/ 195 h 550"/>
                  <a:gd name="T40" fmla="*/ 507 w 560"/>
                  <a:gd name="T41" fmla="*/ 163 h 550"/>
                  <a:gd name="T42" fmla="*/ 495 w 560"/>
                  <a:gd name="T43" fmla="*/ 109 h 550"/>
                  <a:gd name="T44" fmla="*/ 488 w 560"/>
                  <a:gd name="T45" fmla="*/ 55 h 550"/>
                  <a:gd name="T46" fmla="*/ 485 w 560"/>
                  <a:gd name="T47" fmla="*/ 22 h 550"/>
                  <a:gd name="T48" fmla="*/ 485 w 560"/>
                  <a:gd name="T49" fmla="*/ 0 h 550"/>
                  <a:gd name="T50" fmla="*/ 1 w 560"/>
                  <a:gd name="T51" fmla="*/ 4 h 5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0"/>
                  <a:gd name="T79" fmla="*/ 0 h 550"/>
                  <a:gd name="T80" fmla="*/ 560 w 560"/>
                  <a:gd name="T81" fmla="*/ 550 h 5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0" h="550">
                    <a:moveTo>
                      <a:pt x="1" y="4"/>
                    </a:moveTo>
                    <a:lnTo>
                      <a:pt x="0" y="29"/>
                    </a:lnTo>
                    <a:lnTo>
                      <a:pt x="1" y="46"/>
                    </a:lnTo>
                    <a:lnTo>
                      <a:pt x="3" y="78"/>
                    </a:lnTo>
                    <a:lnTo>
                      <a:pt x="6" y="110"/>
                    </a:lnTo>
                    <a:lnTo>
                      <a:pt x="11" y="146"/>
                    </a:lnTo>
                    <a:lnTo>
                      <a:pt x="16" y="179"/>
                    </a:lnTo>
                    <a:lnTo>
                      <a:pt x="22" y="217"/>
                    </a:lnTo>
                    <a:lnTo>
                      <a:pt x="31" y="259"/>
                    </a:lnTo>
                    <a:lnTo>
                      <a:pt x="40" y="300"/>
                    </a:lnTo>
                    <a:lnTo>
                      <a:pt x="48" y="332"/>
                    </a:lnTo>
                    <a:lnTo>
                      <a:pt x="66" y="389"/>
                    </a:lnTo>
                    <a:lnTo>
                      <a:pt x="84" y="440"/>
                    </a:lnTo>
                    <a:lnTo>
                      <a:pt x="103" y="491"/>
                    </a:lnTo>
                    <a:lnTo>
                      <a:pt x="119" y="527"/>
                    </a:lnTo>
                    <a:lnTo>
                      <a:pt x="129" y="550"/>
                    </a:lnTo>
                    <a:lnTo>
                      <a:pt x="560" y="318"/>
                    </a:lnTo>
                    <a:lnTo>
                      <a:pt x="542" y="273"/>
                    </a:lnTo>
                    <a:lnTo>
                      <a:pt x="523" y="221"/>
                    </a:lnTo>
                    <a:lnTo>
                      <a:pt x="515" y="195"/>
                    </a:lnTo>
                    <a:lnTo>
                      <a:pt x="507" y="163"/>
                    </a:lnTo>
                    <a:lnTo>
                      <a:pt x="495" y="109"/>
                    </a:lnTo>
                    <a:lnTo>
                      <a:pt x="488" y="55"/>
                    </a:lnTo>
                    <a:lnTo>
                      <a:pt x="485" y="22"/>
                    </a:lnTo>
                    <a:lnTo>
                      <a:pt x="485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97D3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35" name="Freeform 204"/>
              <p:cNvSpPr>
                <a:spLocks/>
              </p:cNvSpPr>
              <p:nvPr/>
            </p:nvSpPr>
            <p:spPr bwMode="auto">
              <a:xfrm>
                <a:off x="2423" y="2647"/>
                <a:ext cx="560" cy="550"/>
              </a:xfrm>
              <a:custGeom>
                <a:avLst/>
                <a:gdLst>
                  <a:gd name="T0" fmla="*/ 1 w 560"/>
                  <a:gd name="T1" fmla="*/ 4 h 550"/>
                  <a:gd name="T2" fmla="*/ 0 w 560"/>
                  <a:gd name="T3" fmla="*/ 29 h 550"/>
                  <a:gd name="T4" fmla="*/ 1 w 560"/>
                  <a:gd name="T5" fmla="*/ 46 h 550"/>
                  <a:gd name="T6" fmla="*/ 3 w 560"/>
                  <a:gd name="T7" fmla="*/ 78 h 550"/>
                  <a:gd name="T8" fmla="*/ 6 w 560"/>
                  <a:gd name="T9" fmla="*/ 110 h 550"/>
                  <a:gd name="T10" fmla="*/ 11 w 560"/>
                  <a:gd name="T11" fmla="*/ 146 h 550"/>
                  <a:gd name="T12" fmla="*/ 16 w 560"/>
                  <a:gd name="T13" fmla="*/ 179 h 550"/>
                  <a:gd name="T14" fmla="*/ 22 w 560"/>
                  <a:gd name="T15" fmla="*/ 217 h 550"/>
                  <a:gd name="T16" fmla="*/ 31 w 560"/>
                  <a:gd name="T17" fmla="*/ 259 h 550"/>
                  <a:gd name="T18" fmla="*/ 40 w 560"/>
                  <a:gd name="T19" fmla="*/ 300 h 550"/>
                  <a:gd name="T20" fmla="*/ 48 w 560"/>
                  <a:gd name="T21" fmla="*/ 332 h 550"/>
                  <a:gd name="T22" fmla="*/ 66 w 560"/>
                  <a:gd name="T23" fmla="*/ 389 h 550"/>
                  <a:gd name="T24" fmla="*/ 84 w 560"/>
                  <a:gd name="T25" fmla="*/ 440 h 550"/>
                  <a:gd name="T26" fmla="*/ 103 w 560"/>
                  <a:gd name="T27" fmla="*/ 491 h 550"/>
                  <a:gd name="T28" fmla="*/ 119 w 560"/>
                  <a:gd name="T29" fmla="*/ 527 h 550"/>
                  <a:gd name="T30" fmla="*/ 129 w 560"/>
                  <a:gd name="T31" fmla="*/ 550 h 550"/>
                  <a:gd name="T32" fmla="*/ 560 w 560"/>
                  <a:gd name="T33" fmla="*/ 318 h 550"/>
                  <a:gd name="T34" fmla="*/ 542 w 560"/>
                  <a:gd name="T35" fmla="*/ 273 h 550"/>
                  <a:gd name="T36" fmla="*/ 523 w 560"/>
                  <a:gd name="T37" fmla="*/ 221 h 550"/>
                  <a:gd name="T38" fmla="*/ 515 w 560"/>
                  <a:gd name="T39" fmla="*/ 195 h 550"/>
                  <a:gd name="T40" fmla="*/ 507 w 560"/>
                  <a:gd name="T41" fmla="*/ 163 h 550"/>
                  <a:gd name="T42" fmla="*/ 495 w 560"/>
                  <a:gd name="T43" fmla="*/ 109 h 550"/>
                  <a:gd name="T44" fmla="*/ 488 w 560"/>
                  <a:gd name="T45" fmla="*/ 55 h 550"/>
                  <a:gd name="T46" fmla="*/ 485 w 560"/>
                  <a:gd name="T47" fmla="*/ 22 h 550"/>
                  <a:gd name="T48" fmla="*/ 485 w 560"/>
                  <a:gd name="T49" fmla="*/ 0 h 550"/>
                  <a:gd name="T50" fmla="*/ 1 w 560"/>
                  <a:gd name="T51" fmla="*/ 4 h 5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0"/>
                  <a:gd name="T79" fmla="*/ 0 h 550"/>
                  <a:gd name="T80" fmla="*/ 560 w 560"/>
                  <a:gd name="T81" fmla="*/ 550 h 55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0" h="550">
                    <a:moveTo>
                      <a:pt x="1" y="4"/>
                    </a:moveTo>
                    <a:lnTo>
                      <a:pt x="0" y="29"/>
                    </a:lnTo>
                    <a:lnTo>
                      <a:pt x="1" y="46"/>
                    </a:lnTo>
                    <a:lnTo>
                      <a:pt x="3" y="78"/>
                    </a:lnTo>
                    <a:lnTo>
                      <a:pt x="6" y="110"/>
                    </a:lnTo>
                    <a:lnTo>
                      <a:pt x="11" y="146"/>
                    </a:lnTo>
                    <a:lnTo>
                      <a:pt x="16" y="179"/>
                    </a:lnTo>
                    <a:lnTo>
                      <a:pt x="22" y="217"/>
                    </a:lnTo>
                    <a:lnTo>
                      <a:pt x="31" y="259"/>
                    </a:lnTo>
                    <a:lnTo>
                      <a:pt x="40" y="300"/>
                    </a:lnTo>
                    <a:lnTo>
                      <a:pt x="48" y="332"/>
                    </a:lnTo>
                    <a:lnTo>
                      <a:pt x="66" y="389"/>
                    </a:lnTo>
                    <a:lnTo>
                      <a:pt x="84" y="440"/>
                    </a:lnTo>
                    <a:lnTo>
                      <a:pt x="103" y="491"/>
                    </a:lnTo>
                    <a:lnTo>
                      <a:pt x="119" y="527"/>
                    </a:lnTo>
                    <a:lnTo>
                      <a:pt x="129" y="550"/>
                    </a:lnTo>
                    <a:lnTo>
                      <a:pt x="560" y="318"/>
                    </a:lnTo>
                    <a:lnTo>
                      <a:pt x="542" y="273"/>
                    </a:lnTo>
                    <a:lnTo>
                      <a:pt x="523" y="221"/>
                    </a:lnTo>
                    <a:lnTo>
                      <a:pt x="515" y="195"/>
                    </a:lnTo>
                    <a:lnTo>
                      <a:pt x="507" y="163"/>
                    </a:lnTo>
                    <a:lnTo>
                      <a:pt x="495" y="109"/>
                    </a:lnTo>
                    <a:lnTo>
                      <a:pt x="488" y="55"/>
                    </a:lnTo>
                    <a:lnTo>
                      <a:pt x="485" y="22"/>
                    </a:lnTo>
                    <a:lnTo>
                      <a:pt x="485" y="0"/>
                    </a:lnTo>
                    <a:lnTo>
                      <a:pt x="1" y="4"/>
                    </a:lnTo>
                    <a:close/>
                  </a:path>
                </a:pathLst>
              </a:custGeom>
              <a:noFill/>
              <a:ln w="1588" cap="rnd">
                <a:solidFill>
                  <a:srgbClr val="35973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86" name="Freeform 205"/>
            <p:cNvSpPr>
              <a:spLocks/>
            </p:cNvSpPr>
            <p:nvPr/>
          </p:nvSpPr>
          <p:spPr bwMode="auto">
            <a:xfrm>
              <a:off x="1622425" y="3281363"/>
              <a:ext cx="935037" cy="128587"/>
            </a:xfrm>
            <a:custGeom>
              <a:avLst/>
              <a:gdLst>
                <a:gd name="T0" fmla="*/ 85 w 637"/>
                <a:gd name="T1" fmla="*/ 81 h 81"/>
                <a:gd name="T2" fmla="*/ 0 w 637"/>
                <a:gd name="T3" fmla="*/ 81 h 81"/>
                <a:gd name="T4" fmla="*/ 13 w 637"/>
                <a:gd name="T5" fmla="*/ 0 h 81"/>
                <a:gd name="T6" fmla="*/ 96 w 637"/>
                <a:gd name="T7" fmla="*/ 0 h 81"/>
                <a:gd name="T8" fmla="*/ 85 w 637"/>
                <a:gd name="T9" fmla="*/ 81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81"/>
                <a:gd name="T17" fmla="*/ 637 w 637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81">
                  <a:moveTo>
                    <a:pt x="556" y="81"/>
                  </a:moveTo>
                  <a:lnTo>
                    <a:pt x="0" y="81"/>
                  </a:lnTo>
                  <a:lnTo>
                    <a:pt x="81" y="0"/>
                  </a:lnTo>
                  <a:lnTo>
                    <a:pt x="637" y="0"/>
                  </a:lnTo>
                  <a:lnTo>
                    <a:pt x="556" y="81"/>
                  </a:lnTo>
                  <a:close/>
                </a:path>
              </a:pathLst>
            </a:custGeom>
            <a:solidFill>
              <a:srgbClr val="6CAF5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7" name="Freeform 206"/>
            <p:cNvSpPr>
              <a:spLocks/>
            </p:cNvSpPr>
            <p:nvPr/>
          </p:nvSpPr>
          <p:spPr bwMode="auto">
            <a:xfrm>
              <a:off x="2195513" y="3986213"/>
              <a:ext cx="119062" cy="152400"/>
            </a:xfrm>
            <a:custGeom>
              <a:avLst/>
              <a:gdLst>
                <a:gd name="T0" fmla="*/ 0 w 81"/>
                <a:gd name="T1" fmla="*/ 96 h 96"/>
                <a:gd name="T2" fmla="*/ 0 w 81"/>
                <a:gd name="T3" fmla="*/ 80 h 96"/>
                <a:gd name="T4" fmla="*/ 14 w 81"/>
                <a:gd name="T5" fmla="*/ 0 h 96"/>
                <a:gd name="T6" fmla="*/ 14 w 81"/>
                <a:gd name="T7" fmla="*/ 15 h 96"/>
                <a:gd name="T8" fmla="*/ 0 w 81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96"/>
                <a:gd name="T17" fmla="*/ 81 w 81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96">
                  <a:moveTo>
                    <a:pt x="0" y="96"/>
                  </a:moveTo>
                  <a:lnTo>
                    <a:pt x="0" y="80"/>
                  </a:lnTo>
                  <a:lnTo>
                    <a:pt x="81" y="0"/>
                  </a:lnTo>
                  <a:lnTo>
                    <a:pt x="81" y="15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8" name="Freeform 207"/>
            <p:cNvSpPr>
              <a:spLocks/>
            </p:cNvSpPr>
            <p:nvPr/>
          </p:nvSpPr>
          <p:spPr bwMode="auto">
            <a:xfrm>
              <a:off x="2195513" y="3962400"/>
              <a:ext cx="119062" cy="152400"/>
            </a:xfrm>
            <a:custGeom>
              <a:avLst/>
              <a:gdLst>
                <a:gd name="T0" fmla="*/ 1 w 81"/>
                <a:gd name="T1" fmla="*/ 96 h 96"/>
                <a:gd name="T2" fmla="*/ 0 w 81"/>
                <a:gd name="T3" fmla="*/ 80 h 96"/>
                <a:gd name="T4" fmla="*/ 14 w 81"/>
                <a:gd name="T5" fmla="*/ 0 h 96"/>
                <a:gd name="T6" fmla="*/ 14 w 81"/>
                <a:gd name="T7" fmla="*/ 14 h 96"/>
                <a:gd name="T8" fmla="*/ 1 w 81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96"/>
                <a:gd name="T17" fmla="*/ 81 w 81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96">
                  <a:moveTo>
                    <a:pt x="1" y="96"/>
                  </a:moveTo>
                  <a:lnTo>
                    <a:pt x="0" y="80"/>
                  </a:lnTo>
                  <a:lnTo>
                    <a:pt x="80" y="0"/>
                  </a:lnTo>
                  <a:lnTo>
                    <a:pt x="81" y="14"/>
                  </a:lnTo>
                  <a:lnTo>
                    <a:pt x="1" y="96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9" name="Freeform 208"/>
            <p:cNvSpPr>
              <a:spLocks/>
            </p:cNvSpPr>
            <p:nvPr/>
          </p:nvSpPr>
          <p:spPr bwMode="auto">
            <a:xfrm>
              <a:off x="2195513" y="3930650"/>
              <a:ext cx="119062" cy="157162"/>
            </a:xfrm>
            <a:custGeom>
              <a:avLst/>
              <a:gdLst>
                <a:gd name="T0" fmla="*/ 0 w 81"/>
                <a:gd name="T1" fmla="*/ 99 h 99"/>
                <a:gd name="T2" fmla="*/ 1 w 81"/>
                <a:gd name="T3" fmla="*/ 81 h 99"/>
                <a:gd name="T4" fmla="*/ 14 w 81"/>
                <a:gd name="T5" fmla="*/ 0 h 99"/>
                <a:gd name="T6" fmla="*/ 14 w 81"/>
                <a:gd name="T7" fmla="*/ 18 h 99"/>
                <a:gd name="T8" fmla="*/ 0 w 81"/>
                <a:gd name="T9" fmla="*/ 9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99"/>
                <a:gd name="T17" fmla="*/ 81 w 81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99">
                  <a:moveTo>
                    <a:pt x="0" y="99"/>
                  </a:moveTo>
                  <a:lnTo>
                    <a:pt x="1" y="81"/>
                  </a:lnTo>
                  <a:lnTo>
                    <a:pt x="81" y="0"/>
                  </a:lnTo>
                  <a:lnTo>
                    <a:pt x="80" y="18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0" name="Freeform 209"/>
            <p:cNvSpPr>
              <a:spLocks/>
            </p:cNvSpPr>
            <p:nvPr/>
          </p:nvSpPr>
          <p:spPr bwMode="auto">
            <a:xfrm>
              <a:off x="2195513" y="3897313"/>
              <a:ext cx="122237" cy="161925"/>
            </a:xfrm>
            <a:custGeom>
              <a:avLst/>
              <a:gdLst>
                <a:gd name="T0" fmla="*/ 0 w 83"/>
                <a:gd name="T1" fmla="*/ 102 h 102"/>
                <a:gd name="T2" fmla="*/ 3 w 83"/>
                <a:gd name="T3" fmla="*/ 80 h 102"/>
                <a:gd name="T4" fmla="*/ 14 w 83"/>
                <a:gd name="T5" fmla="*/ 0 h 102"/>
                <a:gd name="T6" fmla="*/ 14 w 83"/>
                <a:gd name="T7" fmla="*/ 22 h 102"/>
                <a:gd name="T8" fmla="*/ 0 w 83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102"/>
                <a:gd name="T17" fmla="*/ 83 w 83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102">
                  <a:moveTo>
                    <a:pt x="0" y="102"/>
                  </a:moveTo>
                  <a:lnTo>
                    <a:pt x="3" y="80"/>
                  </a:lnTo>
                  <a:lnTo>
                    <a:pt x="83" y="0"/>
                  </a:lnTo>
                  <a:lnTo>
                    <a:pt x="81" y="2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1" name="Freeform 210"/>
            <p:cNvSpPr>
              <a:spLocks/>
            </p:cNvSpPr>
            <p:nvPr/>
          </p:nvSpPr>
          <p:spPr bwMode="auto">
            <a:xfrm>
              <a:off x="2198688" y="3871913"/>
              <a:ext cx="125412" cy="155575"/>
            </a:xfrm>
            <a:custGeom>
              <a:avLst/>
              <a:gdLst>
                <a:gd name="T0" fmla="*/ 0 w 85"/>
                <a:gd name="T1" fmla="*/ 98 h 98"/>
                <a:gd name="T2" fmla="*/ 3 w 85"/>
                <a:gd name="T3" fmla="*/ 80 h 98"/>
                <a:gd name="T4" fmla="*/ 16 w 85"/>
                <a:gd name="T5" fmla="*/ 0 h 98"/>
                <a:gd name="T6" fmla="*/ 15 w 85"/>
                <a:gd name="T7" fmla="*/ 17 h 98"/>
                <a:gd name="T8" fmla="*/ 0 w 85"/>
                <a:gd name="T9" fmla="*/ 98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98"/>
                <a:gd name="T17" fmla="*/ 85 w 85"/>
                <a:gd name="T18" fmla="*/ 98 h 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98">
                  <a:moveTo>
                    <a:pt x="0" y="98"/>
                  </a:moveTo>
                  <a:lnTo>
                    <a:pt x="3" y="80"/>
                  </a:lnTo>
                  <a:lnTo>
                    <a:pt x="85" y="0"/>
                  </a:lnTo>
                  <a:lnTo>
                    <a:pt x="83" y="1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2" name="Freeform 211"/>
            <p:cNvSpPr>
              <a:spLocks/>
            </p:cNvSpPr>
            <p:nvPr/>
          </p:nvSpPr>
          <p:spPr bwMode="auto">
            <a:xfrm>
              <a:off x="2201863" y="3830638"/>
              <a:ext cx="127000" cy="166687"/>
            </a:xfrm>
            <a:custGeom>
              <a:avLst/>
              <a:gdLst>
                <a:gd name="T0" fmla="*/ 0 w 87"/>
                <a:gd name="T1" fmla="*/ 105 h 105"/>
                <a:gd name="T2" fmla="*/ 5 w 87"/>
                <a:gd name="T3" fmla="*/ 80 h 105"/>
                <a:gd name="T4" fmla="*/ 12 w 87"/>
                <a:gd name="T5" fmla="*/ 0 h 105"/>
                <a:gd name="T6" fmla="*/ 11 w 87"/>
                <a:gd name="T7" fmla="*/ 25 h 105"/>
                <a:gd name="T8" fmla="*/ 0 w 87"/>
                <a:gd name="T9" fmla="*/ 105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05"/>
                <a:gd name="T17" fmla="*/ 87 w 87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05">
                  <a:moveTo>
                    <a:pt x="0" y="105"/>
                  </a:moveTo>
                  <a:lnTo>
                    <a:pt x="5" y="80"/>
                  </a:lnTo>
                  <a:lnTo>
                    <a:pt x="87" y="0"/>
                  </a:lnTo>
                  <a:lnTo>
                    <a:pt x="82" y="2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3" name="Freeform 212"/>
            <p:cNvSpPr>
              <a:spLocks/>
            </p:cNvSpPr>
            <p:nvPr/>
          </p:nvSpPr>
          <p:spPr bwMode="auto">
            <a:xfrm>
              <a:off x="2211388" y="3783013"/>
              <a:ext cx="127000" cy="174625"/>
            </a:xfrm>
            <a:custGeom>
              <a:avLst/>
              <a:gdLst>
                <a:gd name="T0" fmla="*/ 0 w 87"/>
                <a:gd name="T1" fmla="*/ 110 h 110"/>
                <a:gd name="T2" fmla="*/ 6 w 87"/>
                <a:gd name="T3" fmla="*/ 81 h 110"/>
                <a:gd name="T4" fmla="*/ 12 w 87"/>
                <a:gd name="T5" fmla="*/ 0 h 110"/>
                <a:gd name="T6" fmla="*/ 11 w 87"/>
                <a:gd name="T7" fmla="*/ 28 h 110"/>
                <a:gd name="T8" fmla="*/ 0 w 87"/>
                <a:gd name="T9" fmla="*/ 1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110"/>
                <a:gd name="T17" fmla="*/ 87 w 87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110">
                  <a:moveTo>
                    <a:pt x="0" y="110"/>
                  </a:moveTo>
                  <a:lnTo>
                    <a:pt x="6" y="81"/>
                  </a:lnTo>
                  <a:lnTo>
                    <a:pt x="87" y="0"/>
                  </a:lnTo>
                  <a:lnTo>
                    <a:pt x="82" y="2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4" name="Freeform 213"/>
            <p:cNvSpPr>
              <a:spLocks/>
            </p:cNvSpPr>
            <p:nvPr/>
          </p:nvSpPr>
          <p:spPr bwMode="auto">
            <a:xfrm>
              <a:off x="2219325" y="3754438"/>
              <a:ext cx="122237" cy="157162"/>
            </a:xfrm>
            <a:custGeom>
              <a:avLst/>
              <a:gdLst>
                <a:gd name="T0" fmla="*/ 0 w 83"/>
                <a:gd name="T1" fmla="*/ 99 h 99"/>
                <a:gd name="T2" fmla="*/ 3 w 83"/>
                <a:gd name="T3" fmla="*/ 81 h 99"/>
                <a:gd name="T4" fmla="*/ 14 w 83"/>
                <a:gd name="T5" fmla="*/ 0 h 99"/>
                <a:gd name="T6" fmla="*/ 14 w 83"/>
                <a:gd name="T7" fmla="*/ 19 h 99"/>
                <a:gd name="T8" fmla="*/ 0 w 83"/>
                <a:gd name="T9" fmla="*/ 9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99"/>
                <a:gd name="T17" fmla="*/ 83 w 83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99">
                  <a:moveTo>
                    <a:pt x="0" y="99"/>
                  </a:moveTo>
                  <a:lnTo>
                    <a:pt x="3" y="81"/>
                  </a:lnTo>
                  <a:lnTo>
                    <a:pt x="83" y="0"/>
                  </a:lnTo>
                  <a:lnTo>
                    <a:pt x="80" y="1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5" name="Freeform 214"/>
            <p:cNvSpPr>
              <a:spLocks/>
            </p:cNvSpPr>
            <p:nvPr/>
          </p:nvSpPr>
          <p:spPr bwMode="auto">
            <a:xfrm>
              <a:off x="2224088" y="3721100"/>
              <a:ext cx="125412" cy="160337"/>
            </a:xfrm>
            <a:custGeom>
              <a:avLst/>
              <a:gdLst>
                <a:gd name="T0" fmla="*/ 0 w 86"/>
                <a:gd name="T1" fmla="*/ 101 h 101"/>
                <a:gd name="T2" fmla="*/ 6 w 86"/>
                <a:gd name="T3" fmla="*/ 79 h 101"/>
                <a:gd name="T4" fmla="*/ 12 w 86"/>
                <a:gd name="T5" fmla="*/ 0 h 101"/>
                <a:gd name="T6" fmla="*/ 11 w 86"/>
                <a:gd name="T7" fmla="*/ 21 h 101"/>
                <a:gd name="T8" fmla="*/ 0 w 86"/>
                <a:gd name="T9" fmla="*/ 101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101"/>
                <a:gd name="T17" fmla="*/ 86 w 86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101">
                  <a:moveTo>
                    <a:pt x="0" y="101"/>
                  </a:moveTo>
                  <a:lnTo>
                    <a:pt x="6" y="79"/>
                  </a:lnTo>
                  <a:lnTo>
                    <a:pt x="86" y="0"/>
                  </a:lnTo>
                  <a:lnTo>
                    <a:pt x="81" y="2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6" name="Freeform 215"/>
            <p:cNvSpPr>
              <a:spLocks/>
            </p:cNvSpPr>
            <p:nvPr/>
          </p:nvSpPr>
          <p:spPr bwMode="auto">
            <a:xfrm>
              <a:off x="2232025" y="3673475"/>
              <a:ext cx="130175" cy="174625"/>
            </a:xfrm>
            <a:custGeom>
              <a:avLst/>
              <a:gdLst>
                <a:gd name="T0" fmla="*/ 0 w 89"/>
                <a:gd name="T1" fmla="*/ 110 h 110"/>
                <a:gd name="T2" fmla="*/ 6 w 89"/>
                <a:gd name="T3" fmla="*/ 81 h 110"/>
                <a:gd name="T4" fmla="*/ 13 w 89"/>
                <a:gd name="T5" fmla="*/ 0 h 110"/>
                <a:gd name="T6" fmla="*/ 12 w 89"/>
                <a:gd name="T7" fmla="*/ 28 h 110"/>
                <a:gd name="T8" fmla="*/ 0 w 89"/>
                <a:gd name="T9" fmla="*/ 1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10"/>
                <a:gd name="T17" fmla="*/ 89 w 89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10">
                  <a:moveTo>
                    <a:pt x="0" y="110"/>
                  </a:moveTo>
                  <a:lnTo>
                    <a:pt x="8" y="81"/>
                  </a:lnTo>
                  <a:lnTo>
                    <a:pt x="89" y="0"/>
                  </a:lnTo>
                  <a:lnTo>
                    <a:pt x="81" y="2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7" name="Freeform 216"/>
            <p:cNvSpPr>
              <a:spLocks/>
            </p:cNvSpPr>
            <p:nvPr/>
          </p:nvSpPr>
          <p:spPr bwMode="auto">
            <a:xfrm>
              <a:off x="2243138" y="3640138"/>
              <a:ext cx="128587" cy="161925"/>
            </a:xfrm>
            <a:custGeom>
              <a:avLst/>
              <a:gdLst>
                <a:gd name="T0" fmla="*/ 0 w 88"/>
                <a:gd name="T1" fmla="*/ 102 h 102"/>
                <a:gd name="T2" fmla="*/ 6 w 88"/>
                <a:gd name="T3" fmla="*/ 82 h 102"/>
                <a:gd name="T4" fmla="*/ 13 w 88"/>
                <a:gd name="T5" fmla="*/ 0 h 102"/>
                <a:gd name="T6" fmla="*/ 12 w 88"/>
                <a:gd name="T7" fmla="*/ 21 h 102"/>
                <a:gd name="T8" fmla="*/ 0 w 88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02"/>
                <a:gd name="T17" fmla="*/ 88 w 8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02">
                  <a:moveTo>
                    <a:pt x="0" y="102"/>
                  </a:moveTo>
                  <a:lnTo>
                    <a:pt x="8" y="82"/>
                  </a:lnTo>
                  <a:lnTo>
                    <a:pt x="88" y="0"/>
                  </a:lnTo>
                  <a:lnTo>
                    <a:pt x="81" y="2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8" name="Freeform 217"/>
            <p:cNvSpPr>
              <a:spLocks/>
            </p:cNvSpPr>
            <p:nvPr/>
          </p:nvSpPr>
          <p:spPr bwMode="auto">
            <a:xfrm>
              <a:off x="2252663" y="3605213"/>
              <a:ext cx="130175" cy="163512"/>
            </a:xfrm>
            <a:custGeom>
              <a:avLst/>
              <a:gdLst>
                <a:gd name="T0" fmla="*/ 0 w 88"/>
                <a:gd name="T1" fmla="*/ 103 h 103"/>
                <a:gd name="T2" fmla="*/ 6 w 88"/>
                <a:gd name="T3" fmla="*/ 80 h 103"/>
                <a:gd name="T4" fmla="*/ 17 w 88"/>
                <a:gd name="T5" fmla="*/ 0 h 103"/>
                <a:gd name="T6" fmla="*/ 16 w 88"/>
                <a:gd name="T7" fmla="*/ 22 h 103"/>
                <a:gd name="T8" fmla="*/ 0 w 88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103"/>
                <a:gd name="T17" fmla="*/ 88 w 88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103">
                  <a:moveTo>
                    <a:pt x="0" y="103"/>
                  </a:moveTo>
                  <a:lnTo>
                    <a:pt x="6" y="80"/>
                  </a:lnTo>
                  <a:lnTo>
                    <a:pt x="88" y="0"/>
                  </a:lnTo>
                  <a:lnTo>
                    <a:pt x="82" y="2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9" name="Freeform 218"/>
            <p:cNvSpPr>
              <a:spLocks/>
            </p:cNvSpPr>
            <p:nvPr/>
          </p:nvSpPr>
          <p:spPr bwMode="auto">
            <a:xfrm>
              <a:off x="2262188" y="3568700"/>
              <a:ext cx="134937" cy="165100"/>
            </a:xfrm>
            <a:custGeom>
              <a:avLst/>
              <a:gdLst>
                <a:gd name="T0" fmla="*/ 0 w 92"/>
                <a:gd name="T1" fmla="*/ 104 h 104"/>
                <a:gd name="T2" fmla="*/ 6 w 92"/>
                <a:gd name="T3" fmla="*/ 80 h 104"/>
                <a:gd name="T4" fmla="*/ 14 w 92"/>
                <a:gd name="T5" fmla="*/ 0 h 104"/>
                <a:gd name="T6" fmla="*/ 13 w 92"/>
                <a:gd name="T7" fmla="*/ 23 h 104"/>
                <a:gd name="T8" fmla="*/ 0 w 92"/>
                <a:gd name="T9" fmla="*/ 104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104"/>
                <a:gd name="T17" fmla="*/ 92 w 92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104">
                  <a:moveTo>
                    <a:pt x="0" y="104"/>
                  </a:moveTo>
                  <a:lnTo>
                    <a:pt x="10" y="80"/>
                  </a:lnTo>
                  <a:lnTo>
                    <a:pt x="92" y="0"/>
                  </a:lnTo>
                  <a:lnTo>
                    <a:pt x="81" y="23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0" name="Freeform 219"/>
            <p:cNvSpPr>
              <a:spLocks/>
            </p:cNvSpPr>
            <p:nvPr/>
          </p:nvSpPr>
          <p:spPr bwMode="auto">
            <a:xfrm>
              <a:off x="2279650" y="3538538"/>
              <a:ext cx="128587" cy="157162"/>
            </a:xfrm>
            <a:custGeom>
              <a:avLst/>
              <a:gdLst>
                <a:gd name="T0" fmla="*/ 0 w 88"/>
                <a:gd name="T1" fmla="*/ 99 h 99"/>
                <a:gd name="T2" fmla="*/ 6 w 88"/>
                <a:gd name="T3" fmla="*/ 80 h 99"/>
                <a:gd name="T4" fmla="*/ 13 w 88"/>
                <a:gd name="T5" fmla="*/ 0 h 99"/>
                <a:gd name="T6" fmla="*/ 11 w 88"/>
                <a:gd name="T7" fmla="*/ 19 h 99"/>
                <a:gd name="T8" fmla="*/ 0 w 88"/>
                <a:gd name="T9" fmla="*/ 9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99"/>
                <a:gd name="T17" fmla="*/ 88 w 88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99">
                  <a:moveTo>
                    <a:pt x="0" y="99"/>
                  </a:moveTo>
                  <a:lnTo>
                    <a:pt x="8" y="80"/>
                  </a:lnTo>
                  <a:lnTo>
                    <a:pt x="88" y="0"/>
                  </a:lnTo>
                  <a:lnTo>
                    <a:pt x="80" y="1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1" name="Freeform 220"/>
            <p:cNvSpPr>
              <a:spLocks/>
            </p:cNvSpPr>
            <p:nvPr/>
          </p:nvSpPr>
          <p:spPr bwMode="auto">
            <a:xfrm>
              <a:off x="2289175" y="3500438"/>
              <a:ext cx="133350" cy="163512"/>
            </a:xfrm>
            <a:custGeom>
              <a:avLst/>
              <a:gdLst>
                <a:gd name="T0" fmla="*/ 0 w 91"/>
                <a:gd name="T1" fmla="*/ 103 h 103"/>
                <a:gd name="T2" fmla="*/ 6 w 91"/>
                <a:gd name="T3" fmla="*/ 79 h 103"/>
                <a:gd name="T4" fmla="*/ 14 w 91"/>
                <a:gd name="T5" fmla="*/ 0 h 103"/>
                <a:gd name="T6" fmla="*/ 12 w 91"/>
                <a:gd name="T7" fmla="*/ 22 h 103"/>
                <a:gd name="T8" fmla="*/ 0 w 91"/>
                <a:gd name="T9" fmla="*/ 103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03"/>
                <a:gd name="T17" fmla="*/ 91 w 91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03">
                  <a:moveTo>
                    <a:pt x="0" y="103"/>
                  </a:moveTo>
                  <a:lnTo>
                    <a:pt x="11" y="79"/>
                  </a:lnTo>
                  <a:lnTo>
                    <a:pt x="91" y="0"/>
                  </a:lnTo>
                  <a:lnTo>
                    <a:pt x="80" y="2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2" name="Freeform 221"/>
            <p:cNvSpPr>
              <a:spLocks/>
            </p:cNvSpPr>
            <p:nvPr/>
          </p:nvSpPr>
          <p:spPr bwMode="auto">
            <a:xfrm>
              <a:off x="2306638" y="3459163"/>
              <a:ext cx="134937" cy="169862"/>
            </a:xfrm>
            <a:custGeom>
              <a:avLst/>
              <a:gdLst>
                <a:gd name="T0" fmla="*/ 0 w 93"/>
                <a:gd name="T1" fmla="*/ 107 h 107"/>
                <a:gd name="T2" fmla="*/ 5 w 93"/>
                <a:gd name="T3" fmla="*/ 81 h 107"/>
                <a:gd name="T4" fmla="*/ 11 w 93"/>
                <a:gd name="T5" fmla="*/ 0 h 107"/>
                <a:gd name="T6" fmla="*/ 10 w 93"/>
                <a:gd name="T7" fmla="*/ 26 h 107"/>
                <a:gd name="T8" fmla="*/ 0 w 93"/>
                <a:gd name="T9" fmla="*/ 107 h 1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07"/>
                <a:gd name="T17" fmla="*/ 93 w 93"/>
                <a:gd name="T18" fmla="*/ 107 h 1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07">
                  <a:moveTo>
                    <a:pt x="0" y="107"/>
                  </a:moveTo>
                  <a:lnTo>
                    <a:pt x="11" y="81"/>
                  </a:lnTo>
                  <a:lnTo>
                    <a:pt x="93" y="0"/>
                  </a:lnTo>
                  <a:lnTo>
                    <a:pt x="82" y="26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3" name="Freeform 222"/>
            <p:cNvSpPr>
              <a:spLocks/>
            </p:cNvSpPr>
            <p:nvPr/>
          </p:nvSpPr>
          <p:spPr bwMode="auto">
            <a:xfrm>
              <a:off x="2324100" y="3419475"/>
              <a:ext cx="141287" cy="168275"/>
            </a:xfrm>
            <a:custGeom>
              <a:avLst/>
              <a:gdLst>
                <a:gd name="T0" fmla="*/ 0 w 97"/>
                <a:gd name="T1" fmla="*/ 106 h 106"/>
                <a:gd name="T2" fmla="*/ 6 w 97"/>
                <a:gd name="T3" fmla="*/ 81 h 106"/>
                <a:gd name="T4" fmla="*/ 13 w 97"/>
                <a:gd name="T5" fmla="*/ 0 h 106"/>
                <a:gd name="T6" fmla="*/ 11 w 97"/>
                <a:gd name="T7" fmla="*/ 25 h 106"/>
                <a:gd name="T8" fmla="*/ 0 w 97"/>
                <a:gd name="T9" fmla="*/ 106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"/>
                <a:gd name="T16" fmla="*/ 0 h 106"/>
                <a:gd name="T17" fmla="*/ 97 w 97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" h="106">
                  <a:moveTo>
                    <a:pt x="0" y="106"/>
                  </a:moveTo>
                  <a:lnTo>
                    <a:pt x="16" y="81"/>
                  </a:lnTo>
                  <a:lnTo>
                    <a:pt x="97" y="0"/>
                  </a:lnTo>
                  <a:lnTo>
                    <a:pt x="81" y="25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4" name="Freeform 223"/>
            <p:cNvSpPr>
              <a:spLocks/>
            </p:cNvSpPr>
            <p:nvPr/>
          </p:nvSpPr>
          <p:spPr bwMode="auto">
            <a:xfrm>
              <a:off x="2346325" y="3371850"/>
              <a:ext cx="149225" cy="177800"/>
            </a:xfrm>
            <a:custGeom>
              <a:avLst/>
              <a:gdLst>
                <a:gd name="T0" fmla="*/ 0 w 101"/>
                <a:gd name="T1" fmla="*/ 112 h 112"/>
                <a:gd name="T2" fmla="*/ 7 w 101"/>
                <a:gd name="T3" fmla="*/ 80 h 112"/>
                <a:gd name="T4" fmla="*/ 18 w 101"/>
                <a:gd name="T5" fmla="*/ 0 h 112"/>
                <a:gd name="T6" fmla="*/ 15 w 101"/>
                <a:gd name="T7" fmla="*/ 31 h 112"/>
                <a:gd name="T8" fmla="*/ 0 w 101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112"/>
                <a:gd name="T17" fmla="*/ 101 w 101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112">
                  <a:moveTo>
                    <a:pt x="0" y="112"/>
                  </a:moveTo>
                  <a:lnTo>
                    <a:pt x="21" y="80"/>
                  </a:lnTo>
                  <a:lnTo>
                    <a:pt x="101" y="0"/>
                  </a:lnTo>
                  <a:lnTo>
                    <a:pt x="81" y="31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5" name="Freeform 224"/>
            <p:cNvSpPr>
              <a:spLocks/>
            </p:cNvSpPr>
            <p:nvPr/>
          </p:nvSpPr>
          <p:spPr bwMode="auto">
            <a:xfrm>
              <a:off x="2376488" y="3325813"/>
              <a:ext cx="142875" cy="174625"/>
            </a:xfrm>
            <a:custGeom>
              <a:avLst/>
              <a:gdLst>
                <a:gd name="T0" fmla="*/ 0 w 98"/>
                <a:gd name="T1" fmla="*/ 110 h 110"/>
                <a:gd name="T2" fmla="*/ 6 w 98"/>
                <a:gd name="T3" fmla="*/ 82 h 110"/>
                <a:gd name="T4" fmla="*/ 14 w 98"/>
                <a:gd name="T5" fmla="*/ 0 h 110"/>
                <a:gd name="T6" fmla="*/ 11 w 98"/>
                <a:gd name="T7" fmla="*/ 29 h 110"/>
                <a:gd name="T8" fmla="*/ 0 w 98"/>
                <a:gd name="T9" fmla="*/ 11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"/>
                <a:gd name="T16" fmla="*/ 0 h 110"/>
                <a:gd name="T17" fmla="*/ 98 w 9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" h="110">
                  <a:moveTo>
                    <a:pt x="0" y="110"/>
                  </a:moveTo>
                  <a:lnTo>
                    <a:pt x="17" y="82"/>
                  </a:lnTo>
                  <a:lnTo>
                    <a:pt x="98" y="0"/>
                  </a:lnTo>
                  <a:lnTo>
                    <a:pt x="81" y="29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6" name="Freeform 225"/>
            <p:cNvSpPr>
              <a:spLocks/>
            </p:cNvSpPr>
            <p:nvPr/>
          </p:nvSpPr>
          <p:spPr bwMode="auto">
            <a:xfrm>
              <a:off x="2401888" y="3300413"/>
              <a:ext cx="139700" cy="152400"/>
            </a:xfrm>
            <a:custGeom>
              <a:avLst/>
              <a:gdLst>
                <a:gd name="T0" fmla="*/ 0 w 96"/>
                <a:gd name="T1" fmla="*/ 96 h 96"/>
                <a:gd name="T2" fmla="*/ 6 w 96"/>
                <a:gd name="T3" fmla="*/ 81 h 96"/>
                <a:gd name="T4" fmla="*/ 13 w 96"/>
                <a:gd name="T5" fmla="*/ 0 h 96"/>
                <a:gd name="T6" fmla="*/ 11 w 96"/>
                <a:gd name="T7" fmla="*/ 15 h 96"/>
                <a:gd name="T8" fmla="*/ 0 w 96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96"/>
                <a:gd name="T17" fmla="*/ 96 w 9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96">
                  <a:moveTo>
                    <a:pt x="0" y="96"/>
                  </a:moveTo>
                  <a:lnTo>
                    <a:pt x="16" y="81"/>
                  </a:lnTo>
                  <a:lnTo>
                    <a:pt x="96" y="0"/>
                  </a:lnTo>
                  <a:lnTo>
                    <a:pt x="81" y="15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53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7" name="Freeform 226"/>
            <p:cNvSpPr>
              <a:spLocks/>
            </p:cNvSpPr>
            <p:nvPr/>
          </p:nvSpPr>
          <p:spPr bwMode="auto">
            <a:xfrm>
              <a:off x="2422525" y="3281363"/>
              <a:ext cx="134937" cy="147637"/>
            </a:xfrm>
            <a:custGeom>
              <a:avLst/>
              <a:gdLst>
                <a:gd name="T0" fmla="*/ 0 w 91"/>
                <a:gd name="T1" fmla="*/ 93 h 93"/>
                <a:gd name="T2" fmla="*/ 7 w 91"/>
                <a:gd name="T3" fmla="*/ 80 h 93"/>
                <a:gd name="T4" fmla="*/ 18 w 91"/>
                <a:gd name="T5" fmla="*/ 0 h 93"/>
                <a:gd name="T6" fmla="*/ 17 w 91"/>
                <a:gd name="T7" fmla="*/ 13 h 93"/>
                <a:gd name="T8" fmla="*/ 0 w 91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3"/>
                <a:gd name="T17" fmla="*/ 91 w 9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3">
                  <a:moveTo>
                    <a:pt x="0" y="93"/>
                  </a:moveTo>
                  <a:lnTo>
                    <a:pt x="9" y="80"/>
                  </a:lnTo>
                  <a:lnTo>
                    <a:pt x="91" y="0"/>
                  </a:lnTo>
                  <a:lnTo>
                    <a:pt x="82" y="1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79C6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8" name="Freeform 228"/>
            <p:cNvSpPr>
              <a:spLocks/>
            </p:cNvSpPr>
            <p:nvPr/>
          </p:nvSpPr>
          <p:spPr bwMode="auto">
            <a:xfrm>
              <a:off x="1484313" y="3409950"/>
              <a:ext cx="952500" cy="731837"/>
            </a:xfrm>
            <a:custGeom>
              <a:avLst/>
              <a:gdLst>
                <a:gd name="T0" fmla="*/ 95 w 650"/>
                <a:gd name="T1" fmla="*/ 0 h 461"/>
                <a:gd name="T2" fmla="*/ 14 w 650"/>
                <a:gd name="T3" fmla="*/ 0 h 461"/>
                <a:gd name="T4" fmla="*/ 13 w 650"/>
                <a:gd name="T5" fmla="*/ 11 h 461"/>
                <a:gd name="T6" fmla="*/ 12 w 650"/>
                <a:gd name="T7" fmla="*/ 39 h 461"/>
                <a:gd name="T8" fmla="*/ 10 w 650"/>
                <a:gd name="T9" fmla="*/ 63 h 461"/>
                <a:gd name="T10" fmla="*/ 9 w 650"/>
                <a:gd name="T11" fmla="*/ 79 h 461"/>
                <a:gd name="T12" fmla="*/ 8 w 650"/>
                <a:gd name="T13" fmla="*/ 99 h 461"/>
                <a:gd name="T14" fmla="*/ 6 w 650"/>
                <a:gd name="T15" fmla="*/ 124 h 461"/>
                <a:gd name="T16" fmla="*/ 6 w 650"/>
                <a:gd name="T17" fmla="*/ 146 h 461"/>
                <a:gd name="T18" fmla="*/ 6 w 650"/>
                <a:gd name="T19" fmla="*/ 180 h 461"/>
                <a:gd name="T20" fmla="*/ 6 w 650"/>
                <a:gd name="T21" fmla="*/ 209 h 461"/>
                <a:gd name="T22" fmla="*/ 6 w 650"/>
                <a:gd name="T23" fmla="*/ 238 h 461"/>
                <a:gd name="T24" fmla="*/ 6 w 650"/>
                <a:gd name="T25" fmla="*/ 264 h 461"/>
                <a:gd name="T26" fmla="*/ 6 w 650"/>
                <a:gd name="T27" fmla="*/ 290 h 461"/>
                <a:gd name="T28" fmla="*/ 6 w 650"/>
                <a:gd name="T29" fmla="*/ 324 h 461"/>
                <a:gd name="T30" fmla="*/ 5 w 650"/>
                <a:gd name="T31" fmla="*/ 373 h 461"/>
                <a:gd name="T32" fmla="*/ 2 w 650"/>
                <a:gd name="T33" fmla="*/ 424 h 461"/>
                <a:gd name="T34" fmla="*/ 0 w 650"/>
                <a:gd name="T35" fmla="*/ 461 h 461"/>
                <a:gd name="T36" fmla="*/ 72 w 650"/>
                <a:gd name="T37" fmla="*/ 460 h 461"/>
                <a:gd name="T38" fmla="*/ 72 w 650"/>
                <a:gd name="T39" fmla="*/ 444 h 461"/>
                <a:gd name="T40" fmla="*/ 72 w 650"/>
                <a:gd name="T41" fmla="*/ 428 h 461"/>
                <a:gd name="T42" fmla="*/ 72 w 650"/>
                <a:gd name="T43" fmla="*/ 411 h 461"/>
                <a:gd name="T44" fmla="*/ 72 w 650"/>
                <a:gd name="T45" fmla="*/ 389 h 461"/>
                <a:gd name="T46" fmla="*/ 72 w 650"/>
                <a:gd name="T47" fmla="*/ 372 h 461"/>
                <a:gd name="T48" fmla="*/ 72 w 650"/>
                <a:gd name="T49" fmla="*/ 345 h 461"/>
                <a:gd name="T50" fmla="*/ 72 w 650"/>
                <a:gd name="T51" fmla="*/ 317 h 461"/>
                <a:gd name="T52" fmla="*/ 74 w 650"/>
                <a:gd name="T53" fmla="*/ 298 h 461"/>
                <a:gd name="T54" fmla="*/ 75 w 650"/>
                <a:gd name="T55" fmla="*/ 276 h 461"/>
                <a:gd name="T56" fmla="*/ 76 w 650"/>
                <a:gd name="T57" fmla="*/ 248 h 461"/>
                <a:gd name="T58" fmla="*/ 78 w 650"/>
                <a:gd name="T59" fmla="*/ 227 h 461"/>
                <a:gd name="T60" fmla="*/ 78 w 650"/>
                <a:gd name="T61" fmla="*/ 204 h 461"/>
                <a:gd name="T62" fmla="*/ 78 w 650"/>
                <a:gd name="T63" fmla="*/ 180 h 461"/>
                <a:gd name="T64" fmla="*/ 80 w 650"/>
                <a:gd name="T65" fmla="*/ 162 h 461"/>
                <a:gd name="T66" fmla="*/ 82 w 650"/>
                <a:gd name="T67" fmla="*/ 138 h 461"/>
                <a:gd name="T68" fmla="*/ 84 w 650"/>
                <a:gd name="T69" fmla="*/ 113 h 461"/>
                <a:gd name="T70" fmla="*/ 85 w 650"/>
                <a:gd name="T71" fmla="*/ 88 h 461"/>
                <a:gd name="T72" fmla="*/ 90 w 650"/>
                <a:gd name="T73" fmla="*/ 57 h 461"/>
                <a:gd name="T74" fmla="*/ 92 w 650"/>
                <a:gd name="T75" fmla="*/ 29 h 461"/>
                <a:gd name="T76" fmla="*/ 94 w 650"/>
                <a:gd name="T77" fmla="*/ 13 h 461"/>
                <a:gd name="T78" fmla="*/ 95 w 650"/>
                <a:gd name="T79" fmla="*/ 0 h 4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0"/>
                <a:gd name="T121" fmla="*/ 0 h 461"/>
                <a:gd name="T122" fmla="*/ 650 w 650"/>
                <a:gd name="T123" fmla="*/ 461 h 4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0" h="461">
                  <a:moveTo>
                    <a:pt x="650" y="0"/>
                  </a:moveTo>
                  <a:lnTo>
                    <a:pt x="94" y="0"/>
                  </a:lnTo>
                  <a:lnTo>
                    <a:pt x="88" y="11"/>
                  </a:lnTo>
                  <a:lnTo>
                    <a:pt x="78" y="39"/>
                  </a:lnTo>
                  <a:lnTo>
                    <a:pt x="69" y="63"/>
                  </a:lnTo>
                  <a:lnTo>
                    <a:pt x="63" y="79"/>
                  </a:lnTo>
                  <a:lnTo>
                    <a:pt x="56" y="99"/>
                  </a:lnTo>
                  <a:lnTo>
                    <a:pt x="48" y="124"/>
                  </a:lnTo>
                  <a:lnTo>
                    <a:pt x="42" y="146"/>
                  </a:lnTo>
                  <a:lnTo>
                    <a:pt x="33" y="180"/>
                  </a:lnTo>
                  <a:lnTo>
                    <a:pt x="26" y="209"/>
                  </a:lnTo>
                  <a:lnTo>
                    <a:pt x="19" y="238"/>
                  </a:lnTo>
                  <a:lnTo>
                    <a:pt x="15" y="264"/>
                  </a:lnTo>
                  <a:lnTo>
                    <a:pt x="13" y="290"/>
                  </a:lnTo>
                  <a:lnTo>
                    <a:pt x="8" y="324"/>
                  </a:lnTo>
                  <a:lnTo>
                    <a:pt x="5" y="373"/>
                  </a:lnTo>
                  <a:lnTo>
                    <a:pt x="2" y="424"/>
                  </a:lnTo>
                  <a:lnTo>
                    <a:pt x="0" y="461"/>
                  </a:lnTo>
                  <a:lnTo>
                    <a:pt x="486" y="460"/>
                  </a:lnTo>
                  <a:lnTo>
                    <a:pt x="486" y="444"/>
                  </a:lnTo>
                  <a:lnTo>
                    <a:pt x="485" y="428"/>
                  </a:lnTo>
                  <a:lnTo>
                    <a:pt x="486" y="411"/>
                  </a:lnTo>
                  <a:lnTo>
                    <a:pt x="488" y="389"/>
                  </a:lnTo>
                  <a:lnTo>
                    <a:pt x="491" y="372"/>
                  </a:lnTo>
                  <a:lnTo>
                    <a:pt x="495" y="345"/>
                  </a:lnTo>
                  <a:lnTo>
                    <a:pt x="501" y="317"/>
                  </a:lnTo>
                  <a:lnTo>
                    <a:pt x="504" y="298"/>
                  </a:lnTo>
                  <a:lnTo>
                    <a:pt x="510" y="276"/>
                  </a:lnTo>
                  <a:lnTo>
                    <a:pt x="517" y="248"/>
                  </a:lnTo>
                  <a:lnTo>
                    <a:pt x="525" y="227"/>
                  </a:lnTo>
                  <a:lnTo>
                    <a:pt x="531" y="204"/>
                  </a:lnTo>
                  <a:lnTo>
                    <a:pt x="541" y="180"/>
                  </a:lnTo>
                  <a:lnTo>
                    <a:pt x="549" y="162"/>
                  </a:lnTo>
                  <a:lnTo>
                    <a:pt x="560" y="138"/>
                  </a:lnTo>
                  <a:lnTo>
                    <a:pt x="571" y="113"/>
                  </a:lnTo>
                  <a:lnTo>
                    <a:pt x="588" y="88"/>
                  </a:lnTo>
                  <a:lnTo>
                    <a:pt x="609" y="57"/>
                  </a:lnTo>
                  <a:lnTo>
                    <a:pt x="625" y="29"/>
                  </a:lnTo>
                  <a:lnTo>
                    <a:pt x="641" y="13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97D3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9" name="Freeform 229"/>
            <p:cNvSpPr>
              <a:spLocks/>
            </p:cNvSpPr>
            <p:nvPr/>
          </p:nvSpPr>
          <p:spPr bwMode="auto">
            <a:xfrm>
              <a:off x="1487488" y="3409950"/>
              <a:ext cx="952500" cy="731837"/>
            </a:xfrm>
            <a:custGeom>
              <a:avLst/>
              <a:gdLst>
                <a:gd name="T0" fmla="*/ 95 w 650"/>
                <a:gd name="T1" fmla="*/ 0 h 461"/>
                <a:gd name="T2" fmla="*/ 14 w 650"/>
                <a:gd name="T3" fmla="*/ 0 h 461"/>
                <a:gd name="T4" fmla="*/ 13 w 650"/>
                <a:gd name="T5" fmla="*/ 11 h 461"/>
                <a:gd name="T6" fmla="*/ 12 w 650"/>
                <a:gd name="T7" fmla="*/ 39 h 461"/>
                <a:gd name="T8" fmla="*/ 10 w 650"/>
                <a:gd name="T9" fmla="*/ 63 h 461"/>
                <a:gd name="T10" fmla="*/ 9 w 650"/>
                <a:gd name="T11" fmla="*/ 79 h 461"/>
                <a:gd name="T12" fmla="*/ 8 w 650"/>
                <a:gd name="T13" fmla="*/ 99 h 461"/>
                <a:gd name="T14" fmla="*/ 6 w 650"/>
                <a:gd name="T15" fmla="*/ 124 h 461"/>
                <a:gd name="T16" fmla="*/ 6 w 650"/>
                <a:gd name="T17" fmla="*/ 146 h 461"/>
                <a:gd name="T18" fmla="*/ 6 w 650"/>
                <a:gd name="T19" fmla="*/ 180 h 461"/>
                <a:gd name="T20" fmla="*/ 6 w 650"/>
                <a:gd name="T21" fmla="*/ 209 h 461"/>
                <a:gd name="T22" fmla="*/ 6 w 650"/>
                <a:gd name="T23" fmla="*/ 238 h 461"/>
                <a:gd name="T24" fmla="*/ 6 w 650"/>
                <a:gd name="T25" fmla="*/ 264 h 461"/>
                <a:gd name="T26" fmla="*/ 6 w 650"/>
                <a:gd name="T27" fmla="*/ 290 h 461"/>
                <a:gd name="T28" fmla="*/ 6 w 650"/>
                <a:gd name="T29" fmla="*/ 324 h 461"/>
                <a:gd name="T30" fmla="*/ 5 w 650"/>
                <a:gd name="T31" fmla="*/ 373 h 461"/>
                <a:gd name="T32" fmla="*/ 2 w 650"/>
                <a:gd name="T33" fmla="*/ 424 h 461"/>
                <a:gd name="T34" fmla="*/ 0 w 650"/>
                <a:gd name="T35" fmla="*/ 461 h 461"/>
                <a:gd name="T36" fmla="*/ 72 w 650"/>
                <a:gd name="T37" fmla="*/ 460 h 461"/>
                <a:gd name="T38" fmla="*/ 72 w 650"/>
                <a:gd name="T39" fmla="*/ 444 h 461"/>
                <a:gd name="T40" fmla="*/ 72 w 650"/>
                <a:gd name="T41" fmla="*/ 428 h 461"/>
                <a:gd name="T42" fmla="*/ 72 w 650"/>
                <a:gd name="T43" fmla="*/ 411 h 461"/>
                <a:gd name="T44" fmla="*/ 72 w 650"/>
                <a:gd name="T45" fmla="*/ 389 h 461"/>
                <a:gd name="T46" fmla="*/ 72 w 650"/>
                <a:gd name="T47" fmla="*/ 372 h 461"/>
                <a:gd name="T48" fmla="*/ 72 w 650"/>
                <a:gd name="T49" fmla="*/ 345 h 461"/>
                <a:gd name="T50" fmla="*/ 72 w 650"/>
                <a:gd name="T51" fmla="*/ 317 h 461"/>
                <a:gd name="T52" fmla="*/ 74 w 650"/>
                <a:gd name="T53" fmla="*/ 298 h 461"/>
                <a:gd name="T54" fmla="*/ 75 w 650"/>
                <a:gd name="T55" fmla="*/ 276 h 461"/>
                <a:gd name="T56" fmla="*/ 76 w 650"/>
                <a:gd name="T57" fmla="*/ 248 h 461"/>
                <a:gd name="T58" fmla="*/ 78 w 650"/>
                <a:gd name="T59" fmla="*/ 227 h 461"/>
                <a:gd name="T60" fmla="*/ 78 w 650"/>
                <a:gd name="T61" fmla="*/ 204 h 461"/>
                <a:gd name="T62" fmla="*/ 78 w 650"/>
                <a:gd name="T63" fmla="*/ 180 h 461"/>
                <a:gd name="T64" fmla="*/ 80 w 650"/>
                <a:gd name="T65" fmla="*/ 162 h 461"/>
                <a:gd name="T66" fmla="*/ 82 w 650"/>
                <a:gd name="T67" fmla="*/ 138 h 461"/>
                <a:gd name="T68" fmla="*/ 84 w 650"/>
                <a:gd name="T69" fmla="*/ 113 h 461"/>
                <a:gd name="T70" fmla="*/ 85 w 650"/>
                <a:gd name="T71" fmla="*/ 88 h 461"/>
                <a:gd name="T72" fmla="*/ 90 w 650"/>
                <a:gd name="T73" fmla="*/ 57 h 461"/>
                <a:gd name="T74" fmla="*/ 92 w 650"/>
                <a:gd name="T75" fmla="*/ 29 h 461"/>
                <a:gd name="T76" fmla="*/ 94 w 650"/>
                <a:gd name="T77" fmla="*/ 13 h 461"/>
                <a:gd name="T78" fmla="*/ 95 w 650"/>
                <a:gd name="T79" fmla="*/ 0 h 4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0"/>
                <a:gd name="T121" fmla="*/ 0 h 461"/>
                <a:gd name="T122" fmla="*/ 650 w 650"/>
                <a:gd name="T123" fmla="*/ 461 h 4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0" h="461">
                  <a:moveTo>
                    <a:pt x="650" y="0"/>
                  </a:moveTo>
                  <a:lnTo>
                    <a:pt x="94" y="0"/>
                  </a:lnTo>
                  <a:lnTo>
                    <a:pt x="88" y="11"/>
                  </a:lnTo>
                  <a:lnTo>
                    <a:pt x="78" y="39"/>
                  </a:lnTo>
                  <a:lnTo>
                    <a:pt x="69" y="63"/>
                  </a:lnTo>
                  <a:lnTo>
                    <a:pt x="63" y="79"/>
                  </a:lnTo>
                  <a:lnTo>
                    <a:pt x="56" y="99"/>
                  </a:lnTo>
                  <a:lnTo>
                    <a:pt x="48" y="124"/>
                  </a:lnTo>
                  <a:lnTo>
                    <a:pt x="42" y="146"/>
                  </a:lnTo>
                  <a:lnTo>
                    <a:pt x="33" y="180"/>
                  </a:lnTo>
                  <a:lnTo>
                    <a:pt x="26" y="209"/>
                  </a:lnTo>
                  <a:lnTo>
                    <a:pt x="19" y="238"/>
                  </a:lnTo>
                  <a:lnTo>
                    <a:pt x="15" y="264"/>
                  </a:lnTo>
                  <a:lnTo>
                    <a:pt x="13" y="290"/>
                  </a:lnTo>
                  <a:lnTo>
                    <a:pt x="8" y="324"/>
                  </a:lnTo>
                  <a:lnTo>
                    <a:pt x="5" y="373"/>
                  </a:lnTo>
                  <a:lnTo>
                    <a:pt x="2" y="424"/>
                  </a:lnTo>
                  <a:lnTo>
                    <a:pt x="0" y="461"/>
                  </a:lnTo>
                  <a:lnTo>
                    <a:pt x="486" y="460"/>
                  </a:lnTo>
                  <a:lnTo>
                    <a:pt x="486" y="444"/>
                  </a:lnTo>
                  <a:lnTo>
                    <a:pt x="485" y="428"/>
                  </a:lnTo>
                  <a:lnTo>
                    <a:pt x="486" y="411"/>
                  </a:lnTo>
                  <a:lnTo>
                    <a:pt x="488" y="389"/>
                  </a:lnTo>
                  <a:lnTo>
                    <a:pt x="491" y="372"/>
                  </a:lnTo>
                  <a:lnTo>
                    <a:pt x="495" y="345"/>
                  </a:lnTo>
                  <a:lnTo>
                    <a:pt x="501" y="317"/>
                  </a:lnTo>
                  <a:lnTo>
                    <a:pt x="504" y="298"/>
                  </a:lnTo>
                  <a:lnTo>
                    <a:pt x="510" y="276"/>
                  </a:lnTo>
                  <a:lnTo>
                    <a:pt x="517" y="248"/>
                  </a:lnTo>
                  <a:lnTo>
                    <a:pt x="525" y="227"/>
                  </a:lnTo>
                  <a:lnTo>
                    <a:pt x="531" y="204"/>
                  </a:lnTo>
                  <a:lnTo>
                    <a:pt x="541" y="180"/>
                  </a:lnTo>
                  <a:lnTo>
                    <a:pt x="549" y="162"/>
                  </a:lnTo>
                  <a:lnTo>
                    <a:pt x="560" y="138"/>
                  </a:lnTo>
                  <a:lnTo>
                    <a:pt x="571" y="113"/>
                  </a:lnTo>
                  <a:lnTo>
                    <a:pt x="588" y="88"/>
                  </a:lnTo>
                  <a:lnTo>
                    <a:pt x="609" y="57"/>
                  </a:lnTo>
                  <a:lnTo>
                    <a:pt x="625" y="29"/>
                  </a:lnTo>
                  <a:lnTo>
                    <a:pt x="641" y="13"/>
                  </a:lnTo>
                  <a:lnTo>
                    <a:pt x="650" y="0"/>
                  </a:lnTo>
                  <a:close/>
                </a:path>
              </a:pathLst>
            </a:custGeom>
            <a:noFill/>
            <a:ln w="1588" cap="rnd">
              <a:solidFill>
                <a:srgbClr val="35973A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0" name="Rectangle 230"/>
            <p:cNvSpPr>
              <a:spLocks noChangeArrowheads="1"/>
            </p:cNvSpPr>
            <p:nvPr/>
          </p:nvSpPr>
          <p:spPr bwMode="auto">
            <a:xfrm>
              <a:off x="1479550" y="2284413"/>
              <a:ext cx="5429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b="1">
                  <a:solidFill>
                    <a:srgbClr val="1382B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b="1">
                  <a:solidFill>
                    <a:srgbClr val="1382B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통제</a:t>
              </a:r>
              <a:endPara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1" name="Rectangle 231"/>
            <p:cNvSpPr>
              <a:spLocks noChangeArrowheads="1"/>
            </p:cNvSpPr>
            <p:nvPr/>
          </p:nvSpPr>
          <p:spPr bwMode="auto">
            <a:xfrm>
              <a:off x="3816350" y="5964237"/>
              <a:ext cx="4619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b="1">
                  <a:solidFill>
                    <a:srgbClr val="61BC52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측정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2" name="Rectangle 232"/>
            <p:cNvSpPr>
              <a:spLocks noChangeArrowheads="1"/>
            </p:cNvSpPr>
            <p:nvPr/>
          </p:nvSpPr>
          <p:spPr bwMode="auto">
            <a:xfrm>
              <a:off x="5207000" y="4494212"/>
              <a:ext cx="5429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ko-KR" b="1">
                  <a:solidFill>
                    <a:srgbClr val="16B69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b="1">
                  <a:solidFill>
                    <a:srgbClr val="16B69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분석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3" name="Rectangle 233"/>
            <p:cNvSpPr>
              <a:spLocks noChangeArrowheads="1"/>
            </p:cNvSpPr>
            <p:nvPr/>
          </p:nvSpPr>
          <p:spPr bwMode="auto">
            <a:xfrm>
              <a:off x="992188" y="4878387"/>
              <a:ext cx="46196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ko-KR" altLang="en-US" b="1">
                  <a:solidFill>
                    <a:srgbClr val="6CAF5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정의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4" name="Rectangle 235"/>
            <p:cNvSpPr>
              <a:spLocks noChangeArrowheads="1"/>
            </p:cNvSpPr>
            <p:nvPr/>
          </p:nvSpPr>
          <p:spPr bwMode="auto">
            <a:xfrm>
              <a:off x="4741863" y="2309813"/>
              <a:ext cx="6254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ko-KR" b="1">
                  <a:solidFill>
                    <a:srgbClr val="159CB7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r>
                <a:rPr lang="ko-KR" altLang="en-US" b="1">
                  <a:solidFill>
                    <a:srgbClr val="159CB7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개선</a:t>
              </a:r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5" name="Rectangle 236"/>
            <p:cNvSpPr>
              <a:spLocks noChangeArrowheads="1"/>
            </p:cNvSpPr>
            <p:nvPr/>
          </p:nvSpPr>
          <p:spPr bwMode="auto">
            <a:xfrm>
              <a:off x="1758950" y="3592513"/>
              <a:ext cx="254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대상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6" name="Rectangle 237"/>
            <p:cNvSpPr>
              <a:spLocks noChangeArrowheads="1"/>
            </p:cNvSpPr>
            <p:nvPr/>
          </p:nvSpPr>
          <p:spPr bwMode="auto">
            <a:xfrm>
              <a:off x="1758950" y="3773488"/>
              <a:ext cx="254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선정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7" name="Rectangle 243"/>
            <p:cNvSpPr>
              <a:spLocks noChangeArrowheads="1"/>
            </p:cNvSpPr>
            <p:nvPr/>
          </p:nvSpPr>
          <p:spPr bwMode="auto">
            <a:xfrm>
              <a:off x="1608138" y="4343400"/>
              <a:ext cx="508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기준정보</a:t>
              </a:r>
              <a:b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10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정의</a:t>
              </a:r>
              <a:endParaRPr lang="ko-KR" altLang="en-US" sz="1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8" name="Rectangle 244"/>
            <p:cNvSpPr>
              <a:spLocks noChangeArrowheads="1"/>
            </p:cNvSpPr>
            <p:nvPr/>
          </p:nvSpPr>
          <p:spPr bwMode="auto">
            <a:xfrm>
              <a:off x="1900238" y="5027612"/>
              <a:ext cx="508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업무규칙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9" name="Rectangle 245"/>
            <p:cNvSpPr>
              <a:spLocks noChangeArrowheads="1"/>
            </p:cNvSpPr>
            <p:nvPr/>
          </p:nvSpPr>
          <p:spPr bwMode="auto">
            <a:xfrm>
              <a:off x="2022475" y="5226050"/>
              <a:ext cx="254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도출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0" name="Rectangle 246"/>
            <p:cNvSpPr>
              <a:spLocks noChangeArrowheads="1"/>
            </p:cNvSpPr>
            <p:nvPr/>
          </p:nvSpPr>
          <p:spPr bwMode="auto">
            <a:xfrm>
              <a:off x="2495550" y="5381625"/>
              <a:ext cx="508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측정계획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1" name="Rectangle 247"/>
            <p:cNvSpPr>
              <a:spLocks noChangeArrowheads="1"/>
            </p:cNvSpPr>
            <p:nvPr/>
          </p:nvSpPr>
          <p:spPr bwMode="auto">
            <a:xfrm>
              <a:off x="2617788" y="5580062"/>
              <a:ext cx="254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수립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2" name="Rectangle 248"/>
            <p:cNvSpPr>
              <a:spLocks noChangeArrowheads="1"/>
            </p:cNvSpPr>
            <p:nvPr/>
          </p:nvSpPr>
          <p:spPr bwMode="auto">
            <a:xfrm>
              <a:off x="3203575" y="5626100"/>
              <a:ext cx="508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품질측정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3" name="Rectangle 249"/>
            <p:cNvSpPr>
              <a:spLocks noChangeArrowheads="1"/>
            </p:cNvSpPr>
            <p:nvPr/>
          </p:nvSpPr>
          <p:spPr bwMode="auto">
            <a:xfrm>
              <a:off x="3806825" y="5265737"/>
              <a:ext cx="508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품질측정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4" name="Rectangle 250"/>
            <p:cNvSpPr>
              <a:spLocks noChangeArrowheads="1"/>
            </p:cNvSpPr>
            <p:nvPr/>
          </p:nvSpPr>
          <p:spPr bwMode="auto">
            <a:xfrm>
              <a:off x="3919538" y="5462587"/>
              <a:ext cx="508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결과보고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5" name="Rectangle 251"/>
            <p:cNvSpPr>
              <a:spLocks noChangeArrowheads="1"/>
            </p:cNvSpPr>
            <p:nvPr/>
          </p:nvSpPr>
          <p:spPr bwMode="auto">
            <a:xfrm>
              <a:off x="4383088" y="4581525"/>
              <a:ext cx="563562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오류현상</a:t>
              </a:r>
              <a:r>
                <a:rPr lang="en-US" altLang="ko-KR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endPara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6" name="Rectangle 252"/>
            <p:cNvSpPr>
              <a:spLocks noChangeArrowheads="1"/>
            </p:cNvSpPr>
            <p:nvPr/>
          </p:nvSpPr>
          <p:spPr bwMode="auto">
            <a:xfrm>
              <a:off x="4392613" y="4781550"/>
              <a:ext cx="508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원인분석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7" name="Rectangle 253"/>
            <p:cNvSpPr>
              <a:spLocks noChangeArrowheads="1"/>
            </p:cNvSpPr>
            <p:nvPr/>
          </p:nvSpPr>
          <p:spPr bwMode="auto">
            <a:xfrm>
              <a:off x="4535488" y="3903663"/>
              <a:ext cx="508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조치계획</a:t>
              </a:r>
            </a:p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수립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8" name="Rectangle 254"/>
            <p:cNvSpPr>
              <a:spLocks noChangeArrowheads="1"/>
            </p:cNvSpPr>
            <p:nvPr/>
          </p:nvSpPr>
          <p:spPr bwMode="auto">
            <a:xfrm>
              <a:off x="4306888" y="3113088"/>
              <a:ext cx="508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개선계획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9" name="Rectangle 255"/>
            <p:cNvSpPr>
              <a:spLocks noChangeArrowheads="1"/>
            </p:cNvSpPr>
            <p:nvPr/>
          </p:nvSpPr>
          <p:spPr bwMode="auto">
            <a:xfrm>
              <a:off x="4456113" y="3306763"/>
              <a:ext cx="254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수립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0" name="Rectangle 256"/>
            <p:cNvSpPr>
              <a:spLocks noChangeArrowheads="1"/>
            </p:cNvSpPr>
            <p:nvPr/>
          </p:nvSpPr>
          <p:spPr bwMode="auto">
            <a:xfrm>
              <a:off x="3805238" y="2603500"/>
              <a:ext cx="508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품질개선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1" name="Rectangle 257"/>
            <p:cNvSpPr>
              <a:spLocks noChangeArrowheads="1"/>
            </p:cNvSpPr>
            <p:nvPr/>
          </p:nvSpPr>
          <p:spPr bwMode="auto">
            <a:xfrm>
              <a:off x="3052763" y="2393950"/>
              <a:ext cx="508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개선평가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2" name="Rectangle 258"/>
            <p:cNvSpPr>
              <a:spLocks noChangeArrowheads="1"/>
            </p:cNvSpPr>
            <p:nvPr/>
          </p:nvSpPr>
          <p:spPr bwMode="auto">
            <a:xfrm>
              <a:off x="2297113" y="2516188"/>
              <a:ext cx="508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목표품질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3" name="Rectangle 259"/>
            <p:cNvSpPr>
              <a:spLocks noChangeArrowheads="1"/>
            </p:cNvSpPr>
            <p:nvPr/>
          </p:nvSpPr>
          <p:spPr bwMode="auto">
            <a:xfrm>
              <a:off x="2447925" y="2709863"/>
              <a:ext cx="254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ko-KR" altLang="en-US" sz="10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관리</a:t>
              </a:r>
              <a:endPara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292" name="Group 3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312123"/>
              </p:ext>
            </p:extLst>
          </p:nvPr>
        </p:nvGraphicFramePr>
        <p:xfrm>
          <a:off x="6103938" y="2133600"/>
          <a:ext cx="3565525" cy="4035424"/>
        </p:xfrm>
        <a:graphic>
          <a:graphicData uri="http://schemas.openxmlformats.org/drawingml/2006/table">
            <a:tbl>
              <a:tblPr/>
              <a:tblGrid>
                <a:gridCol w="863600"/>
                <a:gridCol w="2701925"/>
              </a:tblGrid>
              <a:tr h="291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195"/>
                      </a:srgbClr>
                    </a:solidFill>
                  </a:tcPr>
                </a:tc>
              </a:tr>
              <a:tr h="747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정의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품질점검대상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품질지표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(DQI),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중요정보항목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(CTQ),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업무규칙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(BR)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 데이터품질관리 활동의 기준을 정의하는 단계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측정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정의된 대상과 정의된 업무규칙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(BR)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기준으로 규칙에 위배되는 오류데이터를 추출하는 단계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분석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추출된 오류데이터를 통해 오류현상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오류원인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영향도 등을 파악하는 단계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개선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오류항목의 개선계획과 오류원인에 따른 개선방안을 수립하고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오류데이터와 원인을 개선하는 단계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통제</a:t>
                      </a:r>
                    </a:p>
                  </a:txBody>
                  <a:tcPr marL="90000" marR="90000" marT="46804" marB="46804" anchor="ctr" anchorCtr="1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개선에 대한 평가와 데이터품질관리 절차 전체를 통제하는 단계</a:t>
                      </a:r>
                    </a:p>
                  </a:txBody>
                  <a:tcPr marL="90000" marR="90000" marT="46804" marB="46804"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2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.  </a:t>
            </a:r>
            <a:r>
              <a:rPr lang="ko-KR" altLang="en-US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무엇을 할 것인가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82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2" descr="지도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2276475"/>
            <a:ext cx="71056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직사각형 7"/>
          <p:cNvSpPr>
            <a:spLocks noChangeArrowheads="1"/>
          </p:cNvSpPr>
          <p:nvPr/>
        </p:nvSpPr>
        <p:spPr bwMode="auto">
          <a:xfrm>
            <a:off x="3705225" y="1557338"/>
            <a:ext cx="4867275" cy="466725"/>
          </a:xfrm>
          <a:prstGeom prst="rect">
            <a:avLst/>
          </a:prstGeom>
          <a:solidFill>
            <a:srgbClr val="E5E9F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  <a:latin typeface="Arial" charset="0"/>
              <a:ea typeface="HY울릉도M" pitchFamily="18" charset="-127"/>
            </a:endParaRPr>
          </a:p>
        </p:txBody>
      </p:sp>
      <p:sp>
        <p:nvSpPr>
          <p:cNvPr id="7172" name="직사각형 7"/>
          <p:cNvSpPr>
            <a:spLocks noChangeArrowheads="1"/>
          </p:cNvSpPr>
          <p:nvPr/>
        </p:nvSpPr>
        <p:spPr bwMode="auto">
          <a:xfrm>
            <a:off x="1314450" y="1557338"/>
            <a:ext cx="6086475" cy="466725"/>
          </a:xfrm>
          <a:prstGeom prst="rect">
            <a:avLst/>
          </a:prstGeom>
          <a:solidFill>
            <a:srgbClr val="6680B3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  <a:latin typeface="Arial" charset="0"/>
              <a:ea typeface="HY울릉도M" pitchFamily="18" charset="-127"/>
            </a:endParaRPr>
          </a:p>
        </p:txBody>
      </p:sp>
      <p:sp>
        <p:nvSpPr>
          <p:cNvPr id="7173" name="Line 168"/>
          <p:cNvSpPr>
            <a:spLocks noChangeShapeType="1"/>
          </p:cNvSpPr>
          <p:nvPr/>
        </p:nvSpPr>
        <p:spPr bwMode="auto">
          <a:xfrm>
            <a:off x="1076325" y="1763713"/>
            <a:ext cx="30861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4" name="Line 169"/>
          <p:cNvSpPr>
            <a:spLocks noChangeShapeType="1"/>
          </p:cNvSpPr>
          <p:nvPr/>
        </p:nvSpPr>
        <p:spPr bwMode="auto">
          <a:xfrm>
            <a:off x="1476375" y="1973263"/>
            <a:ext cx="0" cy="3032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5" name="Line 172"/>
          <p:cNvSpPr>
            <a:spLocks noChangeShapeType="1"/>
          </p:cNvSpPr>
          <p:nvPr/>
        </p:nvSpPr>
        <p:spPr bwMode="auto">
          <a:xfrm flipV="1">
            <a:off x="1076325" y="1717675"/>
            <a:ext cx="3124200" cy="460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6" name="Line 173"/>
          <p:cNvSpPr>
            <a:spLocks noChangeShapeType="1"/>
          </p:cNvSpPr>
          <p:nvPr/>
        </p:nvSpPr>
        <p:spPr bwMode="auto">
          <a:xfrm>
            <a:off x="1476375" y="1973263"/>
            <a:ext cx="0" cy="3032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1616075" y="1408113"/>
            <a:ext cx="5784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sz="24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어떻게 할 것인가</a:t>
            </a:r>
            <a:r>
              <a:rPr lang="en-US" altLang="ko-KR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en-US" altLang="ko-KR" sz="24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8" name="그림 13" descr="컴퓨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3514725"/>
            <a:ext cx="30861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5"/>
          <p:cNvSpPr txBox="1">
            <a:spLocks noChangeArrowheads="1"/>
          </p:cNvSpPr>
          <p:nvPr/>
        </p:nvSpPr>
        <p:spPr bwMode="auto">
          <a:xfrm>
            <a:off x="1854200" y="2198688"/>
            <a:ext cx="5480050" cy="427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3.1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지침 및 매뉴얼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3.2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역할과 책임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3.3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프로세스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3.4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핵심품질항목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(CTQ)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3.5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업무규칙 도출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3.6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데이터품질지표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(DQI)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3.7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진단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3.8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원인분석 및 개선활동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3.1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지침 및 매뉴얼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29" name="텍스트 개체 틀 2"/>
          <p:cNvSpPr txBox="1">
            <a:spLocks/>
          </p:cNvSpPr>
          <p:nvPr/>
        </p:nvSpPr>
        <p:spPr>
          <a:xfrm>
            <a:off x="200025" y="775388"/>
            <a:ext cx="9325007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체계적인 데이터 품질관리를 위한 역할과 절차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방법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관련 양식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등의 매뉴얼을 제정합니다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3. </a:t>
            </a:r>
            <a:r>
              <a:rPr lang="ko-KR" altLang="en-US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어떻게 할 것인가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33" y="1560063"/>
            <a:ext cx="8184989" cy="4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2" descr="지도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2276475"/>
            <a:ext cx="71056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직사각형 7"/>
          <p:cNvSpPr>
            <a:spLocks noChangeArrowheads="1"/>
          </p:cNvSpPr>
          <p:nvPr/>
        </p:nvSpPr>
        <p:spPr bwMode="auto">
          <a:xfrm>
            <a:off x="3705225" y="1557338"/>
            <a:ext cx="4867275" cy="466725"/>
          </a:xfrm>
          <a:prstGeom prst="rect">
            <a:avLst/>
          </a:prstGeom>
          <a:solidFill>
            <a:srgbClr val="E5E9F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  <a:latin typeface="Arial" charset="0"/>
              <a:ea typeface="HY울릉도M" pitchFamily="18" charset="-127"/>
            </a:endParaRPr>
          </a:p>
        </p:txBody>
      </p:sp>
      <p:sp>
        <p:nvSpPr>
          <p:cNvPr id="6148" name="직사각형 7"/>
          <p:cNvSpPr>
            <a:spLocks noChangeArrowheads="1"/>
          </p:cNvSpPr>
          <p:nvPr/>
        </p:nvSpPr>
        <p:spPr bwMode="auto">
          <a:xfrm>
            <a:off x="1314450" y="1557338"/>
            <a:ext cx="6086475" cy="466725"/>
          </a:xfrm>
          <a:prstGeom prst="rect">
            <a:avLst/>
          </a:prstGeom>
          <a:solidFill>
            <a:srgbClr val="6680B3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  <a:latin typeface="Arial" charset="0"/>
              <a:ea typeface="HY울릉도M" pitchFamily="18" charset="-127"/>
            </a:endParaRPr>
          </a:p>
        </p:txBody>
      </p:sp>
      <p:sp>
        <p:nvSpPr>
          <p:cNvPr id="6149" name="Line 168"/>
          <p:cNvSpPr>
            <a:spLocks noChangeShapeType="1"/>
          </p:cNvSpPr>
          <p:nvPr/>
        </p:nvSpPr>
        <p:spPr bwMode="auto">
          <a:xfrm>
            <a:off x="1076325" y="1763713"/>
            <a:ext cx="30861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0" name="Line 169"/>
          <p:cNvSpPr>
            <a:spLocks noChangeShapeType="1"/>
          </p:cNvSpPr>
          <p:nvPr/>
        </p:nvSpPr>
        <p:spPr bwMode="auto">
          <a:xfrm>
            <a:off x="1476375" y="1973263"/>
            <a:ext cx="0" cy="3032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Line 172"/>
          <p:cNvSpPr>
            <a:spLocks noChangeShapeType="1"/>
          </p:cNvSpPr>
          <p:nvPr/>
        </p:nvSpPr>
        <p:spPr bwMode="auto">
          <a:xfrm flipV="1">
            <a:off x="1076325" y="1717675"/>
            <a:ext cx="3124200" cy="460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Line 173"/>
          <p:cNvSpPr>
            <a:spLocks noChangeShapeType="1"/>
          </p:cNvSpPr>
          <p:nvPr/>
        </p:nvSpPr>
        <p:spPr bwMode="auto">
          <a:xfrm>
            <a:off x="1476375" y="1973263"/>
            <a:ext cx="0" cy="3032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3" name="Text Box 5"/>
          <p:cNvSpPr txBox="1">
            <a:spLocks noChangeArrowheads="1"/>
          </p:cNvSpPr>
          <p:nvPr/>
        </p:nvSpPr>
        <p:spPr bwMode="auto">
          <a:xfrm>
            <a:off x="1616074" y="1395413"/>
            <a:ext cx="8017576" cy="57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목차</a:t>
            </a:r>
            <a:endParaRPr lang="en-US" altLang="ko-KR" sz="17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54" name="그림 13" descr="컴퓨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3514725"/>
            <a:ext cx="30861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직사각형 7"/>
          <p:cNvSpPr>
            <a:spLocks noChangeArrowheads="1"/>
          </p:cNvSpPr>
          <p:nvPr/>
        </p:nvSpPr>
        <p:spPr bwMode="auto">
          <a:xfrm>
            <a:off x="1712550" y="2420860"/>
            <a:ext cx="4624388" cy="401638"/>
          </a:xfrm>
          <a:prstGeom prst="rect">
            <a:avLst/>
          </a:prstGeom>
          <a:solidFill>
            <a:srgbClr val="6680B3"/>
          </a:solidFill>
          <a:ln w="9525" algn="ctr">
            <a:noFill/>
            <a:round/>
            <a:headEnd/>
            <a:tailEnd/>
          </a:ln>
        </p:spPr>
        <p:txBody>
          <a:bodyPr wrap="square" lIns="180000" tIns="36000" rIns="36000" bIns="36000" anchor="ctr" anchorCtr="0"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데이터 시대</a:t>
            </a:r>
            <a:endParaRPr lang="ko-KR" altLang="en-US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7"/>
          <p:cNvSpPr>
            <a:spLocks noChangeArrowheads="1"/>
          </p:cNvSpPr>
          <p:nvPr/>
        </p:nvSpPr>
        <p:spPr bwMode="auto">
          <a:xfrm>
            <a:off x="1712550" y="3140960"/>
            <a:ext cx="4624388" cy="401638"/>
          </a:xfrm>
          <a:prstGeom prst="rect">
            <a:avLst/>
          </a:prstGeom>
          <a:solidFill>
            <a:srgbClr val="6680B3"/>
          </a:solidFill>
          <a:ln w="9525" algn="ctr">
            <a:noFill/>
            <a:round/>
            <a:headEnd/>
            <a:tailEnd/>
          </a:ln>
        </p:spPr>
        <p:txBody>
          <a:bodyPr wrap="square" lIns="180000" tIns="36000" rIns="36000" bIns="36000" anchor="ctr" anchorCtr="0"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무엇을 할 것인가</a:t>
            </a:r>
            <a:r>
              <a:rPr lang="en-US" altLang="ko-KR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7"/>
          <p:cNvSpPr>
            <a:spLocks noChangeArrowheads="1"/>
          </p:cNvSpPr>
          <p:nvPr/>
        </p:nvSpPr>
        <p:spPr bwMode="auto">
          <a:xfrm>
            <a:off x="1712550" y="3857797"/>
            <a:ext cx="4624388" cy="401638"/>
          </a:xfrm>
          <a:prstGeom prst="rect">
            <a:avLst/>
          </a:prstGeom>
          <a:solidFill>
            <a:srgbClr val="6680B3"/>
          </a:solidFill>
          <a:ln w="9525" algn="ctr">
            <a:noFill/>
            <a:round/>
            <a:headEnd/>
            <a:tailEnd/>
          </a:ln>
        </p:spPr>
        <p:txBody>
          <a:bodyPr wrap="square" lIns="180000" tIns="36000" rIns="36000" bIns="36000" anchor="ctr" anchorCtr="0"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ko-KR" altLang="en-US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어떻게 할 것인가</a:t>
            </a:r>
            <a:r>
              <a:rPr lang="en-US" altLang="ko-KR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7"/>
          <p:cNvSpPr>
            <a:spLocks noChangeArrowheads="1"/>
          </p:cNvSpPr>
          <p:nvPr/>
        </p:nvSpPr>
        <p:spPr bwMode="auto">
          <a:xfrm>
            <a:off x="1712550" y="4611582"/>
            <a:ext cx="4624388" cy="401638"/>
          </a:xfrm>
          <a:prstGeom prst="rect">
            <a:avLst/>
          </a:prstGeom>
          <a:solidFill>
            <a:srgbClr val="6680B3"/>
          </a:solidFill>
          <a:ln w="9525" algn="ctr">
            <a:noFill/>
            <a:round/>
            <a:headEnd/>
            <a:tailEnd/>
          </a:ln>
        </p:spPr>
        <p:txBody>
          <a:bodyPr wrap="square" lIns="180000" tIns="36000" rIns="36000" bIns="36000" anchor="ctr" anchorCtr="0"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지원도구</a:t>
            </a:r>
            <a:endParaRPr lang="ko-KR" altLang="en-US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61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3.2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역할과 책임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 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29" name="텍스트 개체 틀 2"/>
          <p:cNvSpPr txBox="1">
            <a:spLocks/>
          </p:cNvSpPr>
          <p:nvPr/>
        </p:nvSpPr>
        <p:spPr>
          <a:xfrm>
            <a:off x="200025" y="775388"/>
            <a:ext cx="9325007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데이터관리 수행 그룹의 세부 역할과 책임을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정의합니다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3. </a:t>
            </a:r>
            <a:r>
              <a:rPr lang="ko-KR" altLang="en-US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어떻게 할 것인가</a:t>
            </a: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</a:p>
        </p:txBody>
      </p:sp>
      <p:sp>
        <p:nvSpPr>
          <p:cNvPr id="42" name="이등변 삼각형 41"/>
          <p:cNvSpPr/>
          <p:nvPr/>
        </p:nvSpPr>
        <p:spPr bwMode="auto">
          <a:xfrm rot="16200000">
            <a:off x="868717" y="3732795"/>
            <a:ext cx="4243333" cy="323244"/>
          </a:xfrm>
          <a:prstGeom prst="triangle">
            <a:avLst>
              <a:gd name="adj" fmla="val 67899"/>
            </a:avLst>
          </a:prstGeom>
          <a:gradFill>
            <a:gsLst>
              <a:gs pos="100000">
                <a:srgbClr val="4F81BD">
                  <a:lumMod val="5000"/>
                  <a:lumOff val="95000"/>
                </a:srgbClr>
              </a:gs>
              <a:gs pos="17000">
                <a:srgbClr val="4F81BD">
                  <a:lumMod val="45000"/>
                  <a:lumOff val="55000"/>
                </a:srgbClr>
              </a:gs>
              <a:gs pos="32000">
                <a:srgbClr val="4F81BD">
                  <a:lumMod val="45000"/>
                  <a:lumOff val="55000"/>
                </a:srgbClr>
              </a:gs>
              <a:gs pos="0">
                <a:srgbClr val="4F81BD">
                  <a:lumMod val="30000"/>
                  <a:lumOff val="70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lIns="90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43" name="표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588212"/>
              </p:ext>
            </p:extLst>
          </p:nvPr>
        </p:nvGraphicFramePr>
        <p:xfrm>
          <a:off x="3249042" y="1556726"/>
          <a:ext cx="6311676" cy="4557855"/>
        </p:xfrm>
        <a:graphic>
          <a:graphicData uri="http://schemas.openxmlformats.org/drawingml/2006/table">
            <a:tbl>
              <a:tblPr firstRow="1" firstCol="1" bandRow="1"/>
              <a:tblGrid>
                <a:gridCol w="720080"/>
                <a:gridCol w="792088"/>
                <a:gridCol w="4799508"/>
              </a:tblGrid>
              <a:tr h="332672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0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역할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8132" marR="8132" marT="8132" marB="813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0">
                        <a:spcBef>
                          <a:spcPts val="120"/>
                        </a:spcBef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설명</a:t>
                      </a:r>
                      <a:endParaRPr lang="ko-KR" sz="1000" kern="100" dirty="0">
                        <a:effectLst/>
                        <a:latin typeface="Arial" panose="020B0604020202020204" pitchFamily="34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5297" marR="55297" marT="15180" marB="15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</a:tr>
              <a:tr h="752762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데이터관리 담당자</a:t>
                      </a:r>
                      <a:endParaRPr lang="ko-KR" sz="1000" b="1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8132" marR="8132" marT="8132" marB="813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latinLnBrk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00" kern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전사차원의 데이터관리 정책을 적용하며</a:t>
                      </a:r>
                      <a:r>
                        <a:rPr lang="en-US" altLang="ko-KR" sz="1000" kern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,</a:t>
                      </a:r>
                      <a:r>
                        <a:rPr 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ko-KR" alt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데이터관리 가이드를 준수하여 조직 내 </a:t>
                      </a:r>
                      <a:r>
                        <a:rPr 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데이터관리</a:t>
                      </a:r>
                      <a:r>
                        <a:rPr lang="en-US" alt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ko-KR" alt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활동을 관리 감독한다</a:t>
                      </a:r>
                      <a:r>
                        <a:rPr lang="en-US" alt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품질진단결정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및 오류개선 감독 등 데이터 품질에 대한 전략적 의사결정을 담당한다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.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5297" marR="55297" marT="15180" marB="15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1216">
                <a:tc rowSpan="5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0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ko-KR" sz="1000" b="1" ker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데이터관리</a:t>
                      </a:r>
                      <a:endParaRPr lang="ko-KR" sz="1000" b="1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0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ko-KR" sz="1000" b="1" ker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수행자</a:t>
                      </a:r>
                      <a:endParaRPr lang="ko-KR" sz="1000" b="1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8132" marR="8132" marT="8132" marB="8132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0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ko-KR" sz="10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표준관리자</a:t>
                      </a:r>
                      <a:endParaRPr lang="ko-KR" sz="1000" b="1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5297" marR="55297" marT="15180" marB="15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latinLnBrk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데이터표준화 지침을 숙지하고</a:t>
                      </a:r>
                      <a:r>
                        <a:rPr lang="en-US" alt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, </a:t>
                      </a:r>
                      <a:r>
                        <a:rPr lang="ko-KR" alt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구축사업 또는 운영 기간 내 데이터표준 사전의 신규</a:t>
                      </a:r>
                      <a:r>
                        <a:rPr lang="en-US" alt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/</a:t>
                      </a:r>
                      <a:r>
                        <a:rPr lang="ko-KR" alt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변경</a:t>
                      </a:r>
                      <a:r>
                        <a:rPr lang="en-US" alt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/</a:t>
                      </a:r>
                      <a:r>
                        <a:rPr lang="ko-KR" alt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삭제 등재에 대한 검토한다</a:t>
                      </a:r>
                      <a:r>
                        <a:rPr lang="en-US" alt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. </a:t>
                      </a:r>
                      <a:r>
                        <a:rPr lang="ko-KR" alt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데이터 </a:t>
                      </a:r>
                      <a:r>
                        <a:rPr 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표준의 </a:t>
                      </a:r>
                      <a:r>
                        <a:rPr lang="ko-KR" sz="1000" kern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영향도를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평가</a:t>
                      </a:r>
                      <a:r>
                        <a:rPr lang="ko-KR" alt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한다</a:t>
                      </a:r>
                      <a:r>
                        <a:rPr lang="en-US" alt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.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5297" marR="55297" marT="15180" marB="15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0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ko-KR" sz="1000" b="1" kern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통합모델러</a:t>
                      </a:r>
                      <a:endParaRPr lang="ko-KR" sz="1000" b="1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5297" marR="55297" marT="15180" marB="15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latinLnBrk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단위 업무 관점이 아닌 </a:t>
                      </a:r>
                      <a:r>
                        <a:rPr lang="en-US" alt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DB </a:t>
                      </a:r>
                      <a:r>
                        <a:rPr 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전체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관점에서 데이터 구조를 관리하며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,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데이터 </a:t>
                      </a:r>
                      <a:r>
                        <a:rPr lang="ko-KR" sz="1000" kern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엔티티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/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속성의 생성과 변경 여부를 결정하고 중복 데이터를 관리한다</a:t>
                      </a:r>
                      <a:r>
                        <a:rPr 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.</a:t>
                      </a:r>
                    </a:p>
                    <a:p>
                      <a:pPr algn="l" latinLnBrk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모델링 사상을 수립하고 제시한다</a:t>
                      </a:r>
                      <a:r>
                        <a:rPr lang="en-US" alt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 latinLnBrk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모델링 결과의 모델링 사상 적합성 및 데이터표준 준수</a:t>
                      </a:r>
                      <a:r>
                        <a:rPr lang="ko-KR" altLang="en-US" sz="1000" kern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여부를 검토한다</a:t>
                      </a:r>
                      <a:r>
                        <a:rPr lang="en-US" altLang="ko-KR" sz="1000" kern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5297" marR="55297" marT="15180" marB="15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0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ko-KR" sz="1000" b="1" ker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모델러</a:t>
                      </a:r>
                      <a:endParaRPr lang="ko-KR" sz="1000" b="1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5297" marR="55297" marT="15180" marB="15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latinLnBrk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데이터베이스의 설계를 수행하는 역할로</a:t>
                      </a:r>
                      <a:r>
                        <a:rPr lang="en-US" alt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, </a:t>
                      </a:r>
                      <a:r>
                        <a:rPr 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업무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요구 데이터를 </a:t>
                      </a:r>
                      <a:r>
                        <a:rPr lang="ko-KR" sz="1000" kern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관계형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데이터 모델링 사상에 맞게 논리 데이터 설계 및 물리 데이터 설계를 </a:t>
                      </a:r>
                      <a:r>
                        <a:rPr 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담당</a:t>
                      </a:r>
                      <a:r>
                        <a:rPr lang="ko-KR" alt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한다</a:t>
                      </a:r>
                      <a:r>
                        <a:rPr lang="en-US" alt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.</a:t>
                      </a:r>
                    </a:p>
                    <a:p>
                      <a:pPr algn="l" latinLnBrk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데이터표준의 준수</a:t>
                      </a:r>
                      <a:r>
                        <a:rPr lang="ko-KR" altLang="en-US" sz="1000" kern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 의무를 가진다</a:t>
                      </a:r>
                      <a:r>
                        <a:rPr lang="en-US" altLang="ko-KR" sz="1000" kern="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5297" marR="55297" marT="15180" marB="15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48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0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DBA</a:t>
                      </a:r>
                      <a:endParaRPr lang="ko-KR" sz="1000" b="1" kern="10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5297" marR="55297" marT="15180" marB="15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latinLnBrk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데이터의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저장구조 생성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, DBMS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운영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, </a:t>
                      </a:r>
                      <a:r>
                        <a:rPr 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성능관리</a:t>
                      </a:r>
                      <a:r>
                        <a:rPr lang="en-US" alt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, </a:t>
                      </a:r>
                      <a:r>
                        <a:rPr 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등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DBMS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전반을 </a:t>
                      </a:r>
                      <a:r>
                        <a:rPr 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관리한다</a:t>
                      </a:r>
                      <a:r>
                        <a:rPr 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. </a:t>
                      </a:r>
                    </a:p>
                    <a:p>
                      <a:pPr algn="l" latinLnBrk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000" kern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통합모델러의</a:t>
                      </a:r>
                      <a:r>
                        <a:rPr lang="ko-KR" alt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검토가 완료된 데이터모델에 대한 데이터베이스의 적용을 담당한다</a:t>
                      </a:r>
                      <a:r>
                        <a:rPr 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.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5297" marR="55297" marT="15180" marB="15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66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o-KR" sz="1000" b="1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품질관리자</a:t>
                      </a:r>
                      <a:endParaRPr lang="ko-KR" sz="1000" b="1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5297" marR="55297" marT="15180" marB="15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l" latinLnBrk="0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값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측정에 대한 </a:t>
                      </a:r>
                      <a:r>
                        <a:rPr lang="ko-KR" sz="1000" kern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프로파일링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기준 및 업무규칙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(BR</a:t>
                      </a:r>
                      <a:r>
                        <a:rPr 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)</a:t>
                      </a:r>
                      <a:r>
                        <a:rPr 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를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검증하고 데이터 품질 측정 및 개선활동의 전반적인 사항을 </a:t>
                      </a:r>
                      <a:r>
                        <a:rPr lang="ko-KR" altLang="en-US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수행 및</a:t>
                      </a:r>
                      <a:r>
                        <a:rPr lang="ko-KR" sz="1000" kern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 </a:t>
                      </a:r>
                      <a:r>
                        <a:rPr lang="ko-KR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보고한다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굴림" panose="020B0600000101010101" pitchFamily="50" charset="-127"/>
                        </a:rPr>
                        <a:t>.</a:t>
                      </a:r>
                      <a:endParaRPr lang="ko-KR" sz="10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55297" marR="55297" marT="15180" marB="151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" name="그림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49" y="1628734"/>
            <a:ext cx="2448272" cy="2112235"/>
          </a:xfrm>
          <a:prstGeom prst="rect">
            <a:avLst/>
          </a:prstGeom>
        </p:spPr>
      </p:pic>
      <p:sp>
        <p:nvSpPr>
          <p:cNvPr id="45" name="모서리가 둥근 직사각형 44"/>
          <p:cNvSpPr/>
          <p:nvPr/>
        </p:nvSpPr>
        <p:spPr bwMode="auto">
          <a:xfrm>
            <a:off x="805805" y="2996886"/>
            <a:ext cx="2016224" cy="936104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ash"/>
          </a:ln>
          <a:effectLst/>
          <a:extLst/>
        </p:spPr>
        <p:txBody>
          <a:bodyPr lIns="9000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90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48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3.3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절차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3. </a:t>
            </a:r>
            <a:r>
              <a:rPr lang="ko-KR" altLang="en-US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어떻게 할 것인가</a:t>
            </a: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</a:p>
        </p:txBody>
      </p:sp>
      <p:sp>
        <p:nvSpPr>
          <p:cNvPr id="82" name="AutoShape 4"/>
          <p:cNvSpPr>
            <a:spLocks noChangeArrowheads="1"/>
          </p:cNvSpPr>
          <p:nvPr/>
        </p:nvSpPr>
        <p:spPr bwMode="auto">
          <a:xfrm>
            <a:off x="361950" y="1644650"/>
            <a:ext cx="1439863" cy="538163"/>
          </a:xfrm>
          <a:prstGeom prst="homePlate">
            <a:avLst>
              <a:gd name="adj" fmla="val 34472"/>
            </a:avLst>
          </a:prstGeom>
          <a:solidFill>
            <a:srgbClr val="0E3C5E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kumimoji="0" lang="ko-KR" altLang="en-US" kern="0" dirty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계획</a:t>
            </a:r>
          </a:p>
        </p:txBody>
      </p:sp>
      <p:sp>
        <p:nvSpPr>
          <p:cNvPr id="83" name="AutoShape 5"/>
          <p:cNvSpPr>
            <a:spLocks noChangeArrowheads="1"/>
          </p:cNvSpPr>
          <p:nvPr/>
        </p:nvSpPr>
        <p:spPr bwMode="auto">
          <a:xfrm>
            <a:off x="1874838" y="1644650"/>
            <a:ext cx="1439862" cy="538163"/>
          </a:xfrm>
          <a:prstGeom prst="homePlate">
            <a:avLst>
              <a:gd name="adj" fmla="val 34472"/>
            </a:avLst>
          </a:prstGeom>
          <a:solidFill>
            <a:srgbClr val="0E3C5E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kumimoji="0" lang="ko-KR" altLang="en-US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</a:p>
        </p:txBody>
      </p:sp>
      <p:sp>
        <p:nvSpPr>
          <p:cNvPr id="163" name="AutoShape 6"/>
          <p:cNvSpPr>
            <a:spLocks noChangeArrowheads="1"/>
          </p:cNvSpPr>
          <p:nvPr/>
        </p:nvSpPr>
        <p:spPr bwMode="auto">
          <a:xfrm>
            <a:off x="3465513" y="1644650"/>
            <a:ext cx="1439862" cy="538163"/>
          </a:xfrm>
          <a:prstGeom prst="homePlate">
            <a:avLst>
              <a:gd name="adj" fmla="val 34472"/>
            </a:avLst>
          </a:prstGeom>
          <a:solidFill>
            <a:srgbClr val="0E3C5E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 </a:t>
            </a:r>
            <a:r>
              <a:rPr kumimoji="0" lang="ko-KR" altLang="en-US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측정</a:t>
            </a:r>
          </a:p>
        </p:txBody>
      </p:sp>
      <p:sp>
        <p:nvSpPr>
          <p:cNvPr id="164" name="AutoShape 7"/>
          <p:cNvSpPr>
            <a:spLocks noChangeArrowheads="1"/>
          </p:cNvSpPr>
          <p:nvPr/>
        </p:nvSpPr>
        <p:spPr bwMode="auto">
          <a:xfrm>
            <a:off x="5056188" y="1644650"/>
            <a:ext cx="1439862" cy="538163"/>
          </a:xfrm>
          <a:prstGeom prst="homePlate">
            <a:avLst>
              <a:gd name="adj" fmla="val 34472"/>
            </a:avLst>
          </a:prstGeom>
          <a:solidFill>
            <a:srgbClr val="0E3C5E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 </a:t>
            </a:r>
            <a:r>
              <a:rPr kumimoji="0" lang="ko-KR" altLang="en-US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</a:p>
        </p:txBody>
      </p:sp>
      <p:sp>
        <p:nvSpPr>
          <p:cNvPr id="165" name="AutoShape 8"/>
          <p:cNvSpPr>
            <a:spLocks noChangeArrowheads="1"/>
          </p:cNvSpPr>
          <p:nvPr/>
        </p:nvSpPr>
        <p:spPr bwMode="auto">
          <a:xfrm>
            <a:off x="6594475" y="1644650"/>
            <a:ext cx="1439863" cy="538163"/>
          </a:xfrm>
          <a:prstGeom prst="homePlate">
            <a:avLst>
              <a:gd name="adj" fmla="val 34472"/>
            </a:avLst>
          </a:prstGeom>
          <a:solidFill>
            <a:srgbClr val="0E3C5E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 </a:t>
            </a:r>
            <a:r>
              <a:rPr kumimoji="0" lang="ko-KR" altLang="en-US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</a:t>
            </a:r>
          </a:p>
        </p:txBody>
      </p:sp>
      <p:sp>
        <p:nvSpPr>
          <p:cNvPr id="166" name="AutoShape 9"/>
          <p:cNvSpPr>
            <a:spLocks noChangeArrowheads="1"/>
          </p:cNvSpPr>
          <p:nvPr/>
        </p:nvSpPr>
        <p:spPr bwMode="auto">
          <a:xfrm>
            <a:off x="8123238" y="1644650"/>
            <a:ext cx="1439862" cy="538163"/>
          </a:xfrm>
          <a:prstGeom prst="homePlate">
            <a:avLst>
              <a:gd name="adj" fmla="val 34472"/>
            </a:avLst>
          </a:prstGeom>
          <a:solidFill>
            <a:srgbClr val="0E3C5E"/>
          </a:solidFill>
          <a:ln w="12700" algn="ctr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None/>
              <a:defRPr/>
            </a:pPr>
            <a:r>
              <a:rPr kumimoji="0" lang="en-US" altLang="ko-KR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 </a:t>
            </a:r>
            <a:r>
              <a:rPr kumimoji="0" lang="ko-KR" altLang="en-US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통제</a:t>
            </a:r>
          </a:p>
        </p:txBody>
      </p:sp>
      <p:sp>
        <p:nvSpPr>
          <p:cNvPr id="167" name="Rectangle 419"/>
          <p:cNvSpPr>
            <a:spLocks noChangeArrowheads="1"/>
          </p:cNvSpPr>
          <p:nvPr/>
        </p:nvSpPr>
        <p:spPr bwMode="auto">
          <a:xfrm>
            <a:off x="6605588" y="3175000"/>
            <a:ext cx="1397000" cy="2970213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93663" indent="-9366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800" b="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8" name="Rectangle 417"/>
          <p:cNvSpPr>
            <a:spLocks noChangeArrowheads="1"/>
          </p:cNvSpPr>
          <p:nvPr/>
        </p:nvSpPr>
        <p:spPr bwMode="auto">
          <a:xfrm>
            <a:off x="5072063" y="3175000"/>
            <a:ext cx="1397000" cy="2970213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93663" indent="-9366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800" b="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9" name="Rectangle 415"/>
          <p:cNvSpPr>
            <a:spLocks noChangeArrowheads="1"/>
          </p:cNvSpPr>
          <p:nvPr/>
        </p:nvSpPr>
        <p:spPr bwMode="auto">
          <a:xfrm>
            <a:off x="3476625" y="3175000"/>
            <a:ext cx="1397000" cy="2970213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93663" indent="-9366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800" b="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0" name="Rectangle 414"/>
          <p:cNvSpPr>
            <a:spLocks noChangeArrowheads="1"/>
          </p:cNvSpPr>
          <p:nvPr/>
        </p:nvSpPr>
        <p:spPr bwMode="auto">
          <a:xfrm>
            <a:off x="1878013" y="3175000"/>
            <a:ext cx="1397000" cy="2970213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93663" indent="-9366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800" b="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71" name="AutoShape 388"/>
          <p:cNvCxnSpPr>
            <a:cxnSpLocks noChangeShapeType="1"/>
            <a:stCxn id="227" idx="6"/>
            <a:endCxn id="231" idx="2"/>
          </p:cNvCxnSpPr>
          <p:nvPr/>
        </p:nvCxnSpPr>
        <p:spPr bwMode="auto">
          <a:xfrm flipV="1">
            <a:off x="3224213" y="3352800"/>
            <a:ext cx="288925" cy="1970088"/>
          </a:xfrm>
          <a:prstGeom prst="bentConnector3">
            <a:avLst>
              <a:gd name="adj1" fmla="val 34065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2" name="AutoShape 391"/>
          <p:cNvCxnSpPr>
            <a:cxnSpLocks noChangeShapeType="1"/>
            <a:stCxn id="202" idx="3"/>
            <a:endCxn id="206" idx="1"/>
          </p:cNvCxnSpPr>
          <p:nvPr/>
        </p:nvCxnSpPr>
        <p:spPr bwMode="auto">
          <a:xfrm flipV="1">
            <a:off x="4751388" y="3433763"/>
            <a:ext cx="471487" cy="1492250"/>
          </a:xfrm>
          <a:prstGeom prst="bentConnector3">
            <a:avLst>
              <a:gd name="adj1" fmla="val 49833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3" name="AutoShape 397"/>
          <p:cNvCxnSpPr>
            <a:cxnSpLocks noChangeShapeType="1"/>
            <a:stCxn id="207" idx="3"/>
            <a:endCxn id="209" idx="1"/>
          </p:cNvCxnSpPr>
          <p:nvPr/>
        </p:nvCxnSpPr>
        <p:spPr bwMode="auto">
          <a:xfrm flipV="1">
            <a:off x="6415088" y="3433763"/>
            <a:ext cx="320675" cy="48418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Rectangle 421"/>
          <p:cNvSpPr>
            <a:spLocks noChangeArrowheads="1"/>
          </p:cNvSpPr>
          <p:nvPr/>
        </p:nvSpPr>
        <p:spPr bwMode="auto">
          <a:xfrm>
            <a:off x="8135938" y="3175000"/>
            <a:ext cx="1409700" cy="2970213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93663" indent="-9366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800" b="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5" name="Rectangle 414"/>
          <p:cNvSpPr>
            <a:spLocks noChangeArrowheads="1"/>
          </p:cNvSpPr>
          <p:nvPr/>
        </p:nvSpPr>
        <p:spPr bwMode="auto">
          <a:xfrm>
            <a:off x="365125" y="3175000"/>
            <a:ext cx="1397000" cy="2970213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93663" indent="-93663"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ko-KR" sz="1800" b="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76" name="AutoShape 403"/>
          <p:cNvCxnSpPr>
            <a:cxnSpLocks noChangeShapeType="1"/>
            <a:stCxn id="211" idx="3"/>
            <a:endCxn id="216" idx="1"/>
          </p:cNvCxnSpPr>
          <p:nvPr/>
        </p:nvCxnSpPr>
        <p:spPr bwMode="auto">
          <a:xfrm flipV="1">
            <a:off x="7929563" y="3413125"/>
            <a:ext cx="317500" cy="100806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AutoShape 388"/>
          <p:cNvCxnSpPr>
            <a:cxnSpLocks noChangeShapeType="1"/>
            <a:stCxn id="186" idx="3"/>
            <a:endCxn id="192" idx="1"/>
          </p:cNvCxnSpPr>
          <p:nvPr/>
        </p:nvCxnSpPr>
        <p:spPr bwMode="auto">
          <a:xfrm flipV="1">
            <a:off x="1671638" y="3433763"/>
            <a:ext cx="319087" cy="2500312"/>
          </a:xfrm>
          <a:prstGeom prst="bentConnector3">
            <a:avLst>
              <a:gd name="adj1" fmla="val 49750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AutoShape 21"/>
          <p:cNvCxnSpPr>
            <a:cxnSpLocks noChangeShapeType="1"/>
          </p:cNvCxnSpPr>
          <p:nvPr/>
        </p:nvCxnSpPr>
        <p:spPr bwMode="auto">
          <a:xfrm rot="5400000" flipH="1">
            <a:off x="4899819" y="-2264568"/>
            <a:ext cx="15875" cy="7831137"/>
          </a:xfrm>
          <a:prstGeom prst="bentConnector3">
            <a:avLst>
              <a:gd name="adj1" fmla="val 2589995"/>
            </a:avLst>
          </a:prstGeom>
          <a:noFill/>
          <a:ln w="12700">
            <a:solidFill>
              <a:srgbClr val="80808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AutoShape 22"/>
          <p:cNvCxnSpPr>
            <a:cxnSpLocks noChangeShapeType="1"/>
          </p:cNvCxnSpPr>
          <p:nvPr/>
        </p:nvCxnSpPr>
        <p:spPr bwMode="auto">
          <a:xfrm rot="5400000" flipH="1">
            <a:off x="5718969" y="-1445418"/>
            <a:ext cx="15875" cy="6192837"/>
          </a:xfrm>
          <a:prstGeom prst="bentConnector3">
            <a:avLst>
              <a:gd name="adj1" fmla="val 1779995"/>
            </a:avLst>
          </a:prstGeom>
          <a:noFill/>
          <a:ln w="12700">
            <a:solidFill>
              <a:srgbClr val="80808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AutoShape 23"/>
          <p:cNvCxnSpPr>
            <a:cxnSpLocks noChangeShapeType="1"/>
          </p:cNvCxnSpPr>
          <p:nvPr/>
        </p:nvCxnSpPr>
        <p:spPr bwMode="auto">
          <a:xfrm rot="16200000" flipH="1" flipV="1">
            <a:off x="6531769" y="-631031"/>
            <a:ext cx="1587" cy="4581525"/>
          </a:xfrm>
          <a:prstGeom prst="bentConnector3">
            <a:avLst>
              <a:gd name="adj1" fmla="val -8800005"/>
            </a:avLst>
          </a:prstGeom>
          <a:noFill/>
          <a:ln w="12700">
            <a:solidFill>
              <a:srgbClr val="80808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1" name="Rectangle 28"/>
          <p:cNvSpPr>
            <a:spLocks noChangeArrowheads="1"/>
          </p:cNvSpPr>
          <p:nvPr/>
        </p:nvSpPr>
        <p:spPr bwMode="auto">
          <a:xfrm>
            <a:off x="469900" y="3273425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1.1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 정의</a:t>
            </a:r>
          </a:p>
        </p:txBody>
      </p:sp>
      <p:sp>
        <p:nvSpPr>
          <p:cNvPr id="182" name="Rectangle 29"/>
          <p:cNvSpPr>
            <a:spLocks noChangeArrowheads="1"/>
          </p:cNvSpPr>
          <p:nvPr/>
        </p:nvSpPr>
        <p:spPr bwMode="auto">
          <a:xfrm>
            <a:off x="474663" y="3749675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1.2 </a:t>
            </a:r>
            <a:r>
              <a:rPr kumimoji="0" lang="ko-KR" altLang="en-US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요구사항 파악</a:t>
            </a:r>
          </a:p>
        </p:txBody>
      </p:sp>
      <p:sp>
        <p:nvSpPr>
          <p:cNvPr id="183" name="Rectangle 30"/>
          <p:cNvSpPr>
            <a:spLocks noChangeArrowheads="1"/>
          </p:cNvSpPr>
          <p:nvPr/>
        </p:nvSpPr>
        <p:spPr bwMode="auto">
          <a:xfrm>
            <a:off x="476250" y="4252913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1.3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조직구성</a:t>
            </a:r>
          </a:p>
        </p:txBody>
      </p:sp>
      <p:sp>
        <p:nvSpPr>
          <p:cNvPr id="184" name="Rectangle 31"/>
          <p:cNvSpPr>
            <a:spLocks noChangeArrowheads="1"/>
          </p:cNvSpPr>
          <p:nvPr/>
        </p:nvSpPr>
        <p:spPr bwMode="auto">
          <a:xfrm>
            <a:off x="479425" y="4757738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1.4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프로세스 정립</a:t>
            </a:r>
          </a:p>
        </p:txBody>
      </p:sp>
      <p:sp>
        <p:nvSpPr>
          <p:cNvPr id="185" name="Rectangle 32"/>
          <p:cNvSpPr>
            <a:spLocks noChangeArrowheads="1"/>
          </p:cNvSpPr>
          <p:nvPr/>
        </p:nvSpPr>
        <p:spPr bwMode="auto">
          <a:xfrm>
            <a:off x="482600" y="5260975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1.5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상세계획 확정</a:t>
            </a:r>
          </a:p>
        </p:txBody>
      </p:sp>
      <p:sp>
        <p:nvSpPr>
          <p:cNvPr id="186" name="Rectangle 33"/>
          <p:cNvSpPr>
            <a:spLocks noChangeArrowheads="1"/>
          </p:cNvSpPr>
          <p:nvPr/>
        </p:nvSpPr>
        <p:spPr bwMode="auto">
          <a:xfrm>
            <a:off x="484188" y="5765800"/>
            <a:ext cx="1187450" cy="336550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1.6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</a:t>
            </a:r>
          </a:p>
        </p:txBody>
      </p:sp>
      <p:cxnSp>
        <p:nvCxnSpPr>
          <p:cNvPr id="187" name="AutoShape 34"/>
          <p:cNvCxnSpPr>
            <a:cxnSpLocks noChangeShapeType="1"/>
            <a:stCxn id="181" idx="2"/>
            <a:endCxn id="182" idx="0"/>
          </p:cNvCxnSpPr>
          <p:nvPr/>
        </p:nvCxnSpPr>
        <p:spPr bwMode="auto">
          <a:xfrm>
            <a:off x="1063625" y="3609975"/>
            <a:ext cx="4763" cy="1397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AutoShape 35"/>
          <p:cNvCxnSpPr>
            <a:cxnSpLocks noChangeShapeType="1"/>
            <a:stCxn id="182" idx="2"/>
            <a:endCxn id="183" idx="0"/>
          </p:cNvCxnSpPr>
          <p:nvPr/>
        </p:nvCxnSpPr>
        <p:spPr bwMode="auto">
          <a:xfrm>
            <a:off x="1068388" y="4086225"/>
            <a:ext cx="1587" cy="1666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9" name="AutoShape 36"/>
          <p:cNvCxnSpPr>
            <a:cxnSpLocks noChangeShapeType="1"/>
            <a:stCxn id="183" idx="2"/>
            <a:endCxn id="184" idx="0"/>
          </p:cNvCxnSpPr>
          <p:nvPr/>
        </p:nvCxnSpPr>
        <p:spPr bwMode="auto">
          <a:xfrm>
            <a:off x="1069975" y="4589463"/>
            <a:ext cx="3175" cy="1682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0" name="AutoShape 37"/>
          <p:cNvCxnSpPr>
            <a:cxnSpLocks noChangeShapeType="1"/>
            <a:stCxn id="184" idx="2"/>
            <a:endCxn id="185" idx="0"/>
          </p:cNvCxnSpPr>
          <p:nvPr/>
        </p:nvCxnSpPr>
        <p:spPr bwMode="auto">
          <a:xfrm>
            <a:off x="1073150" y="5094288"/>
            <a:ext cx="3175" cy="1666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" name="AutoShape 38"/>
          <p:cNvCxnSpPr>
            <a:cxnSpLocks noChangeShapeType="1"/>
            <a:stCxn id="185" idx="2"/>
            <a:endCxn id="186" idx="0"/>
          </p:cNvCxnSpPr>
          <p:nvPr/>
        </p:nvCxnSpPr>
        <p:spPr bwMode="auto">
          <a:xfrm>
            <a:off x="1076325" y="5597525"/>
            <a:ext cx="1588" cy="1682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2" name="Rectangle 39"/>
          <p:cNvSpPr>
            <a:spLocks noChangeArrowheads="1"/>
          </p:cNvSpPr>
          <p:nvPr/>
        </p:nvSpPr>
        <p:spPr bwMode="auto">
          <a:xfrm>
            <a:off x="1990725" y="3265488"/>
            <a:ext cx="1187450" cy="336550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2.1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대상선정</a:t>
            </a:r>
          </a:p>
        </p:txBody>
      </p:sp>
      <p:sp>
        <p:nvSpPr>
          <p:cNvPr id="193" name="Rectangle 40"/>
          <p:cNvSpPr>
            <a:spLocks noChangeArrowheads="1"/>
          </p:cNvSpPr>
          <p:nvPr/>
        </p:nvSpPr>
        <p:spPr bwMode="auto">
          <a:xfrm>
            <a:off x="1990725" y="3749675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2.2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기준정보 정의</a:t>
            </a:r>
          </a:p>
        </p:txBody>
      </p:sp>
      <p:sp>
        <p:nvSpPr>
          <p:cNvPr id="194" name="Rectangle 41"/>
          <p:cNvSpPr>
            <a:spLocks noChangeArrowheads="1"/>
          </p:cNvSpPr>
          <p:nvPr/>
        </p:nvSpPr>
        <p:spPr bwMode="auto">
          <a:xfrm>
            <a:off x="1992313" y="4252913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2.3 DQI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</a:p>
        </p:txBody>
      </p:sp>
      <p:sp>
        <p:nvSpPr>
          <p:cNvPr id="195" name="Rectangle 42"/>
          <p:cNvSpPr>
            <a:spLocks noChangeArrowheads="1"/>
          </p:cNvSpPr>
          <p:nvPr/>
        </p:nvSpPr>
        <p:spPr bwMode="auto">
          <a:xfrm>
            <a:off x="1992313" y="5260975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2.5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업무규칙 정의</a:t>
            </a:r>
          </a:p>
        </p:txBody>
      </p:sp>
      <p:cxnSp>
        <p:nvCxnSpPr>
          <p:cNvPr id="196" name="AutoShape 43"/>
          <p:cNvCxnSpPr>
            <a:cxnSpLocks noChangeShapeType="1"/>
            <a:stCxn id="192" idx="2"/>
            <a:endCxn id="193" idx="0"/>
          </p:cNvCxnSpPr>
          <p:nvPr/>
        </p:nvCxnSpPr>
        <p:spPr bwMode="auto">
          <a:xfrm>
            <a:off x="2584450" y="3602038"/>
            <a:ext cx="0" cy="14763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" name="AutoShape 44"/>
          <p:cNvCxnSpPr>
            <a:cxnSpLocks noChangeShapeType="1"/>
            <a:stCxn id="193" idx="2"/>
            <a:endCxn id="194" idx="0"/>
          </p:cNvCxnSpPr>
          <p:nvPr/>
        </p:nvCxnSpPr>
        <p:spPr bwMode="auto">
          <a:xfrm>
            <a:off x="2584450" y="4086225"/>
            <a:ext cx="1588" cy="1666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8" name="AutoShape 45"/>
          <p:cNvCxnSpPr>
            <a:cxnSpLocks noChangeShapeType="1"/>
            <a:stCxn id="194" idx="2"/>
            <a:endCxn id="223" idx="0"/>
          </p:cNvCxnSpPr>
          <p:nvPr/>
        </p:nvCxnSpPr>
        <p:spPr bwMode="auto">
          <a:xfrm>
            <a:off x="2586038" y="4589463"/>
            <a:ext cx="0" cy="1682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9" name="Rectangle 46"/>
          <p:cNvSpPr>
            <a:spLocks noChangeArrowheads="1"/>
          </p:cNvSpPr>
          <p:nvPr/>
        </p:nvSpPr>
        <p:spPr bwMode="auto">
          <a:xfrm>
            <a:off x="3551238" y="3265488"/>
            <a:ext cx="1187450" cy="336550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3.1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품질측정 환경 준비</a:t>
            </a:r>
          </a:p>
        </p:txBody>
      </p:sp>
      <p:sp>
        <p:nvSpPr>
          <p:cNvPr id="200" name="Rectangle 47"/>
          <p:cNvSpPr>
            <a:spLocks noChangeArrowheads="1"/>
          </p:cNvSpPr>
          <p:nvPr/>
        </p:nvSpPr>
        <p:spPr bwMode="auto">
          <a:xfrm>
            <a:off x="3557588" y="3749675"/>
            <a:ext cx="1187450" cy="336550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3.2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측정계획 수립</a:t>
            </a:r>
          </a:p>
        </p:txBody>
      </p:sp>
      <p:sp>
        <p:nvSpPr>
          <p:cNvPr id="201" name="Rectangle 48"/>
          <p:cNvSpPr>
            <a:spLocks noChangeArrowheads="1"/>
          </p:cNvSpPr>
          <p:nvPr/>
        </p:nvSpPr>
        <p:spPr bwMode="auto">
          <a:xfrm>
            <a:off x="3560763" y="4252913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3.3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품질측정</a:t>
            </a:r>
          </a:p>
        </p:txBody>
      </p:sp>
      <p:sp>
        <p:nvSpPr>
          <p:cNvPr id="202" name="Rectangle 49"/>
          <p:cNvSpPr>
            <a:spLocks noChangeArrowheads="1"/>
          </p:cNvSpPr>
          <p:nvPr/>
        </p:nvSpPr>
        <p:spPr bwMode="auto">
          <a:xfrm>
            <a:off x="3563938" y="4757738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3.4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 측정결과 보고</a:t>
            </a:r>
          </a:p>
        </p:txBody>
      </p:sp>
      <p:cxnSp>
        <p:nvCxnSpPr>
          <p:cNvPr id="203" name="AutoShape 50"/>
          <p:cNvCxnSpPr>
            <a:cxnSpLocks noChangeShapeType="1"/>
            <a:stCxn id="199" idx="2"/>
          </p:cNvCxnSpPr>
          <p:nvPr/>
        </p:nvCxnSpPr>
        <p:spPr bwMode="auto">
          <a:xfrm>
            <a:off x="4144963" y="3602038"/>
            <a:ext cx="4762" cy="25876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51"/>
          <p:cNvCxnSpPr>
            <a:cxnSpLocks noChangeShapeType="1"/>
            <a:stCxn id="200" idx="2"/>
            <a:endCxn id="201" idx="0"/>
          </p:cNvCxnSpPr>
          <p:nvPr/>
        </p:nvCxnSpPr>
        <p:spPr bwMode="auto">
          <a:xfrm>
            <a:off x="4151313" y="4086225"/>
            <a:ext cx="3175" cy="1666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" name="AutoShape 52"/>
          <p:cNvCxnSpPr>
            <a:cxnSpLocks noChangeShapeType="1"/>
            <a:stCxn id="201" idx="2"/>
            <a:endCxn id="202" idx="0"/>
          </p:cNvCxnSpPr>
          <p:nvPr/>
        </p:nvCxnSpPr>
        <p:spPr bwMode="auto">
          <a:xfrm>
            <a:off x="4154488" y="4589463"/>
            <a:ext cx="3175" cy="1682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" name="Rectangle 53"/>
          <p:cNvSpPr>
            <a:spLocks noChangeArrowheads="1"/>
          </p:cNvSpPr>
          <p:nvPr/>
        </p:nvSpPr>
        <p:spPr bwMode="auto">
          <a:xfrm>
            <a:off x="5222875" y="3265488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4.1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원인분석 요청</a:t>
            </a:r>
          </a:p>
        </p:txBody>
      </p:sp>
      <p:sp>
        <p:nvSpPr>
          <p:cNvPr id="207" name="Rectangle 54"/>
          <p:cNvSpPr>
            <a:spLocks noChangeArrowheads="1"/>
          </p:cNvSpPr>
          <p:nvPr/>
        </p:nvSpPr>
        <p:spPr bwMode="auto">
          <a:xfrm>
            <a:off x="5227638" y="3749675"/>
            <a:ext cx="1187450" cy="336550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4.2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원인분석 계획수립</a:t>
            </a:r>
          </a:p>
        </p:txBody>
      </p:sp>
      <p:cxnSp>
        <p:nvCxnSpPr>
          <p:cNvPr id="208" name="AutoShape 55"/>
          <p:cNvCxnSpPr>
            <a:cxnSpLocks noChangeShapeType="1"/>
            <a:stCxn id="206" idx="2"/>
            <a:endCxn id="207" idx="0"/>
          </p:cNvCxnSpPr>
          <p:nvPr/>
        </p:nvCxnSpPr>
        <p:spPr bwMode="auto">
          <a:xfrm>
            <a:off x="5816600" y="3602038"/>
            <a:ext cx="4763" cy="14763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" name="Rectangle 56"/>
          <p:cNvSpPr>
            <a:spLocks noChangeArrowheads="1"/>
          </p:cNvSpPr>
          <p:nvPr/>
        </p:nvSpPr>
        <p:spPr bwMode="auto">
          <a:xfrm>
            <a:off x="6735763" y="3265488"/>
            <a:ext cx="1187450" cy="336550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5.1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대상선정</a:t>
            </a:r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6740525" y="3749675"/>
            <a:ext cx="1187450" cy="336550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5.2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개선방안 수립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6742113" y="4252913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5.3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정제 및 개선</a:t>
            </a:r>
          </a:p>
        </p:txBody>
      </p:sp>
      <p:cxnSp>
        <p:nvCxnSpPr>
          <p:cNvPr id="212" name="AutoShape 59"/>
          <p:cNvCxnSpPr>
            <a:cxnSpLocks noChangeShapeType="1"/>
            <a:stCxn id="209" idx="2"/>
            <a:endCxn id="210" idx="0"/>
          </p:cNvCxnSpPr>
          <p:nvPr/>
        </p:nvCxnSpPr>
        <p:spPr bwMode="auto">
          <a:xfrm>
            <a:off x="7329488" y="3602038"/>
            <a:ext cx="4762" cy="14763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" name="AutoShape 60"/>
          <p:cNvCxnSpPr>
            <a:cxnSpLocks noChangeShapeType="1"/>
            <a:stCxn id="210" idx="2"/>
            <a:endCxn id="211" idx="0"/>
          </p:cNvCxnSpPr>
          <p:nvPr/>
        </p:nvCxnSpPr>
        <p:spPr bwMode="auto">
          <a:xfrm>
            <a:off x="7334250" y="4086225"/>
            <a:ext cx="1588" cy="1666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8247063" y="3244850"/>
            <a:ext cx="1187450" cy="336550"/>
          </a:xfrm>
          <a:prstGeom prst="rect">
            <a:avLst/>
          </a:prstGeom>
          <a:solidFill>
            <a:srgbClr val="000000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6.1 </a:t>
            </a:r>
            <a:r>
              <a:rPr kumimoji="0" lang="ko-KR" altLang="en-US" sz="1000" b="0" kern="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품질개선 평가</a:t>
            </a:r>
          </a:p>
        </p:txBody>
      </p:sp>
      <p:cxnSp>
        <p:nvCxnSpPr>
          <p:cNvPr id="215" name="AutoShape 62"/>
          <p:cNvCxnSpPr>
            <a:cxnSpLocks noChangeShapeType="1"/>
            <a:stCxn id="217" idx="2"/>
            <a:endCxn id="219" idx="0"/>
          </p:cNvCxnSpPr>
          <p:nvPr/>
        </p:nvCxnSpPr>
        <p:spPr bwMode="auto">
          <a:xfrm>
            <a:off x="8845550" y="4086225"/>
            <a:ext cx="0" cy="1666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8247063" y="3244850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6.1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품질개선 평가</a:t>
            </a:r>
          </a:p>
        </p:txBody>
      </p:sp>
      <p:sp>
        <p:nvSpPr>
          <p:cNvPr id="217" name="Rectangle 64"/>
          <p:cNvSpPr>
            <a:spLocks noChangeArrowheads="1"/>
          </p:cNvSpPr>
          <p:nvPr/>
        </p:nvSpPr>
        <p:spPr bwMode="auto">
          <a:xfrm>
            <a:off x="8251825" y="3749675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6.2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 목표 관리</a:t>
            </a:r>
          </a:p>
        </p:txBody>
      </p:sp>
      <p:cxnSp>
        <p:nvCxnSpPr>
          <p:cNvPr id="218" name="AutoShape 65"/>
          <p:cNvCxnSpPr>
            <a:cxnSpLocks noChangeShapeType="1"/>
            <a:stCxn id="216" idx="2"/>
            <a:endCxn id="217" idx="0"/>
          </p:cNvCxnSpPr>
          <p:nvPr/>
        </p:nvCxnSpPr>
        <p:spPr bwMode="auto">
          <a:xfrm>
            <a:off x="8840788" y="3581400"/>
            <a:ext cx="4762" cy="1682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9" name="Rectangle 66"/>
          <p:cNvSpPr>
            <a:spLocks noChangeArrowheads="1"/>
          </p:cNvSpPr>
          <p:nvPr/>
        </p:nvSpPr>
        <p:spPr bwMode="auto">
          <a:xfrm>
            <a:off x="8251825" y="4252913"/>
            <a:ext cx="1187450" cy="336550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6.3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 지침 관리</a:t>
            </a:r>
          </a:p>
        </p:txBody>
      </p:sp>
      <p:sp>
        <p:nvSpPr>
          <p:cNvPr id="220" name="Rectangle 67"/>
          <p:cNvSpPr>
            <a:spLocks noChangeArrowheads="1"/>
          </p:cNvSpPr>
          <p:nvPr/>
        </p:nvSpPr>
        <p:spPr bwMode="auto">
          <a:xfrm>
            <a:off x="8256588" y="4757738"/>
            <a:ext cx="1187450" cy="336550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6.4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품질관리 감사</a:t>
            </a:r>
          </a:p>
        </p:txBody>
      </p:sp>
      <p:cxnSp>
        <p:nvCxnSpPr>
          <p:cNvPr id="221" name="AutoShape 68"/>
          <p:cNvCxnSpPr>
            <a:cxnSpLocks noChangeShapeType="1"/>
            <a:stCxn id="219" idx="2"/>
            <a:endCxn id="220" idx="0"/>
          </p:cNvCxnSpPr>
          <p:nvPr/>
        </p:nvCxnSpPr>
        <p:spPr bwMode="auto">
          <a:xfrm>
            <a:off x="8845550" y="4589463"/>
            <a:ext cx="4763" cy="1682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2" name="Rectangle 69"/>
          <p:cNvSpPr>
            <a:spLocks noChangeArrowheads="1"/>
          </p:cNvSpPr>
          <p:nvPr/>
        </p:nvSpPr>
        <p:spPr bwMode="auto">
          <a:xfrm>
            <a:off x="8256588" y="5372100"/>
            <a:ext cx="1187450" cy="336550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6.5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이슈관리</a:t>
            </a:r>
          </a:p>
        </p:txBody>
      </p:sp>
      <p:sp>
        <p:nvSpPr>
          <p:cNvPr id="223" name="Rectangle 71"/>
          <p:cNvSpPr>
            <a:spLocks noChangeArrowheads="1"/>
          </p:cNvSpPr>
          <p:nvPr/>
        </p:nvSpPr>
        <p:spPr bwMode="auto">
          <a:xfrm>
            <a:off x="1992313" y="4757738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2.4 CTQ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정의</a:t>
            </a:r>
          </a:p>
        </p:txBody>
      </p:sp>
      <p:cxnSp>
        <p:nvCxnSpPr>
          <p:cNvPr id="224" name="AutoShape 72"/>
          <p:cNvCxnSpPr>
            <a:cxnSpLocks noChangeShapeType="1"/>
            <a:stCxn id="223" idx="2"/>
            <a:endCxn id="195" idx="0"/>
          </p:cNvCxnSpPr>
          <p:nvPr/>
        </p:nvCxnSpPr>
        <p:spPr bwMode="auto">
          <a:xfrm>
            <a:off x="2586038" y="5094288"/>
            <a:ext cx="0" cy="16668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" name="Rectangle 73"/>
          <p:cNvSpPr>
            <a:spLocks noChangeArrowheads="1"/>
          </p:cNvSpPr>
          <p:nvPr/>
        </p:nvSpPr>
        <p:spPr bwMode="auto">
          <a:xfrm>
            <a:off x="2000250" y="5765800"/>
            <a:ext cx="1187450" cy="3365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2.6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프로파일 대상선정</a:t>
            </a:r>
          </a:p>
        </p:txBody>
      </p:sp>
      <p:cxnSp>
        <p:nvCxnSpPr>
          <p:cNvPr id="226" name="AutoShape 391"/>
          <p:cNvCxnSpPr>
            <a:cxnSpLocks noChangeShapeType="1"/>
            <a:stCxn id="235" idx="2"/>
            <a:endCxn id="233" idx="3"/>
          </p:cNvCxnSpPr>
          <p:nvPr/>
        </p:nvCxnSpPr>
        <p:spPr bwMode="auto">
          <a:xfrm rot="5400000">
            <a:off x="4209256" y="3815557"/>
            <a:ext cx="839787" cy="2387600"/>
          </a:xfrm>
          <a:prstGeom prst="bentConnector2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7" name="Oval 75"/>
          <p:cNvSpPr>
            <a:spLocks noChangeArrowheads="1"/>
          </p:cNvSpPr>
          <p:nvPr/>
        </p:nvSpPr>
        <p:spPr bwMode="auto">
          <a:xfrm>
            <a:off x="3152775" y="5286375"/>
            <a:ext cx="71438" cy="71438"/>
          </a:xfrm>
          <a:prstGeom prst="ellipse">
            <a:avLst/>
          </a:prstGeom>
          <a:solidFill>
            <a:srgbClr val="C0C0C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None/>
              <a:defRPr/>
            </a:pPr>
            <a:endParaRPr kumimoji="0" lang="ko-KR" altLang="en-US" sz="1100" b="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8" name="Oval 76"/>
          <p:cNvSpPr>
            <a:spLocks noChangeArrowheads="1"/>
          </p:cNvSpPr>
          <p:nvPr/>
        </p:nvSpPr>
        <p:spPr bwMode="auto">
          <a:xfrm>
            <a:off x="3152775" y="5389563"/>
            <a:ext cx="71438" cy="71437"/>
          </a:xfrm>
          <a:prstGeom prst="ellipse">
            <a:avLst/>
          </a:prstGeom>
          <a:solidFill>
            <a:srgbClr val="C0C0C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None/>
              <a:defRPr/>
            </a:pPr>
            <a:endParaRPr kumimoji="0" lang="ko-KR" altLang="en-US" sz="1100" b="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29" name="AutoShape 77"/>
          <p:cNvCxnSpPr>
            <a:cxnSpLocks noChangeShapeType="1"/>
            <a:stCxn id="192" idx="1"/>
            <a:endCxn id="225" idx="1"/>
          </p:cNvCxnSpPr>
          <p:nvPr/>
        </p:nvCxnSpPr>
        <p:spPr bwMode="auto">
          <a:xfrm rot="10800000" flipH="1" flipV="1">
            <a:off x="1990725" y="3433763"/>
            <a:ext cx="9525" cy="2500312"/>
          </a:xfrm>
          <a:prstGeom prst="curvedConnector3">
            <a:avLst>
              <a:gd name="adj1" fmla="val -666667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0" name="AutoShape 388"/>
          <p:cNvCxnSpPr>
            <a:cxnSpLocks noChangeShapeType="1"/>
            <a:stCxn id="225" idx="3"/>
            <a:endCxn id="232" idx="2"/>
          </p:cNvCxnSpPr>
          <p:nvPr/>
        </p:nvCxnSpPr>
        <p:spPr bwMode="auto">
          <a:xfrm flipV="1">
            <a:off x="3187700" y="3529013"/>
            <a:ext cx="325438" cy="2405062"/>
          </a:xfrm>
          <a:prstGeom prst="bentConnector3">
            <a:avLst>
              <a:gd name="adj1" fmla="val 59509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1" name="Oval 79"/>
          <p:cNvSpPr>
            <a:spLocks noChangeArrowheads="1"/>
          </p:cNvSpPr>
          <p:nvPr/>
        </p:nvSpPr>
        <p:spPr bwMode="auto">
          <a:xfrm>
            <a:off x="3513138" y="3316288"/>
            <a:ext cx="71437" cy="71437"/>
          </a:xfrm>
          <a:prstGeom prst="ellipse">
            <a:avLst/>
          </a:prstGeom>
          <a:solidFill>
            <a:srgbClr val="C0C0C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None/>
              <a:defRPr/>
            </a:pPr>
            <a:endParaRPr kumimoji="0" lang="ko-KR" altLang="en-US" sz="1100" b="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2" name="Oval 80"/>
          <p:cNvSpPr>
            <a:spLocks noChangeArrowheads="1"/>
          </p:cNvSpPr>
          <p:nvPr/>
        </p:nvSpPr>
        <p:spPr bwMode="auto">
          <a:xfrm>
            <a:off x="3513138" y="3492500"/>
            <a:ext cx="71437" cy="71438"/>
          </a:xfrm>
          <a:prstGeom prst="ellipse">
            <a:avLst/>
          </a:prstGeom>
          <a:solidFill>
            <a:srgbClr val="C0C0C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None/>
              <a:defRPr/>
            </a:pPr>
            <a:endParaRPr kumimoji="0" lang="ko-KR" altLang="en-US" sz="1100" b="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3" name="Freeform 81"/>
          <p:cNvSpPr>
            <a:spLocks/>
          </p:cNvSpPr>
          <p:nvPr/>
        </p:nvSpPr>
        <p:spPr bwMode="auto">
          <a:xfrm>
            <a:off x="3330575" y="5359400"/>
            <a:ext cx="104775" cy="69850"/>
          </a:xfrm>
          <a:custGeom>
            <a:avLst/>
            <a:gdLst>
              <a:gd name="T0" fmla="*/ 0 w 136"/>
              <a:gd name="T1" fmla="*/ 2147483647 h 54"/>
              <a:gd name="T2" fmla="*/ 2147483647 w 136"/>
              <a:gd name="T3" fmla="*/ 2147483647 h 54"/>
              <a:gd name="T4" fmla="*/ 2147483647 w 136"/>
              <a:gd name="T5" fmla="*/ 2147483647 h 54"/>
              <a:gd name="T6" fmla="*/ 2147483647 w 136"/>
              <a:gd name="T7" fmla="*/ 2147483647 h 54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54"/>
              <a:gd name="T14" fmla="*/ 136 w 136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54">
                <a:moveTo>
                  <a:pt x="0" y="54"/>
                </a:moveTo>
                <a:cubicBezTo>
                  <a:pt x="15" y="35"/>
                  <a:pt x="31" y="16"/>
                  <a:pt x="46" y="8"/>
                </a:cubicBezTo>
                <a:cubicBezTo>
                  <a:pt x="61" y="0"/>
                  <a:pt x="76" y="0"/>
                  <a:pt x="91" y="8"/>
                </a:cubicBezTo>
                <a:cubicBezTo>
                  <a:pt x="106" y="16"/>
                  <a:pt x="129" y="46"/>
                  <a:pt x="136" y="54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None/>
              <a:defRPr/>
            </a:pPr>
            <a:endParaRPr kumimoji="0" lang="ko-KR" altLang="en-US" sz="1100" b="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4" name="AutoShape 391"/>
          <p:cNvCxnSpPr>
            <a:cxnSpLocks noChangeShapeType="1"/>
            <a:stCxn id="233" idx="0"/>
            <a:endCxn id="228" idx="6"/>
          </p:cNvCxnSpPr>
          <p:nvPr/>
        </p:nvCxnSpPr>
        <p:spPr bwMode="auto">
          <a:xfrm rot="10800000">
            <a:off x="3224213" y="5426075"/>
            <a:ext cx="106362" cy="3175"/>
          </a:xfrm>
          <a:prstGeom prst="bentConnector3">
            <a:avLst>
              <a:gd name="adj1" fmla="val 50745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" name="Rectangle 83"/>
          <p:cNvSpPr>
            <a:spLocks noChangeArrowheads="1"/>
          </p:cNvSpPr>
          <p:nvPr/>
        </p:nvSpPr>
        <p:spPr bwMode="auto">
          <a:xfrm>
            <a:off x="5229225" y="4252913"/>
            <a:ext cx="1187450" cy="336550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 type="none" w="med" len="sm"/>
          </a:ln>
        </p:spPr>
        <p:txBody>
          <a:bodyPr wrap="none" lIns="54000"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4.2 </a:t>
            </a:r>
            <a:r>
              <a:rPr kumimoji="0" lang="ko-KR" altLang="en-US" sz="1000" b="0" kern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원인 분석</a:t>
            </a:r>
          </a:p>
        </p:txBody>
      </p:sp>
      <p:cxnSp>
        <p:nvCxnSpPr>
          <p:cNvPr id="236" name="AutoShape 391"/>
          <p:cNvCxnSpPr>
            <a:cxnSpLocks noChangeShapeType="1"/>
            <a:stCxn id="207" idx="2"/>
            <a:endCxn id="235" idx="0"/>
          </p:cNvCxnSpPr>
          <p:nvPr/>
        </p:nvCxnSpPr>
        <p:spPr bwMode="auto">
          <a:xfrm rot="16200000" flipH="1">
            <a:off x="5738813" y="4168775"/>
            <a:ext cx="166688" cy="1587"/>
          </a:xfrm>
          <a:prstGeom prst="bentConnector3">
            <a:avLst>
              <a:gd name="adj1" fmla="val 49523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7" name="Oval 85"/>
          <p:cNvSpPr>
            <a:spLocks noChangeArrowheads="1"/>
          </p:cNvSpPr>
          <p:nvPr/>
        </p:nvSpPr>
        <p:spPr bwMode="auto">
          <a:xfrm>
            <a:off x="3152775" y="5500688"/>
            <a:ext cx="71438" cy="71437"/>
          </a:xfrm>
          <a:prstGeom prst="ellipse">
            <a:avLst/>
          </a:prstGeom>
          <a:solidFill>
            <a:srgbClr val="C0C0C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None/>
              <a:defRPr/>
            </a:pPr>
            <a:endParaRPr kumimoji="0" lang="ko-KR" altLang="en-US" sz="1100" b="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38" name="AutoShape 391"/>
          <p:cNvCxnSpPr>
            <a:cxnSpLocks noChangeShapeType="1"/>
            <a:stCxn id="222" idx="1"/>
            <a:endCxn id="239" idx="3"/>
          </p:cNvCxnSpPr>
          <p:nvPr/>
        </p:nvCxnSpPr>
        <p:spPr bwMode="auto">
          <a:xfrm rot="10800000">
            <a:off x="3433763" y="5540375"/>
            <a:ext cx="4822825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9" name="Freeform 87"/>
          <p:cNvSpPr>
            <a:spLocks/>
          </p:cNvSpPr>
          <p:nvPr/>
        </p:nvSpPr>
        <p:spPr bwMode="auto">
          <a:xfrm>
            <a:off x="3328988" y="5470525"/>
            <a:ext cx="104775" cy="69850"/>
          </a:xfrm>
          <a:custGeom>
            <a:avLst/>
            <a:gdLst>
              <a:gd name="T0" fmla="*/ 0 w 136"/>
              <a:gd name="T1" fmla="*/ 2147483647 h 54"/>
              <a:gd name="T2" fmla="*/ 2147483647 w 136"/>
              <a:gd name="T3" fmla="*/ 2147483647 h 54"/>
              <a:gd name="T4" fmla="*/ 2147483647 w 136"/>
              <a:gd name="T5" fmla="*/ 2147483647 h 54"/>
              <a:gd name="T6" fmla="*/ 2147483647 w 136"/>
              <a:gd name="T7" fmla="*/ 2147483647 h 54"/>
              <a:gd name="T8" fmla="*/ 0 60000 65536"/>
              <a:gd name="T9" fmla="*/ 0 60000 65536"/>
              <a:gd name="T10" fmla="*/ 0 60000 65536"/>
              <a:gd name="T11" fmla="*/ 0 60000 65536"/>
              <a:gd name="T12" fmla="*/ 0 w 136"/>
              <a:gd name="T13" fmla="*/ 0 h 54"/>
              <a:gd name="T14" fmla="*/ 136 w 136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" h="54">
                <a:moveTo>
                  <a:pt x="0" y="54"/>
                </a:moveTo>
                <a:cubicBezTo>
                  <a:pt x="15" y="35"/>
                  <a:pt x="31" y="16"/>
                  <a:pt x="46" y="8"/>
                </a:cubicBezTo>
                <a:cubicBezTo>
                  <a:pt x="61" y="0"/>
                  <a:pt x="76" y="0"/>
                  <a:pt x="91" y="8"/>
                </a:cubicBezTo>
                <a:cubicBezTo>
                  <a:pt x="106" y="16"/>
                  <a:pt x="129" y="46"/>
                  <a:pt x="136" y="54"/>
                </a:cubicBez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algn="ctr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pitchFamily="2" charset="2"/>
              <a:buNone/>
              <a:defRPr/>
            </a:pPr>
            <a:endParaRPr kumimoji="0" lang="ko-KR" altLang="en-US" sz="1100" b="0" kern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40" name="AutoShape 391"/>
          <p:cNvCxnSpPr>
            <a:cxnSpLocks noChangeShapeType="1"/>
            <a:stCxn id="239" idx="0"/>
            <a:endCxn id="237" idx="6"/>
          </p:cNvCxnSpPr>
          <p:nvPr/>
        </p:nvCxnSpPr>
        <p:spPr bwMode="auto">
          <a:xfrm rot="10800000">
            <a:off x="3224213" y="5537200"/>
            <a:ext cx="104775" cy="31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1" name="Rectangle 419"/>
          <p:cNvSpPr>
            <a:spLocks noChangeArrowheads="1"/>
          </p:cNvSpPr>
          <p:nvPr/>
        </p:nvSpPr>
        <p:spPr bwMode="auto">
          <a:xfrm>
            <a:off x="6605588" y="2201863"/>
            <a:ext cx="1397000" cy="919162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오류 데이터의 개선</a:t>
            </a:r>
            <a:r>
              <a:rPr kumimoji="0" lang="ko-KR" altLang="en-US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위해 캠페인, </a:t>
            </a:r>
            <a:r>
              <a:rPr kumimoji="0" lang="ko-KR" altLang="ko-KR" sz="1000" b="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클린징</a:t>
            </a: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시스템 </a:t>
            </a:r>
            <a:r>
              <a:rPr kumimoji="0" lang="ko-KR" altLang="ko-KR" sz="1000" b="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로직</a:t>
            </a: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개선, 표준화 등</a:t>
            </a:r>
            <a:r>
              <a:rPr kumimoji="0" lang="ko-KR" altLang="en-US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개선활동을 </a:t>
            </a:r>
            <a:r>
              <a:rPr kumimoji="0" lang="ko-KR" altLang="en-US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수행한다</a:t>
            </a: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242" name="Rectangle 417"/>
          <p:cNvSpPr>
            <a:spLocks noChangeArrowheads="1"/>
          </p:cNvSpPr>
          <p:nvPr/>
        </p:nvSpPr>
        <p:spPr bwMode="auto">
          <a:xfrm>
            <a:off x="5072063" y="2201863"/>
            <a:ext cx="1397000" cy="919162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오류추정 데이터에 대한 현상을 분석한다</a:t>
            </a:r>
          </a:p>
        </p:txBody>
      </p:sp>
      <p:sp>
        <p:nvSpPr>
          <p:cNvPr id="243" name="Rectangle 415"/>
          <p:cNvSpPr>
            <a:spLocks noChangeArrowheads="1"/>
          </p:cNvSpPr>
          <p:nvPr/>
        </p:nvSpPr>
        <p:spPr bwMode="auto">
          <a:xfrm>
            <a:off x="3476625" y="2201863"/>
            <a:ext cx="1397000" cy="919162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측정 </a:t>
            </a:r>
            <a:r>
              <a:rPr kumimoji="0" lang="ko-KR" altLang="en-US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 및 측정계획을</a:t>
            </a: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수립</a:t>
            </a:r>
            <a:r>
              <a:rPr kumimoji="0" lang="ko-KR" altLang="en-US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하고</a:t>
            </a:r>
            <a:r>
              <a:rPr kumimoji="0" lang="en-US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품질측정</a:t>
            </a: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후 </a:t>
            </a:r>
            <a:r>
              <a:rPr kumimoji="0" lang="ko-KR" altLang="en-US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측정</a:t>
            </a: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결과를 보고한다</a:t>
            </a:r>
          </a:p>
        </p:txBody>
      </p:sp>
      <p:sp>
        <p:nvSpPr>
          <p:cNvPr id="244" name="Rectangle 414"/>
          <p:cNvSpPr>
            <a:spLocks noChangeArrowheads="1"/>
          </p:cNvSpPr>
          <p:nvPr/>
        </p:nvSpPr>
        <p:spPr bwMode="auto">
          <a:xfrm>
            <a:off x="1878013" y="2201863"/>
            <a:ext cx="1397000" cy="919162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CTQ</a:t>
            </a:r>
            <a:r>
              <a:rPr kumimoji="0" lang="ko-KR" altLang="en-US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도출</a:t>
            </a:r>
            <a:r>
              <a:rPr kumimoji="0" lang="ko-KR" altLang="en-US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하고</a:t>
            </a:r>
            <a:r>
              <a:rPr kumimoji="0" lang="en-US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endParaRPr kumimoji="0" lang="ko-KR" altLang="ko-KR" sz="1000" b="0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ko-KR" sz="1000" b="0" kern="0" dirty="0" err="1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프로파일링을</a:t>
            </a: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통해 오류 징후를 발견하고, 업무 규칙을 정의한다.</a:t>
            </a:r>
          </a:p>
        </p:txBody>
      </p:sp>
      <p:sp>
        <p:nvSpPr>
          <p:cNvPr id="245" name="Rectangle 421"/>
          <p:cNvSpPr>
            <a:spLocks noChangeArrowheads="1"/>
          </p:cNvSpPr>
          <p:nvPr/>
        </p:nvSpPr>
        <p:spPr bwMode="auto">
          <a:xfrm>
            <a:off x="8135938" y="2201863"/>
            <a:ext cx="1409700" cy="919162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 이슈관리 </a:t>
            </a:r>
            <a:r>
              <a:rPr kumimoji="0" lang="en-US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0" lang="ko-KR" altLang="en-US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성과</a:t>
            </a: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평가 / 지침 및 업무기준의 제</a:t>
            </a: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 2" pitchFamily="18" charset="2"/>
              </a:rPr>
              <a:t></a:t>
            </a: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개정 / 정기적 감사활동을 </a:t>
            </a:r>
            <a:r>
              <a:rPr kumimoji="0" lang="ko-KR" altLang="en-US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수행한다</a:t>
            </a:r>
            <a:r>
              <a:rPr kumimoji="0" lang="en-US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kumimoji="0" lang="ko-KR" altLang="ko-KR" sz="1000" b="0" kern="0" dirty="0">
              <a:solidFill>
                <a:sysClr val="windowText" lastClr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6" name="Rectangle 414"/>
          <p:cNvSpPr>
            <a:spLocks noChangeArrowheads="1"/>
          </p:cNvSpPr>
          <p:nvPr/>
        </p:nvSpPr>
        <p:spPr bwMode="auto">
          <a:xfrm>
            <a:off x="365125" y="2201863"/>
            <a:ext cx="1397000" cy="919162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품질 점검</a:t>
            </a:r>
            <a:r>
              <a:rPr kumimoji="0" lang="ko-KR" altLang="en-US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ko-KR" altLang="en-US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ko-KR" sz="1000" b="0" kern="0" dirty="0">
                <a:solidFill>
                  <a:sysClr val="windowText" lastClr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프로젝트의 목표, 비전과 범위를 결정한다</a:t>
            </a:r>
          </a:p>
        </p:txBody>
      </p:sp>
      <p:sp>
        <p:nvSpPr>
          <p:cNvPr id="247" name="텍스트 개체 틀 2"/>
          <p:cNvSpPr txBox="1">
            <a:spLocks/>
          </p:cNvSpPr>
          <p:nvPr/>
        </p:nvSpPr>
        <p:spPr>
          <a:xfrm>
            <a:off x="200025" y="714375"/>
            <a:ext cx="9539288" cy="647700"/>
          </a:xfrm>
          <a:prstGeom prst="rect">
            <a:avLst/>
          </a:prstGeom>
        </p:spPr>
        <p:txBody>
          <a:bodyPr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계획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정의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측정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분석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개선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통제 로 이어지는 각 단계별 세부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step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들을 정의하고 반복 수행할 수 있도록 절차를 구성합니다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64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3.4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핵심품질항목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(CTQ)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3. </a:t>
            </a:r>
            <a:r>
              <a:rPr lang="ko-KR" altLang="en-US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어떻게 할 것인가</a:t>
            </a: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</a:p>
        </p:txBody>
      </p:sp>
      <p:sp>
        <p:nvSpPr>
          <p:cNvPr id="247" name="텍스트 개체 틀 2"/>
          <p:cNvSpPr txBox="1">
            <a:spLocks/>
          </p:cNvSpPr>
          <p:nvPr/>
        </p:nvSpPr>
        <p:spPr>
          <a:xfrm>
            <a:off x="200025" y="714375"/>
            <a:ext cx="9539288" cy="647700"/>
          </a:xfrm>
          <a:prstGeom prst="rect">
            <a:avLst/>
          </a:prstGeom>
        </p:spPr>
        <p:txBody>
          <a:bodyPr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핵심품질항목 도출 기준을 정의하고 도출하여 관리합니다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1" name="Freeform 2"/>
          <p:cNvSpPr>
            <a:spLocks/>
          </p:cNvSpPr>
          <p:nvPr/>
        </p:nvSpPr>
        <p:spPr bwMode="auto">
          <a:xfrm>
            <a:off x="1957649" y="1643790"/>
            <a:ext cx="1512888" cy="2289200"/>
          </a:xfrm>
          <a:custGeom>
            <a:avLst/>
            <a:gdLst>
              <a:gd name="T0" fmla="*/ 0 w 862"/>
              <a:gd name="T1" fmla="*/ 2147483647 h 1270"/>
              <a:gd name="T2" fmla="*/ 2147483647 w 862"/>
              <a:gd name="T3" fmla="*/ 0 h 1270"/>
              <a:gd name="T4" fmla="*/ 2147483647 w 862"/>
              <a:gd name="T5" fmla="*/ 2147483647 h 1270"/>
              <a:gd name="T6" fmla="*/ 0 w 862"/>
              <a:gd name="T7" fmla="*/ 2147483647 h 1270"/>
              <a:gd name="T8" fmla="*/ 0 w 862"/>
              <a:gd name="T9" fmla="*/ 2147483647 h 12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2" h="1270">
                <a:moveTo>
                  <a:pt x="0" y="181"/>
                </a:moveTo>
                <a:lnTo>
                  <a:pt x="862" y="0"/>
                </a:lnTo>
                <a:lnTo>
                  <a:pt x="862" y="1270"/>
                </a:lnTo>
                <a:lnTo>
                  <a:pt x="0" y="998"/>
                </a:lnTo>
                <a:lnTo>
                  <a:pt x="0" y="181"/>
                </a:lnTo>
                <a:close/>
              </a:path>
            </a:pathLst>
          </a:custGeom>
          <a:gradFill rotWithShape="1">
            <a:gsLst>
              <a:gs pos="0">
                <a:srgbClr val="E2E2E2"/>
              </a:gs>
              <a:gs pos="100000">
                <a:srgbClr val="F6F6F6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8888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" name="AutoShape 102"/>
          <p:cNvSpPr>
            <a:spLocks noChangeArrowheads="1"/>
          </p:cNvSpPr>
          <p:nvPr/>
        </p:nvSpPr>
        <p:spPr bwMode="auto">
          <a:xfrm rot="5400000">
            <a:off x="4761968" y="487991"/>
            <a:ext cx="252412" cy="7705725"/>
          </a:xfrm>
          <a:prstGeom prst="homePlate">
            <a:avLst>
              <a:gd name="adj" fmla="val 57009"/>
            </a:avLst>
          </a:prstGeom>
          <a:solidFill>
            <a:srgbClr val="C9C9C9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ctr" latinLnBrk="0"/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[CTQ </a:t>
            </a:r>
            <a:r>
              <a:rPr lang="ko-KR" altLang="en-US" sz="1200">
                <a:latin typeface="맑은 고딕" pitchFamily="50" charset="-127"/>
                <a:ea typeface="맑은 고딕" pitchFamily="50" charset="-127"/>
              </a:rPr>
              <a:t>각 항목별 우선순위 적용</a:t>
            </a:r>
            <a:r>
              <a:rPr lang="en-US" altLang="ko-KR" sz="1200">
                <a:latin typeface="맑은 고딕" pitchFamily="50" charset="-127"/>
                <a:ea typeface="맑은 고딕" pitchFamily="50" charset="-127"/>
              </a:rPr>
              <a:t>]</a:t>
            </a:r>
            <a:endParaRPr lang="ko-KR" altLang="en-US" sz="120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93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13750"/>
              </p:ext>
            </p:extLst>
          </p:nvPr>
        </p:nvGraphicFramePr>
        <p:xfrm>
          <a:off x="2935981" y="1357471"/>
          <a:ext cx="6419418" cy="2709461"/>
        </p:xfrm>
        <a:graphic>
          <a:graphicData uri="http://schemas.openxmlformats.org/drawingml/2006/table">
            <a:tbl>
              <a:tblPr/>
              <a:tblGrid>
                <a:gridCol w="636306"/>
                <a:gridCol w="1109091"/>
                <a:gridCol w="3295164"/>
                <a:gridCol w="824313"/>
                <a:gridCol w="554544"/>
              </a:tblGrid>
              <a:tr h="3082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관점</a:t>
                      </a:r>
                    </a:p>
                  </a:txBody>
                  <a:tcPr marL="90004" marR="90004" marT="46823" marB="46823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평가항목</a:t>
                      </a: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설명</a:t>
                      </a: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점수</a:t>
                      </a:r>
                    </a:p>
                  </a:txBody>
                  <a:tcPr marL="90004" marR="90004" marT="46823" marB="46823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비율</a:t>
                      </a:r>
                    </a:p>
                  </a:txBody>
                  <a:tcPr marL="90004" marR="90004" marT="46823" marB="46823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83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업무</a:t>
                      </a:r>
                    </a:p>
                  </a:txBody>
                  <a:tcPr marL="72000" marR="72000" marT="46823" marB="46823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8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업무영향도</a:t>
                      </a: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8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해당 정보의 품질이 업무 프로세스에 미치는 정도</a:t>
                      </a: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</a:t>
                      </a:r>
                    </a:p>
                  </a:txBody>
                  <a:tcPr marL="90004" marR="90004" marT="46823" marB="46823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30%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4" marR="90004" marT="46823" marB="46823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2874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992" marR="89992" marT="46826" marB="46826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대외영향도</a:t>
                      </a: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D8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대외기관 및 시스템에 대한 영향도가 법규 또는 정부 규제와 연관이 있어 관리가 필요한 정보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</a:t>
                      </a: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20%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83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시스템</a:t>
                      </a:r>
                    </a:p>
                  </a:txBody>
                  <a:tcPr marL="72000" marR="72000" marT="46823" marB="46823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테이블중복도</a:t>
                      </a: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정보시스템에 차지하는 테이블 분포도 </a:t>
                      </a: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</a:t>
                      </a: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15%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88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992" marR="89992" marT="46826" marB="46826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AP</a:t>
                      </a: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연관도</a:t>
                      </a: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어플리케이션 내의 </a:t>
                      </a: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컬럼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호출 빈도가 정보시스템에 미치는 영향도</a:t>
                      </a: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</a:t>
                      </a: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15%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88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992" marR="89992" marT="46826" marB="46826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도메인중요도</a:t>
                      </a: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메타관리시스템에 등록되어 있는 도메인 그룹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(12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 정보 품질에 미치는 중요도</a:t>
                      </a: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</a:t>
                      </a: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20%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4" marR="90004" marT="46823" marB="468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4" name="Text Box 101"/>
          <p:cNvSpPr txBox="1">
            <a:spLocks noChangeArrowheads="1"/>
          </p:cNvSpPr>
          <p:nvPr/>
        </p:nvSpPr>
        <p:spPr bwMode="auto">
          <a:xfrm>
            <a:off x="5285049" y="1052670"/>
            <a:ext cx="201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ko-KR" altLang="en-US" sz="1400" u="sng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우선순위 </a:t>
            </a:r>
            <a:r>
              <a:rPr lang="ko-KR" altLang="en-US" sz="1400" u="sng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평가기준</a:t>
            </a:r>
            <a:endParaRPr lang="ko-KR" altLang="en-US" sz="1400" u="sng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5" name="정오각형 1"/>
          <p:cNvSpPr>
            <a:spLocks noChangeArrowheads="1"/>
          </p:cNvSpPr>
          <p:nvPr/>
        </p:nvSpPr>
        <p:spPr bwMode="auto">
          <a:xfrm>
            <a:off x="640024" y="1751294"/>
            <a:ext cx="2098675" cy="1822450"/>
          </a:xfrm>
          <a:prstGeom prst="pentagon">
            <a:avLst/>
          </a:prstGeom>
          <a:solidFill>
            <a:srgbClr val="EBD8A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latinLnBrk="0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6" name="직선 연결선 4"/>
          <p:cNvCxnSpPr>
            <a:cxnSpLocks noChangeShapeType="1"/>
            <a:stCxn id="95" idx="0"/>
            <a:endCxn id="103" idx="0"/>
          </p:cNvCxnSpPr>
          <p:nvPr/>
        </p:nvCxnSpPr>
        <p:spPr bwMode="auto">
          <a:xfrm flipH="1">
            <a:off x="1686187" y="1751294"/>
            <a:ext cx="3175" cy="1017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직선 연결선 36"/>
          <p:cNvCxnSpPr>
            <a:cxnSpLocks noChangeShapeType="1"/>
            <a:stCxn id="95" idx="4"/>
          </p:cNvCxnSpPr>
          <p:nvPr/>
        </p:nvCxnSpPr>
        <p:spPr bwMode="auto">
          <a:xfrm flipH="1" flipV="1">
            <a:off x="1689362" y="2768881"/>
            <a:ext cx="647700" cy="8048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직선 연결선 39"/>
          <p:cNvCxnSpPr>
            <a:cxnSpLocks noChangeShapeType="1"/>
            <a:stCxn id="95" idx="2"/>
          </p:cNvCxnSpPr>
          <p:nvPr/>
        </p:nvCxnSpPr>
        <p:spPr bwMode="auto">
          <a:xfrm flipV="1">
            <a:off x="1040074" y="2768881"/>
            <a:ext cx="649288" cy="8048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9" name="Text Box 101"/>
          <p:cNvSpPr txBox="1">
            <a:spLocks noChangeArrowheads="1"/>
          </p:cNvSpPr>
          <p:nvPr/>
        </p:nvSpPr>
        <p:spPr bwMode="auto">
          <a:xfrm>
            <a:off x="674949" y="1305206"/>
            <a:ext cx="201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ko-KR" altLang="en-US" u="sng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평가항목 선정</a:t>
            </a:r>
          </a:p>
        </p:txBody>
      </p:sp>
      <p:graphicFrame>
        <p:nvGraphicFramePr>
          <p:cNvPr id="100" name="표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302541"/>
              </p:ext>
            </p:extLst>
          </p:nvPr>
        </p:nvGraphicFramePr>
        <p:xfrm>
          <a:off x="797187" y="4538498"/>
          <a:ext cx="8584938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9192"/>
                <a:gridCol w="1231040"/>
                <a:gridCol w="1231040"/>
                <a:gridCol w="1231040"/>
                <a:gridCol w="1231040"/>
                <a:gridCol w="2871586"/>
              </a:tblGrid>
              <a:tr h="259247">
                <a:tc rowSpan="2">
                  <a:txBody>
                    <a:bodyPr/>
                    <a:lstStyle/>
                    <a:p>
                      <a:pPr algn="ctr" latinLnBrk="0"/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평가항목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45748" marB="45748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i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업무적 관점</a:t>
                      </a:r>
                      <a:r>
                        <a:rPr lang="en-US" altLang="ko-KR" sz="1100" b="1" i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i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사용자 정의</a:t>
                      </a:r>
                      <a:r>
                        <a:rPr lang="en-US" altLang="ko-KR" sz="1100" b="1" i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i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45748" marB="4574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/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45717" marB="457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0"/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시스템 관점</a:t>
                      </a:r>
                      <a:r>
                        <a:rPr lang="en-US" altLang="ko-KR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관련 시스템 추출</a:t>
                      </a:r>
                      <a:r>
                        <a:rPr lang="en-US" altLang="ko-KR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45748" marB="4574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45717" marB="457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/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45717" marB="457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2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업무영향도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45748" marB="4574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대외영향도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45748" marB="4574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테이블중복도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45748" marB="4574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AP</a:t>
                      </a: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연관도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45748" marB="4574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도메인중요도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45748" marB="45748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8366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평가방법</a:t>
                      </a:r>
                      <a:endParaRPr lang="ko-KR" altLang="en-US" sz="10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54032" marB="468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상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영향도 높음 </a:t>
                      </a:r>
                      <a:endParaRPr lang="en-US" altLang="ko-KR" sz="10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중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영향도 보통 </a:t>
                      </a:r>
                      <a:endParaRPr lang="en-US" altLang="ko-KR" sz="10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하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영향도 낮음</a:t>
                      </a:r>
                      <a:endParaRPr lang="ko-KR" altLang="en-US" sz="1000" b="0" u="none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54032" marB="46828" anchor="ctr"/>
                </a:tc>
                <a:tc hMerge="1">
                  <a:txBody>
                    <a:bodyPr/>
                    <a:lstStyle/>
                    <a:p>
                      <a:pPr algn="ctr" latinLnBrk="0"/>
                      <a:endParaRPr lang="ko-KR" altLang="en-US" sz="1000" b="0" u="none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3996" marB="46797"/>
                </a:tc>
                <a:tc gridSpan="2">
                  <a:txBody>
                    <a:bodyPr/>
                    <a:lstStyle/>
                    <a:p>
                      <a:pPr algn="l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상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상위 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20%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이상</a:t>
                      </a:r>
                      <a:endParaRPr lang="en-US" altLang="ko-KR" sz="10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중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상위 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20%~50%</a:t>
                      </a:r>
                      <a:r>
                        <a:rPr lang="en-US" altLang="ko-KR" sz="10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en-US" altLang="ko-KR" sz="10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하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상위 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50%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미만</a:t>
                      </a:r>
                      <a:endParaRPr lang="ko-KR" altLang="en-US" sz="1000" b="0" u="none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54032" marB="46828" anchor="ctr"/>
                </a:tc>
                <a:tc hMerge="1">
                  <a:txBody>
                    <a:bodyPr/>
                    <a:lstStyle/>
                    <a:p>
                      <a:pPr algn="ctr" latinLnBrk="0"/>
                      <a:endParaRPr lang="ko-KR" altLang="en-US" sz="1000" b="0" u="none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3996" marB="46797"/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상</a:t>
                      </a:r>
                      <a:r>
                        <a:rPr lang="en-US" altLang="ko-KR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금액</a:t>
                      </a:r>
                      <a:r>
                        <a:rPr lang="en-US" altLang="ko-KR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율</a:t>
                      </a:r>
                      <a:r>
                        <a:rPr lang="en-US" altLang="ko-KR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코드</a:t>
                      </a:r>
                      <a:r>
                        <a:rPr lang="en-US" altLang="ko-KR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플래그 </a:t>
                      </a:r>
                      <a:endParaRPr lang="en-US" altLang="ko-KR" sz="1000" b="0" u="none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latinLnBrk="0"/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중</a:t>
                      </a:r>
                      <a:r>
                        <a:rPr lang="en-US" altLang="ko-KR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날짜</a:t>
                      </a:r>
                      <a:r>
                        <a:rPr lang="en-US" altLang="ko-KR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번호</a:t>
                      </a:r>
                      <a:r>
                        <a:rPr lang="en-US" altLang="ko-KR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수</a:t>
                      </a:r>
                      <a:r>
                        <a:rPr lang="en-US" altLang="ko-KR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연락처</a:t>
                      </a:r>
                      <a:r>
                        <a:rPr lang="en-US" altLang="ko-KR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</a:p>
                    <a:p>
                      <a:pPr algn="l" latinLnBrk="0"/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하</a:t>
                      </a:r>
                      <a:r>
                        <a:rPr lang="en-US" altLang="ko-KR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  <a:r>
                        <a:rPr lang="en-US" altLang="ko-KR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단위</a:t>
                      </a:r>
                      <a:r>
                        <a:rPr lang="en-US" altLang="ko-KR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명칭</a:t>
                      </a:r>
                      <a:r>
                        <a:rPr lang="en-US" altLang="ko-KR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순서</a:t>
                      </a:r>
                      <a:endParaRPr lang="ko-KR" altLang="en-US" sz="1000" b="0" u="none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54032" marB="46828" anchor="ctr"/>
                </a:tc>
              </a:tr>
              <a:tr h="405864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  <a:endParaRPr lang="ko-KR" altLang="en-US" sz="10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54032" marB="46828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0"/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정보시스템 담당자의 주관적 평가</a:t>
                      </a:r>
                      <a:endParaRPr lang="ko-KR" altLang="en-US" sz="1000" b="0" u="none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54032" marB="46828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0"/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시스템의 수치</a:t>
                      </a:r>
                      <a:r>
                        <a:rPr lang="ko-KR" altLang="en-US" sz="1000" b="0" u="none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데이터를</a:t>
                      </a:r>
                      <a:r>
                        <a:rPr lang="ko-KR" altLang="en-US" sz="1000" b="0" u="none" dirty="0" smtClean="0">
                          <a:latin typeface="맑은 고딕" pitchFamily="50" charset="-127"/>
                          <a:ea typeface="맑은 고딕" pitchFamily="50" charset="-127"/>
                        </a:rPr>
                        <a:t> 근거한 객관적</a:t>
                      </a:r>
                      <a:r>
                        <a:rPr lang="ko-KR" altLang="en-US" sz="1000" b="0" u="none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평가</a:t>
                      </a:r>
                      <a:endParaRPr lang="ko-KR" altLang="en-US" sz="1000" b="0" u="none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54032" marB="46828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0"/>
                      <a:r>
                        <a:rPr lang="ko-KR" altLang="en-US" sz="1000" b="0" u="none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도메인그룹이 정보품질에 미치는 정도</a:t>
                      </a:r>
                      <a:endParaRPr lang="en-US" altLang="ko-KR" sz="1000" b="0" u="none" baseline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l" latinLnBrk="0"/>
                      <a:r>
                        <a:rPr lang="en-US" altLang="ko-KR" sz="1000" b="0" u="none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000" b="0" u="none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일반화된 관점 적용</a:t>
                      </a:r>
                      <a:r>
                        <a:rPr lang="en-US" altLang="ko-KR" sz="1000" b="0" u="none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000" b="0" u="none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13" marR="72013" marT="54032" marB="46828" anchor="ctr"/>
                </a:tc>
              </a:tr>
            </a:tbl>
          </a:graphicData>
        </a:graphic>
      </p:graphicFrame>
      <p:sp>
        <p:nvSpPr>
          <p:cNvPr id="101" name="이등변 삼각형 50"/>
          <p:cNvSpPr>
            <a:spLocks noChangeArrowheads="1"/>
          </p:cNvSpPr>
          <p:nvPr/>
        </p:nvSpPr>
        <p:spPr bwMode="auto">
          <a:xfrm rot="4251264">
            <a:off x="655105" y="2431538"/>
            <a:ext cx="1189037" cy="895350"/>
          </a:xfrm>
          <a:prstGeom prst="triangle">
            <a:avLst>
              <a:gd name="adj" fmla="val 5453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" name="이등변 삼각형 60"/>
          <p:cNvSpPr>
            <a:spLocks noChangeArrowheads="1"/>
          </p:cNvSpPr>
          <p:nvPr/>
        </p:nvSpPr>
        <p:spPr bwMode="auto">
          <a:xfrm rot="17415239">
            <a:off x="1522675" y="2435506"/>
            <a:ext cx="1211262" cy="877887"/>
          </a:xfrm>
          <a:prstGeom prst="triangle">
            <a:avLst>
              <a:gd name="adj" fmla="val 4496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" name="이등변 삼각형 61"/>
          <p:cNvSpPr>
            <a:spLocks noChangeArrowheads="1"/>
          </p:cNvSpPr>
          <p:nvPr/>
        </p:nvSpPr>
        <p:spPr bwMode="auto">
          <a:xfrm>
            <a:off x="1022612" y="2768881"/>
            <a:ext cx="1303337" cy="809625"/>
          </a:xfrm>
          <a:prstGeom prst="triangle">
            <a:avLst>
              <a:gd name="adj" fmla="val 5090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104" name="그룹 12"/>
          <p:cNvGrpSpPr>
            <a:grpSpLocks/>
          </p:cNvGrpSpPr>
          <p:nvPr/>
        </p:nvGrpSpPr>
        <p:grpSpPr bwMode="auto">
          <a:xfrm>
            <a:off x="720987" y="2154519"/>
            <a:ext cx="1951037" cy="1347787"/>
            <a:chOff x="-2279923" y="4809356"/>
            <a:chExt cx="1950920" cy="1347787"/>
          </a:xfrm>
        </p:grpSpPr>
        <p:sp>
          <p:nvSpPr>
            <p:cNvPr id="105" name="TextBox 41"/>
            <p:cNvSpPr txBox="1">
              <a:spLocks noChangeArrowheads="1"/>
            </p:cNvSpPr>
            <p:nvPr/>
          </p:nvSpPr>
          <p:spPr bwMode="auto">
            <a:xfrm>
              <a:off x="-1322661" y="4809356"/>
              <a:ext cx="7191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9pPr>
            </a:lstStyle>
            <a:p>
              <a:pPr algn="ctr" eaLnBrk="1" latinLnBrk="0" hangingPunct="1"/>
              <a:r>
                <a:rPr lang="ko-KR" altLang="en-US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대외</a:t>
              </a:r>
            </a:p>
          </p:txBody>
        </p:sp>
        <p:sp>
          <p:nvSpPr>
            <p:cNvPr id="106" name="TextBox 105"/>
            <p:cNvSpPr txBox="1">
              <a:spLocks noChangeArrowheads="1"/>
            </p:cNvSpPr>
            <p:nvPr/>
          </p:nvSpPr>
          <p:spPr bwMode="auto">
            <a:xfrm>
              <a:off x="-1971948" y="4809356"/>
              <a:ext cx="7207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9pPr>
            </a:lstStyle>
            <a:p>
              <a:pPr algn="ctr" eaLnBrk="1" latinLnBrk="0" hangingPunct="1"/>
              <a:r>
                <a:rPr lang="ko-KR" altLang="en-US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업무</a:t>
              </a:r>
            </a:p>
          </p:txBody>
        </p:sp>
        <p:sp>
          <p:nvSpPr>
            <p:cNvPr id="107" name="TextBox 106"/>
            <p:cNvSpPr txBox="1">
              <a:spLocks noChangeArrowheads="1"/>
            </p:cNvSpPr>
            <p:nvPr/>
          </p:nvSpPr>
          <p:spPr bwMode="auto">
            <a:xfrm>
              <a:off x="-2279923" y="5401493"/>
              <a:ext cx="8842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9pPr>
            </a:lstStyle>
            <a:p>
              <a:pPr algn="ctr" eaLnBrk="1" latinLnBrk="0" hangingPunct="1"/>
              <a:r>
                <a:rPr lang="ko-KR" altLang="en-US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테이블</a:t>
              </a:r>
            </a:p>
          </p:txBody>
        </p:sp>
        <p:sp>
          <p:nvSpPr>
            <p:cNvPr id="108" name="TextBox 107"/>
            <p:cNvSpPr txBox="1">
              <a:spLocks noChangeArrowheads="1"/>
            </p:cNvSpPr>
            <p:nvPr/>
          </p:nvSpPr>
          <p:spPr bwMode="auto">
            <a:xfrm>
              <a:off x="-1213240" y="5401691"/>
              <a:ext cx="8842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9pPr>
            </a:lstStyle>
            <a:p>
              <a:pPr algn="ctr" eaLnBrk="1" latinLnBrk="0" hangingPunct="1"/>
              <a:r>
                <a:rPr lang="ko-KR" altLang="en-US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도메인</a:t>
              </a:r>
            </a:p>
          </p:txBody>
        </p:sp>
        <p:sp>
          <p:nvSpPr>
            <p:cNvPr id="109" name="TextBox 108"/>
            <p:cNvSpPr txBox="1">
              <a:spLocks noChangeArrowheads="1"/>
            </p:cNvSpPr>
            <p:nvPr/>
          </p:nvSpPr>
          <p:spPr bwMode="auto">
            <a:xfrm>
              <a:off x="-1748111" y="5849168"/>
              <a:ext cx="8858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윤고딕130"/>
                  <a:cs typeface="윤고딕130"/>
                </a:defRPr>
              </a:lvl9pPr>
            </a:lstStyle>
            <a:p>
              <a:pPr algn="ctr" eaLnBrk="1" latinLnBrk="0" hangingPunct="1"/>
              <a:r>
                <a:rPr lang="en-US" altLang="ko-KR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AP</a:t>
              </a:r>
              <a:endParaRPr lang="ko-KR" altLang="en-US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512302" y="6021222"/>
            <a:ext cx="4151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0" dirty="0" smtClean="0">
                <a:latin typeface="맑은 고딕"/>
                <a:ea typeface="맑은 고딕"/>
              </a:rPr>
              <a:t>※ </a:t>
            </a:r>
            <a:r>
              <a:rPr lang="ko-KR" altLang="en-US" sz="1200" b="0" dirty="0" smtClean="0">
                <a:latin typeface="맑은 고딕"/>
                <a:ea typeface="맑은 고딕"/>
              </a:rPr>
              <a:t>핵심품질항목</a:t>
            </a:r>
            <a:r>
              <a:rPr lang="en-US" altLang="ko-KR" sz="1200" b="0" dirty="0" smtClean="0">
                <a:latin typeface="맑은 고딕"/>
                <a:ea typeface="맑은 고딕"/>
              </a:rPr>
              <a:t>(Critical To Quality : CTQ)</a:t>
            </a:r>
            <a:endParaRPr lang="ko-KR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31486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3.5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데이터 품질 지표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(DQI)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 </a:t>
            </a: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3. </a:t>
            </a:r>
            <a:r>
              <a:rPr lang="ko-KR" altLang="en-US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어떻게 할 것인가</a:t>
            </a: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</a:p>
        </p:txBody>
      </p:sp>
      <p:sp>
        <p:nvSpPr>
          <p:cNvPr id="247" name="텍스트 개체 틀 2"/>
          <p:cNvSpPr txBox="1">
            <a:spLocks/>
          </p:cNvSpPr>
          <p:nvPr/>
        </p:nvSpPr>
        <p:spPr>
          <a:xfrm>
            <a:off x="200025" y="714375"/>
            <a:ext cx="9539288" cy="647700"/>
          </a:xfrm>
          <a:prstGeom prst="rect">
            <a:avLst/>
          </a:prstGeom>
        </p:spPr>
        <p:txBody>
          <a:bodyPr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데이터 품질 관리를 위한 데이터 품질 지표를 도출하여 관리합니다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982890"/>
              </p:ext>
            </p:extLst>
          </p:nvPr>
        </p:nvGraphicFramePr>
        <p:xfrm>
          <a:off x="460375" y="1355185"/>
          <a:ext cx="9028334" cy="494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7415"/>
                <a:gridCol w="1008112"/>
                <a:gridCol w="648072"/>
                <a:gridCol w="648072"/>
                <a:gridCol w="792088"/>
                <a:gridCol w="648072"/>
                <a:gridCol w="4536503"/>
              </a:tblGrid>
              <a:tr h="153697">
                <a:tc rowSpan="2"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지표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(8)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특성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(24)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프로파일링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0"/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46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업무규칙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체크</a:t>
                      </a:r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리스트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측정 내용</a:t>
                      </a: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값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구조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3697">
                <a:tc rowSpan="2"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준비성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관리요소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88900" indent="-88900" algn="l" latinLnBrk="0">
                        <a:buSzPct val="80000"/>
                        <a:buFont typeface="Arial" pitchFamily="34" charset="0"/>
                        <a:buChar char="•"/>
                      </a:pP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데이터 품질관리 기본 구성요소들을 정의하고 기본 문서들이 가장 최신의 내용이 충실하게 반영되고 있는지를 확인함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내용충실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8900" indent="-88900" algn="l" latinLnBrk="0">
                        <a:buSzPct val="80000"/>
                        <a:buFont typeface="Arial" pitchFamily="34" charset="0"/>
                        <a:buNone/>
                      </a:pPr>
                      <a:endParaRPr lang="ko-KR" altLang="en-US" sz="10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  <a:tr h="153697">
                <a:tc rowSpan="4"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완전성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논리모델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88900" indent="-88900" algn="l" latinLnBrk="0">
                        <a:buSzPct val="80000"/>
                        <a:buFont typeface="Arial" pitchFamily="34" charset="0"/>
                        <a:buChar char="•"/>
                      </a:pP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데이터의 기반이 되는 모델</a:t>
                      </a:r>
                      <a:r>
                        <a:rPr lang="en-US" altLang="ko-KR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모델이 구체화되는 구조</a:t>
                      </a:r>
                      <a:r>
                        <a:rPr lang="en-US" altLang="ko-KR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저장되는 데이터의 의미</a:t>
                      </a:r>
                      <a:r>
                        <a:rPr lang="en-US" altLang="ko-KR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각 엔티티의 의미적 식별자는 각각 논리적</a:t>
                      </a:r>
                      <a:r>
                        <a:rPr lang="en-US" altLang="ko-KR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물리적으로 완전한지를 확인함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속성의미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8900" indent="-88900" algn="l" latinLnBrk="0">
                        <a:buSzPct val="80000"/>
                        <a:buFont typeface="Arial" pitchFamily="34" charset="0"/>
                        <a:buNone/>
                      </a:pPr>
                      <a:endParaRPr lang="ko-KR" altLang="en-US" sz="10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식별자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8900" indent="-88900" algn="l" latinLnBrk="0">
                        <a:buSzPct val="80000"/>
                        <a:buFont typeface="Arial" pitchFamily="34" charset="0"/>
                        <a:buNone/>
                      </a:pPr>
                      <a:endParaRPr lang="ko-KR" altLang="en-US" sz="10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물리구조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8900" indent="-88900" algn="l" latinLnBrk="0">
                        <a:buSzPct val="80000"/>
                        <a:buFont typeface="Arial" pitchFamily="34" charset="0"/>
                        <a:buNone/>
                      </a:pPr>
                      <a:endParaRPr lang="ko-KR" altLang="en-US" sz="10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  <a:tr h="153697">
                <a:tc rowSpan="4"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일관성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속성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88900" indent="-88900" algn="l" latinLnBrk="0">
                        <a:buSzPct val="80000"/>
                        <a:buFont typeface="Arial" pitchFamily="34" charset="0"/>
                        <a:buChar char="•"/>
                      </a:pP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같은 속성은 </a:t>
                      </a:r>
                      <a:r>
                        <a:rPr lang="en-US" altLang="ko-KR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DB 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단위 내에서 같은 형식과 의미를 가지는지</a:t>
                      </a:r>
                      <a:r>
                        <a:rPr lang="en-US" altLang="ko-KR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이를 위해 표준이 적용되는지 또한 중복되는 데이터나 흐름 데이터의 값도 일관적으로 유지되는지를 확인함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표준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8900" indent="-88900" algn="l" latinLnBrk="0">
                        <a:buSzPct val="80000"/>
                        <a:buFont typeface="Arial" pitchFamily="34" charset="0"/>
                        <a:buNone/>
                      </a:pPr>
                      <a:endParaRPr lang="ko-KR" altLang="en-US" sz="10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중복값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000" b="0" u="none" dirty="0" smtClean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연계값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8900" indent="-88900" algn="l" latinLnBrk="0">
                        <a:buSzPct val="80000"/>
                        <a:buFont typeface="Arial" pitchFamily="34" charset="0"/>
                        <a:buNone/>
                      </a:pPr>
                      <a:endParaRPr lang="ko-KR" altLang="en-US" sz="10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  <a:tr h="153697">
                <a:tc rowSpan="2"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정확성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입력값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88900" indent="-88900" algn="l" latinLnBrk="0">
                        <a:buSzPct val="80000"/>
                        <a:buFont typeface="Arial" pitchFamily="34" charset="0"/>
                        <a:buChar char="•"/>
                      </a:pP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데이터 값 입력 시 오류 검증 기반이 마련 되어 있는지</a:t>
                      </a:r>
                      <a:r>
                        <a:rPr lang="en-US" altLang="ko-KR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데이터 값이 업무규칙에 맞게 저장되는지를 확인함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업무규칙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8900" indent="-88900" algn="ctr" latinLnBrk="0">
                        <a:buSzPct val="80000"/>
                        <a:buFont typeface="Arial" pitchFamily="34" charset="0"/>
                        <a:buNone/>
                      </a:pPr>
                      <a:endParaRPr lang="ko-KR" altLang="en-US" sz="10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  <a:tr h="153697">
                <a:tc rowSpan="3"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유효성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범위</a:t>
                      </a:r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형식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88900" indent="-88900" algn="l" latinLnBrk="0">
                        <a:buSzPct val="80000"/>
                        <a:buFont typeface="Arial" pitchFamily="34" charset="0"/>
                        <a:buChar char="•"/>
                      </a:pP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저장된 데이터 값은 유효한 범위와 형식인지</a:t>
                      </a:r>
                      <a:r>
                        <a:rPr lang="en-US" altLang="ko-KR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참조관계의 데이터 값이 참조 범위 내에 존재하는지</a:t>
                      </a:r>
                      <a:r>
                        <a:rPr lang="en-US" altLang="ko-KR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계산되거나 유도된 값과 원천 데이터 간의 정합성을 확인함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참조관계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l" latinLnBrk="0">
                        <a:buSzPct val="80000"/>
                        <a:buFont typeface="Arial" pitchFamily="34" charset="0"/>
                        <a:buNone/>
                      </a:pPr>
                      <a:endParaRPr lang="ko-KR" altLang="en-US" sz="10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계산식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8900" indent="-88900" algn="l" latinLnBrk="0">
                        <a:buSzPct val="80000"/>
                        <a:buFont typeface="Arial" pitchFamily="34" charset="0"/>
                        <a:buNone/>
                      </a:pPr>
                      <a:endParaRPr lang="ko-KR" altLang="en-US" sz="10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  <a:tr h="153697">
                <a:tc rowSpan="3"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보안성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오너십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85725" indent="-85725" algn="l" latinLnBrk="0">
                        <a:buSzPct val="80000"/>
                        <a:buFont typeface="Arial" pitchFamily="34" charset="0"/>
                        <a:buChar char="•"/>
                      </a:pP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데이터의 </a:t>
                      </a:r>
                      <a:r>
                        <a:rPr lang="ko-KR" altLang="en-US" sz="1200" b="0" u="none" dirty="0" err="1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오너십과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접근제한이 명시적이면서</a:t>
                      </a:r>
                      <a:r>
                        <a:rPr lang="en-US" altLang="ko-KR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충분히 보호되고 있는지를 확인함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접근제한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8900" marR="0" indent="-88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000" b="0" u="none" dirty="0" smtClean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보호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8900" marR="0" indent="-88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endParaRPr lang="ko-KR" altLang="en-US" sz="1000" b="0" u="none" dirty="0" smtClean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  <a:tr h="153697">
                <a:tc rowSpan="3"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적시성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응답시간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88900" marR="0" indent="-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사용자가 만족하는 응답시간 성능이 유지되고</a:t>
                      </a:r>
                      <a:r>
                        <a:rPr lang="en-US" altLang="ko-KR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데이터 제공을 위한 지연 시간도 최소화 되는지를 확인함</a:t>
                      </a: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5614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데이터제공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l" latinLnBrk="0">
                        <a:buSzPct val="80000"/>
                        <a:buFont typeface="Arial" pitchFamily="34" charset="0"/>
                        <a:buNone/>
                      </a:pPr>
                      <a:endParaRPr lang="ko-KR" altLang="en-US" sz="10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최신값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l" latinLnBrk="0">
                        <a:buSzPct val="80000"/>
                        <a:buFont typeface="Arial" pitchFamily="34" charset="0"/>
                        <a:buNone/>
                      </a:pPr>
                      <a:endParaRPr lang="ko-KR" altLang="en-US" sz="10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  <a:tr h="153697">
                <a:tc rowSpan="3"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유용성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충분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85725" indent="-85725" algn="l" latinLnBrk="0">
                        <a:buSzPct val="80000"/>
                        <a:buFont typeface="Arial" pitchFamily="34" charset="0"/>
                        <a:buChar char="•"/>
                      </a:pP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제공되는 데이터가 사용하기에 충분한 데이터이며</a:t>
                      </a:r>
                      <a:r>
                        <a:rPr lang="en-US" altLang="ko-KR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신규 사용자 요구에 유연하게 대응할 수 있고</a:t>
                      </a:r>
                      <a:r>
                        <a:rPr lang="en-US" altLang="ko-KR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200" b="0" u="non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사용자 만족도나 사용 현황이 조사되는지를 확인함</a:t>
                      </a:r>
                      <a:endParaRPr lang="ko-KR" altLang="en-US" sz="12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접근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l" latinLnBrk="0">
                        <a:buSzPct val="80000"/>
                        <a:buFont typeface="Arial" pitchFamily="34" charset="0"/>
                        <a:buNone/>
                      </a:pPr>
                      <a:endParaRPr lang="ko-KR" altLang="en-US" sz="10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  <a:tr h="153697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활용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" marB="36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l" latinLnBrk="0">
                        <a:buSzPct val="80000"/>
                        <a:buFont typeface="Arial" pitchFamily="34" charset="0"/>
                        <a:buNone/>
                      </a:pPr>
                      <a:endParaRPr lang="ko-KR" altLang="en-US" sz="1000" b="0" u="non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0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3.6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업무규칙 도출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–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규칙유형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3. </a:t>
            </a:r>
            <a:r>
              <a:rPr lang="ko-KR" altLang="en-US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어떻게 할 것인가</a:t>
            </a: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</a:p>
        </p:txBody>
      </p:sp>
      <p:sp>
        <p:nvSpPr>
          <p:cNvPr id="247" name="텍스트 개체 틀 2"/>
          <p:cNvSpPr txBox="1">
            <a:spLocks/>
          </p:cNvSpPr>
          <p:nvPr/>
        </p:nvSpPr>
        <p:spPr>
          <a:xfrm>
            <a:off x="200025" y="714375"/>
            <a:ext cx="9539288" cy="647700"/>
          </a:xfrm>
          <a:prstGeom prst="rect">
            <a:avLst/>
          </a:prstGeom>
        </p:spPr>
        <p:txBody>
          <a:bodyPr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지표별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업무규칙에 대한 유형을 정의하고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지표별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업무규칙 도출을 진행합니다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이등변 삼각형 24"/>
          <p:cNvSpPr/>
          <p:nvPr/>
        </p:nvSpPr>
        <p:spPr bwMode="auto">
          <a:xfrm rot="5400000">
            <a:off x="1975811" y="3554138"/>
            <a:ext cx="1945494" cy="457200"/>
          </a:xfrm>
          <a:prstGeom prst="triangle">
            <a:avLst/>
          </a:prstGeom>
          <a:gradFill flip="none" rotWithShape="1">
            <a:gsLst>
              <a:gs pos="0">
                <a:schemeClr val="folHlink">
                  <a:tint val="66000"/>
                  <a:satMod val="160000"/>
                </a:schemeClr>
              </a:gs>
              <a:gs pos="50000">
                <a:schemeClr val="folHlink">
                  <a:tint val="44500"/>
                  <a:satMod val="160000"/>
                </a:schemeClr>
              </a:gs>
              <a:gs pos="100000">
                <a:schemeClr val="folHlink">
                  <a:tint val="23500"/>
                  <a:satMod val="160000"/>
                </a:schemeClr>
              </a:gs>
            </a:gsLst>
            <a:lin ang="0" scaled="1"/>
            <a:tileRect/>
          </a:gradFill>
          <a:ln w="3175" cap="flat" cmpd="dbl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horz" wrap="none" lIns="90939" tIns="45472" rIns="90939" bIns="45472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ko-KR" altLang="en-US" smtClean="0"/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46737"/>
              </p:ext>
            </p:extLst>
          </p:nvPr>
        </p:nvGraphicFramePr>
        <p:xfrm>
          <a:off x="3152007" y="1495611"/>
          <a:ext cx="6408713" cy="4554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926"/>
                <a:gridCol w="752616"/>
                <a:gridCol w="790783"/>
                <a:gridCol w="4549388"/>
              </a:tblGrid>
              <a:tr h="310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</a:t>
                      </a:r>
                      <a:endParaRPr lang="en-US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품질지표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특성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규칙유형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65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altLang="ko-KR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완전성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속성의미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단독 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칼럼 혹은 업무 조건에 따른 필수 속성 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기본값 및 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NULL) 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칼럼의 값 검증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5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일관성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중복값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단일 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 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데이터 </a:t>
                      </a:r>
                      <a:r>
                        <a:rPr lang="ko-KR" altLang="en-US" sz="1100" b="1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중복값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일치 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</a:t>
                      </a:r>
                      <a:r>
                        <a:rPr lang="en-US" altLang="ko-KR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</a:t>
                      </a:r>
                      <a:r>
                        <a:rPr lang="en-US" altLang="ko-KR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차상위대상자세대원의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결정일자와 </a:t>
                      </a:r>
                      <a:r>
                        <a:rPr lang="ko-KR" altLang="en-US" sz="1100" b="1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본인부담책경감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대상자의 책정일자는 일치해야 함</a:t>
                      </a:r>
                      <a:r>
                        <a:rPr lang="en-US" altLang="ko-KR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en-US" altLang="ko-KR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ko-KR" altLang="en-US" sz="12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연계값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간 데이터 정합성 검증</a:t>
                      </a:r>
                      <a:r>
                        <a:rPr lang="en-US" altLang="ko-KR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레코드 건수</a:t>
                      </a:r>
                      <a:r>
                        <a:rPr lang="en-US" altLang="ko-KR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특정칼럼 합계금액 검증</a:t>
                      </a:r>
                      <a:r>
                        <a:rPr lang="en-US" altLang="ko-KR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1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endParaRPr lang="en-US" altLang="ko-KR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간 데이터 연계값 일치 검증</a:t>
                      </a:r>
                      <a:r>
                        <a:rPr lang="en-US" altLang="ko-KR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연계 건이나 합계금액이 </a:t>
                      </a:r>
                      <a:r>
                        <a:rPr lang="ko-KR" altLang="en-US" sz="1100" b="1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불일치한경우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레코드 단위 검증</a:t>
                      </a:r>
                      <a:r>
                        <a:rPr lang="en-US" altLang="ko-KR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altLang="ko-KR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정확성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ko-KR" altLang="en-US" sz="12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업무규칙</a:t>
                      </a:r>
                      <a:r>
                        <a:rPr lang="en-US" altLang="ko-KR" sz="12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법규정</a:t>
                      </a:r>
                      <a:r>
                        <a:rPr lang="en-US" altLang="ko-KR" sz="12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법규정의 근거조항 기준의 데이터 생성규칙 검증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endParaRPr lang="en-US" altLang="ko-KR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컬럼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간 논리관계 규칙 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</a:t>
                      </a:r>
                      <a:r>
                        <a:rPr lang="en-US" altLang="ko-KR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칼럼간의 관계가 있는 경우</a:t>
                      </a:r>
                      <a:r>
                        <a:rPr lang="en-US" altLang="ko-KR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</a:t>
                      </a:r>
                      <a:endParaRPr lang="en-US" altLang="ko-KR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일자 선후 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관계의 데이터 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생성 규칙 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44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endParaRPr lang="en-US" altLang="ko-KR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유효성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범위</a:t>
                      </a:r>
                      <a:r>
                        <a:rPr lang="en-US" altLang="ko-KR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·</a:t>
                      </a:r>
                      <a:r>
                        <a:rPr lang="ko-KR" alt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형식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날짜 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형식 유효범위 검증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endParaRPr lang="en-US" altLang="ko-KR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패턴 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형식 유효범위 검증 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 포맷 이외의 다수 포맷 혼용 오류 진단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6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en-US" altLang="ko-KR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en-US" altLang="ko-KR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57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데이터 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허용 범위 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</a:t>
                      </a:r>
                      <a:r>
                        <a:rPr lang="en-US" altLang="ko-KR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코드 </a:t>
                      </a:r>
                      <a:r>
                        <a:rPr lang="ko-KR" altLang="en-US" sz="1100" b="1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허용값</a:t>
                      </a:r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범위</a:t>
                      </a:r>
                      <a:r>
                        <a:rPr lang="en-US" altLang="ko-KR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51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en-US" altLang="ko-KR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278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참조관계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 err="1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참조무결성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(RI) 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관계 검증 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부모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자식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자식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부모 간 검증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8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계산식</a:t>
                      </a:r>
                      <a:endParaRPr lang="ko-KR" altLang="en-US" sz="12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계산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집계 칼럼 간 데이터 규칙 검증 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집계 함수 사용 검증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8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en-US" altLang="ko-KR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적시성</a:t>
                      </a:r>
                      <a:endParaRPr lang="ko-KR" altLang="en-US" sz="1200" b="1" i="0" u="none" strike="noStrike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최신값</a:t>
                      </a:r>
                      <a:endParaRPr lang="ko-KR" altLang="en-US" sz="1200" b="1" i="0" u="none" strike="noStrike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데이터 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발생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수집</a:t>
                      </a:r>
                      <a:r>
                        <a:rPr lang="en-US" altLang="ko-KR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갱신주기 데이터 규칙 검증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1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</a:t>
                      </a:r>
                      <a:endParaRPr lang="en-US" altLang="ko-KR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유용성</a:t>
                      </a:r>
                      <a:endParaRPr lang="ko-KR" altLang="en-US" sz="1200" b="1" i="0" u="none" strike="noStrike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충분</a:t>
                      </a:r>
                      <a:endParaRPr lang="ko-KR" altLang="en-US" sz="1200" b="1" i="0" u="none" strike="noStrike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1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값의 </a:t>
                      </a:r>
                      <a:r>
                        <a:rPr lang="ko-KR" altLang="en-US" sz="1100" b="1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누락의 데이터 규칙 검증</a:t>
                      </a:r>
                      <a:endParaRPr lang="ko-KR" altLang="en-US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350761"/>
              </p:ext>
            </p:extLst>
          </p:nvPr>
        </p:nvGraphicFramePr>
        <p:xfrm>
          <a:off x="460375" y="1412659"/>
          <a:ext cx="2378982" cy="47817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439"/>
                <a:gridCol w="899336"/>
                <a:gridCol w="657207"/>
              </a:tblGrid>
              <a:tr h="260149"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지표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46798" marB="45718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특성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46798" marB="45718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값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46798" marB="45718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rowSpan="2"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준비성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관리요소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8468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내용충실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rowSpan="4"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완전성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논리모델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속성의미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식별자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물리구조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rowSpan="4"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일관성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속성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표준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중복값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연계값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rowSpan="2"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정확성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입력값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업무규칙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rowSpan="3"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유효성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범위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형식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참조관계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계산식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rowSpan="3"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보안성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오너십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접근제한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보호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rowSpan="3"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적시성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응답시간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데이터제공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최신값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rowSpan="3"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유용성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충분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200" b="1" dirty="0" smtClean="0">
                          <a:solidFill>
                            <a:srgbClr val="336699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●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접근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  <a:tr h="188392">
                <a:tc vMerge="1">
                  <a:txBody>
                    <a:bodyPr/>
                    <a:lstStyle/>
                    <a:p>
                      <a:pPr algn="ctr" latinLnBrk="0"/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08000" marR="72000" marT="21600" marB="144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활용</a:t>
                      </a:r>
                      <a:endParaRPr lang="ko-KR" altLang="en-US" sz="10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21599" marB="14399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59718" y="1124680"/>
            <a:ext cx="9083675" cy="28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전체 품질관리 지표 중에 데이터 오류여부를 측정하기 위해서 도출하는 </a:t>
            </a:r>
            <a:r>
              <a:rPr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BR</a:t>
            </a:r>
            <a:r>
              <a:rPr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과 관계되는 품질 지표와 규칙유형 임</a:t>
            </a:r>
            <a:endParaRPr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04590" y="6133478"/>
            <a:ext cx="4151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0" dirty="0" smtClean="0">
                <a:latin typeface="맑은 고딕"/>
                <a:ea typeface="맑은 고딕"/>
              </a:rPr>
              <a:t>※ </a:t>
            </a:r>
            <a:r>
              <a:rPr lang="ko-KR" altLang="en-US" sz="1200" b="0" dirty="0" smtClean="0">
                <a:latin typeface="맑은 고딕"/>
                <a:ea typeface="맑은 고딕"/>
              </a:rPr>
              <a:t>업무규칙</a:t>
            </a:r>
            <a:r>
              <a:rPr lang="en-US" altLang="ko-KR" sz="1200" b="0" dirty="0" smtClean="0">
                <a:latin typeface="맑은 고딕"/>
                <a:ea typeface="맑은 고딕"/>
              </a:rPr>
              <a:t>(Business Rule : BR)</a:t>
            </a:r>
            <a:endParaRPr lang="ko-KR" alt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74839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3.6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데이터 품질 지표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(DQI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) –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측정방법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/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대상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/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사례 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3. </a:t>
            </a:r>
            <a:r>
              <a:rPr lang="ko-KR" altLang="en-US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어떻게 할 것인가</a:t>
            </a: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</a:p>
        </p:txBody>
      </p:sp>
      <p:sp>
        <p:nvSpPr>
          <p:cNvPr id="247" name="텍스트 개체 틀 2"/>
          <p:cNvSpPr txBox="1">
            <a:spLocks/>
          </p:cNvSpPr>
          <p:nvPr/>
        </p:nvSpPr>
        <p:spPr>
          <a:xfrm>
            <a:off x="200025" y="714375"/>
            <a:ext cx="9539288" cy="647700"/>
          </a:xfrm>
          <a:prstGeom prst="rect">
            <a:avLst/>
          </a:prstGeom>
        </p:spPr>
        <p:txBody>
          <a:bodyPr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각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지표별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특성 및 기준을 정의하고 방법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대상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내용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사례등을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관리합니다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55314"/>
              </p:ext>
            </p:extLst>
          </p:nvPr>
        </p:nvGraphicFramePr>
        <p:xfrm>
          <a:off x="488950" y="1277268"/>
          <a:ext cx="9001125" cy="5084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934"/>
                <a:gridCol w="899934"/>
                <a:gridCol w="7201257"/>
              </a:tblGrid>
              <a:tr h="270998">
                <a:tc gridSpan="3">
                  <a:txBody>
                    <a:bodyPr/>
                    <a:lstStyle/>
                    <a:p>
                      <a:pPr marL="0" marR="0" indent="0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유효성 지표 </a:t>
                      </a:r>
                      <a:r>
                        <a:rPr lang="en-US" altLang="ko-KR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범위</a:t>
                      </a:r>
                      <a:r>
                        <a:rPr lang="en-US" altLang="ko-KR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1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형식 특성</a:t>
                      </a:r>
                      <a:endParaRPr lang="en-US" altLang="ko-KR" sz="11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6800" marB="46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5725" marR="0" indent="0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72000" marB="72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440">
                <a:tc gridSpan="2">
                  <a:txBody>
                    <a:bodyPr/>
                    <a:lstStyle/>
                    <a:p>
                      <a:pPr marL="0" marR="0" indent="0" algn="ctr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특성정의</a:t>
                      </a:r>
                      <a:endParaRPr lang="en-US" altLang="ko-KR" sz="10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에 저장된 데이터 값은 유효한 범위와 형식을 가져야 함</a:t>
                      </a:r>
                      <a:endParaRPr lang="en-US" altLang="ko-KR" sz="1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515">
                <a:tc gridSpan="2">
                  <a:txBody>
                    <a:bodyPr/>
                    <a:lstStyle/>
                    <a:p>
                      <a:pPr marL="0" marR="0" indent="0" algn="ctr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측정기준</a:t>
                      </a:r>
                      <a:endParaRPr lang="en-US" altLang="ko-KR" sz="10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1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T="46800" marB="468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에 저장되는 값이 실제 업무 값과 같은 범위를 가지는가</a:t>
                      </a:r>
                    </a:p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에 저장되는 값의 형식은 동일한 속성에 동일한 형식으로 저장되는가</a:t>
                      </a:r>
                      <a:endParaRPr lang="en-US" altLang="ko-KR" sz="1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2515">
                <a:tc gridSpan="2">
                  <a:txBody>
                    <a:bodyPr/>
                    <a:lstStyle/>
                    <a:p>
                      <a:pPr marL="0" marR="0" indent="0" algn="ctr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고려사항</a:t>
                      </a:r>
                      <a:endParaRPr lang="en-US" altLang="ko-KR" sz="10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동일 속성에 동일한</a:t>
                      </a:r>
                      <a:r>
                        <a:rPr lang="ko-KR" altLang="en-US" sz="100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범위와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형식을 적용했는지 주기적인 점검이 필요</a:t>
                      </a:r>
                      <a:endParaRPr lang="en-US" altLang="ko-KR" sz="1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엔티티 정의서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속성 정의서로부터 데이터의 조건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범위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형식 또는 규칙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확인</a:t>
                      </a:r>
                      <a:endParaRPr lang="en-US" altLang="ko-KR" sz="1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440">
                <a:tc>
                  <a:txBody>
                    <a:bodyPr/>
                    <a:lstStyle/>
                    <a:p>
                      <a:pPr marL="0" marR="0" indent="0" algn="ctr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측정방법</a:t>
                      </a:r>
                      <a:endParaRPr lang="en-US" altLang="ko-KR" sz="10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측정대상</a:t>
                      </a:r>
                      <a:endParaRPr lang="en-US" altLang="ko-KR" sz="10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측정내용</a:t>
                      </a:r>
                      <a:endParaRPr lang="en-US" altLang="ko-KR" sz="10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8146">
                <a:tc>
                  <a:txBody>
                    <a:bodyPr/>
                    <a:lstStyle/>
                    <a:p>
                      <a:pPr marL="85725" marR="0" indent="-85725" algn="ctr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체크리스트</a:t>
                      </a:r>
                      <a:endParaRPr lang="en-US" altLang="ko-KR" sz="10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관리</a:t>
                      </a:r>
                      <a:r>
                        <a:rPr lang="en-US" altLang="ko-KR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서비스</a:t>
                      </a:r>
                      <a:endParaRPr lang="en-US" altLang="ko-KR" sz="10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데이터베이스에 저장된 데이터는 현실 세계에서 사용하는 범위에 맞게 저장되어 있다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데이터베이스에 저장된 데이터는 도메인 표준에 따른 형식에 맞게 저장되어 있다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데이터베이스에 저장된 데이터가 범위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형식을 위배한 경우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이를 보정하기 위한 절차가 정의되어 있다</a:t>
                      </a:r>
                      <a:r>
                        <a:rPr lang="en-US" altLang="ko-KR" sz="1000" dirty="0" smtClean="0"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</a:txBody>
                  <a:tcPr marL="91446" marR="91446" marT="36000" marB="36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60668">
                <a:tc>
                  <a:txBody>
                    <a:bodyPr/>
                    <a:lstStyle/>
                    <a:p>
                      <a:pPr marL="85725" marR="0" indent="-85725" algn="ctr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프로파일링</a:t>
                      </a:r>
                      <a:endParaRPr lang="en-US" altLang="ko-KR" sz="10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값</a:t>
                      </a:r>
                      <a:endParaRPr lang="en-US" altLang="ko-KR" sz="10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〔</a:t>
                      </a:r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숫자 범위</a:t>
                      </a:r>
                      <a:r>
                        <a:rPr lang="en-US" altLang="ko-KR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〕</a:t>
                      </a:r>
                      <a:endParaRPr lang="en-US" altLang="ko-KR" sz="10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내용 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숫자 값이 유효한 범위 안에 존재하는가</a:t>
                      </a:r>
                      <a:endParaRPr lang="en-US" altLang="ko-KR" sz="10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방법 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숫자 항목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금액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수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율 도메인 등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을 기준으로 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DB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에 저장된 값의 숫자 유효 범위 미달 및 초과 건수 측정</a:t>
                      </a:r>
                      <a:endParaRPr lang="en-US" altLang="ko-KR" sz="10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결과 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오류율 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= { (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유효범위 미달 건수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+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유효범위 초과 건수 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) ÷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전체 레코드 건수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} × 100</a:t>
                      </a:r>
                    </a:p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사례 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컬럼 전체 건수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(95,149,610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 숫자 범위 위배 추정 건수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(0%)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확인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(‘13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 기준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en-US" altLang="ko-KR" sz="1000" b="0" dirty="0" smtClean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8097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맑은 고딕" pitchFamily="50" charset="-127"/>
                        <a:buChar char="-"/>
                        <a:tabLst/>
                        <a:defRPr/>
                      </a:pP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대상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테이블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 ‘TBISOC10 {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직장건강보험료납부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}’ ),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컬럼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 ‘ARAR_AMT_GWANAB_AMT {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연체금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과납금액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}’ )</a:t>
                      </a:r>
                    </a:p>
                    <a:p>
                      <a:pPr marL="18097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맑은 고딕" pitchFamily="50" charset="-127"/>
                        <a:buChar char="-"/>
                        <a:tabLst/>
                        <a:defRPr/>
                      </a:pP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숫자 유효 범위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≥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91446" marR="91446" marT="36000" marB="36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36298">
                <a:tc>
                  <a:txBody>
                    <a:bodyPr/>
                    <a:lstStyle/>
                    <a:p>
                      <a:pPr marL="85725" marR="0" indent="-85725" algn="ctr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업무규칙</a:t>
                      </a:r>
                      <a:endParaRPr lang="en-US" altLang="ko-KR" sz="10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indent="-85725" algn="ctr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값</a:t>
                      </a:r>
                      <a:endParaRPr lang="en-US" altLang="ko-KR" sz="1000" b="1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〔</a:t>
                      </a:r>
                      <a:r>
                        <a:rPr lang="ko-KR" altLang="en-US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유효 조건 </a:t>
                      </a:r>
                      <a:r>
                        <a:rPr lang="en-US" altLang="ko-KR" sz="10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〕</a:t>
                      </a:r>
                      <a:endParaRPr lang="en-US" altLang="ko-KR" sz="10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baseline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값이 유효 조건을 만족하는 범위 안에 존재하는가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방법 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업무</a:t>
                      </a:r>
                      <a:r>
                        <a:rPr lang="ko-KR" altLang="en-US" sz="10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조건을 기준으로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DB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에 저장된 값의 유효 범위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형식 또는 조건</a:t>
                      </a:r>
                      <a:r>
                        <a:rPr lang="ko-KR" altLang="en-US" sz="10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 위배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건수 측정</a:t>
                      </a:r>
                      <a:endParaRPr lang="en-US" altLang="ko-KR" sz="1000" b="0" dirty="0" smtClean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결과 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오류율 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= (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조건 위배 건수 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÷ </a:t>
                      </a: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전체 레코드 건수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 ) × 100</a:t>
                      </a:r>
                    </a:p>
                    <a:p>
                      <a:pPr marL="8572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ko-KR" altLang="en-US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사례 </a:t>
                      </a:r>
                      <a:r>
                        <a:rPr lang="en-US" altLang="ko-KR" sz="10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컬럼 전체 건수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(95,149,610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중 유효 조건 위배 추정 건수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267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(0%)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확인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(‘13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년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월 기준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en-US" altLang="ko-KR" sz="10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8097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맑은 고딕" pitchFamily="50" charset="-127"/>
                        <a:buChar char="-"/>
                        <a:tabLst/>
                        <a:defRPr/>
                      </a:pP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검증규칙명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DQ002-09_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직장보험료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_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보험료납부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_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가산금 검증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8097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맑은 고딕" pitchFamily="50" charset="-127"/>
                        <a:buChar char="-"/>
                        <a:tabLst/>
                        <a:defRPr/>
                      </a:pP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검증규칙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연체금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 납부금액은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‘0’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보다 크거나 같아야 함</a:t>
                      </a:r>
                      <a:endParaRPr lang="en-US" altLang="ko-KR" sz="1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80975" marR="0" indent="-85725" algn="l" defTabSz="1042988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292929"/>
                        </a:buClr>
                        <a:buSzPct val="80000"/>
                        <a:buFont typeface="맑은 고딕" pitchFamily="50" charset="-127"/>
                        <a:buChar char="-"/>
                        <a:tabLst/>
                        <a:defRPr/>
                      </a:pP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검증대상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: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테이블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 ‘TBISOC10 {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직장건강보험료납부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}’ ), </a:t>
                      </a:r>
                      <a:r>
                        <a:rPr lang="ko-KR" altLang="en-US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컬럼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 ‘ARAR_AMT_NABBU_AMT {</a:t>
                      </a:r>
                      <a:r>
                        <a:rPr lang="ko-KR" altLang="en-US" sz="1000" b="0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연체금납부금액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}’ )</a:t>
                      </a:r>
                      <a:endParaRPr lang="en-US" altLang="ko-KR" sz="100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6" marR="91446" marT="36000" marB="36000" anchor="ctr">
                    <a:lnL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모서리가 둥근 직사각형 6"/>
          <p:cNvSpPr/>
          <p:nvPr/>
        </p:nvSpPr>
        <p:spPr bwMode="auto">
          <a:xfrm flipV="1">
            <a:off x="3079998" y="3429000"/>
            <a:ext cx="1008112" cy="216024"/>
          </a:xfrm>
          <a:prstGeom prst="roundRect">
            <a:avLst/>
          </a:prstGeom>
          <a:solidFill>
            <a:srgbClr val="000066"/>
          </a:solidFill>
          <a:ln w="38100" cap="flat" cmpd="dbl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horz" wrap="none" lIns="90939" tIns="45472" rIns="90939" bIns="4547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측정사례</a:t>
            </a:r>
          </a:p>
        </p:txBody>
      </p:sp>
      <p:sp>
        <p:nvSpPr>
          <p:cNvPr id="8" name="모서리가 둥근 직사각형 7"/>
          <p:cNvSpPr/>
          <p:nvPr/>
        </p:nvSpPr>
        <p:spPr bwMode="auto">
          <a:xfrm flipV="1">
            <a:off x="3079998" y="4797152"/>
            <a:ext cx="1008112" cy="216024"/>
          </a:xfrm>
          <a:prstGeom prst="roundRect">
            <a:avLst/>
          </a:prstGeom>
          <a:solidFill>
            <a:srgbClr val="000066"/>
          </a:solidFill>
          <a:ln w="38100" cap="flat" cmpd="dbl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horz" wrap="none" lIns="90939" tIns="45472" rIns="90939" bIns="4547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측정사례</a:t>
            </a:r>
          </a:p>
        </p:txBody>
      </p:sp>
      <p:sp>
        <p:nvSpPr>
          <p:cNvPr id="9" name="모서리가 둥근 직사각형 8"/>
          <p:cNvSpPr/>
          <p:nvPr/>
        </p:nvSpPr>
        <p:spPr bwMode="auto">
          <a:xfrm flipV="1">
            <a:off x="343694" y="2579418"/>
            <a:ext cx="1008112" cy="216024"/>
          </a:xfrm>
          <a:prstGeom prst="roundRect">
            <a:avLst/>
          </a:prstGeom>
          <a:solidFill>
            <a:srgbClr val="000066"/>
          </a:solidFill>
          <a:ln w="38100" cap="flat" cmpd="dbl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horz" wrap="none" lIns="90939" tIns="45472" rIns="90939" bIns="4547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측정방법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 flipV="1">
            <a:off x="1423814" y="2579418"/>
            <a:ext cx="1008112" cy="216024"/>
          </a:xfrm>
          <a:prstGeom prst="roundRect">
            <a:avLst/>
          </a:prstGeom>
          <a:solidFill>
            <a:srgbClr val="000066"/>
          </a:solidFill>
          <a:ln w="38100" cap="flat" cmpd="dbl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horz" wrap="none" lIns="90939" tIns="45472" rIns="90939" bIns="4547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측정대상</a:t>
            </a:r>
          </a:p>
        </p:txBody>
      </p:sp>
      <p:sp>
        <p:nvSpPr>
          <p:cNvPr id="11" name="모서리가 둥근 직사각형 10"/>
          <p:cNvSpPr/>
          <p:nvPr/>
        </p:nvSpPr>
        <p:spPr bwMode="auto">
          <a:xfrm flipV="1">
            <a:off x="5312246" y="2579418"/>
            <a:ext cx="1008112" cy="216024"/>
          </a:xfrm>
          <a:prstGeom prst="roundRect">
            <a:avLst/>
          </a:prstGeom>
          <a:solidFill>
            <a:srgbClr val="000066"/>
          </a:solidFill>
          <a:ln w="38100" cap="flat" cmpd="dbl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horz" wrap="none" lIns="90939" tIns="45472" rIns="90939" bIns="4547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측정내용</a:t>
            </a:r>
          </a:p>
        </p:txBody>
      </p:sp>
      <p:sp>
        <p:nvSpPr>
          <p:cNvPr id="12" name="모서리가 둥근 직사각형 11"/>
          <p:cNvSpPr/>
          <p:nvPr/>
        </p:nvSpPr>
        <p:spPr bwMode="auto">
          <a:xfrm flipV="1">
            <a:off x="2563969" y="1262219"/>
            <a:ext cx="1236109" cy="216024"/>
          </a:xfrm>
          <a:prstGeom prst="roundRect">
            <a:avLst/>
          </a:prstGeom>
          <a:solidFill>
            <a:srgbClr val="000066"/>
          </a:solidFill>
          <a:ln w="38100" cap="flat" cmpd="dbl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horz" wrap="none" lIns="90939" tIns="45472" rIns="90939" bIns="4547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20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측정지표</a:t>
            </a:r>
            <a:r>
              <a:rPr lang="en-US" altLang="ko-KR" sz="1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특성</a:t>
            </a:r>
          </a:p>
        </p:txBody>
      </p:sp>
      <p:sp>
        <p:nvSpPr>
          <p:cNvPr id="13" name="모서리가 둥근 직사각형 12"/>
          <p:cNvSpPr/>
          <p:nvPr/>
        </p:nvSpPr>
        <p:spPr bwMode="auto">
          <a:xfrm flipV="1">
            <a:off x="720789" y="1873852"/>
            <a:ext cx="1236109" cy="216024"/>
          </a:xfrm>
          <a:prstGeom prst="roundRect">
            <a:avLst/>
          </a:prstGeom>
          <a:solidFill>
            <a:srgbClr val="000066"/>
          </a:solidFill>
          <a:ln w="38100" cap="flat" cmpd="dbl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10800000" vert="horz" wrap="none" lIns="90939" tIns="45472" rIns="90939" bIns="45472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1200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측정기준</a:t>
            </a:r>
          </a:p>
        </p:txBody>
      </p:sp>
    </p:spTree>
    <p:extLst>
      <p:ext uri="{BB962C8B-B14F-4D97-AF65-F5344CB8AC3E}">
        <p14:creationId xmlns:p14="http://schemas.microsoft.com/office/powerpoint/2010/main" val="14671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3.5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업무규칙 도출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–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업무규칙정의서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3. </a:t>
            </a:r>
            <a:r>
              <a:rPr lang="ko-KR" altLang="en-US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어떻게 할 것인가</a:t>
            </a: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</a:p>
        </p:txBody>
      </p:sp>
      <p:sp>
        <p:nvSpPr>
          <p:cNvPr id="247" name="텍스트 개체 틀 2"/>
          <p:cNvSpPr txBox="1">
            <a:spLocks/>
          </p:cNvSpPr>
          <p:nvPr/>
        </p:nvSpPr>
        <p:spPr>
          <a:xfrm>
            <a:off x="200025" y="714375"/>
            <a:ext cx="9539288" cy="647700"/>
          </a:xfrm>
          <a:prstGeom prst="rect">
            <a:avLst/>
          </a:prstGeom>
        </p:spPr>
        <p:txBody>
          <a:bodyPr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업무규칙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정의서를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작성하여 관리합니다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..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664781"/>
              </p:ext>
            </p:extLst>
          </p:nvPr>
        </p:nvGraphicFramePr>
        <p:xfrm>
          <a:off x="343693" y="1133147"/>
          <a:ext cx="9217026" cy="4956058"/>
        </p:xfrm>
        <a:graphic>
          <a:graphicData uri="http://schemas.openxmlformats.org/drawingml/2006/table">
            <a:tbl>
              <a:tblPr/>
              <a:tblGrid>
                <a:gridCol w="1440161"/>
                <a:gridCol w="1224136"/>
                <a:gridCol w="1472855"/>
                <a:gridCol w="1175047"/>
                <a:gridCol w="1805653"/>
                <a:gridCol w="2099174"/>
              </a:tblGrid>
              <a:tr h="154646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작성자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(*)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OOO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업무파트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(*)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직장부과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작성일자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ko-KR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2013-08-22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54646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협업부서담당자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(#)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OOO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 </a:t>
                      </a:r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협업부서파트</a:t>
                      </a:r>
                      <a:r>
                        <a:rPr lang="en-US" altLang="ko-K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(#)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 </a:t>
                      </a:r>
                      <a:r>
                        <a:rPr lang="ko-KR" altLang="en-US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검토자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30644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 </a:t>
                      </a:r>
                      <a:r>
                        <a:rPr lang="ko-KR" altLang="en-US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업무규칙코드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BMB-MM-2013-0001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 </a:t>
                      </a:r>
                      <a:r>
                        <a:rPr lang="ko-KR" altLang="en-US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검증주기</a:t>
                      </a:r>
                      <a: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(*)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9. </a:t>
                      </a:r>
                      <a:r>
                        <a:rPr lang="ko-KR" altLang="en-US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시스템코드</a:t>
                      </a:r>
                      <a: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(*): 3</a:t>
                      </a:r>
                      <a:r>
                        <a:rPr lang="ko-KR" altLang="en-US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자리</a:t>
                      </a:r>
                      <a:br>
                        <a:rPr lang="ko-KR" altLang="en-US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생성규칙</a:t>
                      </a: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</a:t>
                      </a:r>
                      <a:r>
                        <a:rPr lang="ko-KR" altLang="en-US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업무영역코드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BMB </a:t>
                      </a:r>
                      <a:br>
                        <a:rPr lang="en-US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</a:tr>
              <a:tr h="154646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10. </a:t>
                      </a:r>
                      <a:r>
                        <a:rPr lang="ko-KR" altLang="en-US" sz="10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업무규칙명</a:t>
                      </a:r>
                      <a: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(*)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ko-KR" altLang="en-US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사업장가입자고지의 산정건강보험료는 표준보수월액*</a:t>
                      </a:r>
                      <a:r>
                        <a:rPr lang="ko-KR" altLang="en-US" sz="11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보험요율을</a:t>
                      </a:r>
                      <a:r>
                        <a:rPr lang="ko-KR" altLang="en-US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적용한 금액이어야 한다</a:t>
                      </a:r>
                      <a:r>
                        <a:rPr lang="en-US" altLang="ko-KR" sz="11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en-US" altLang="ko-KR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8253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 </a:t>
                      </a:r>
                      <a:r>
                        <a:rPr lang="ko-KR" altLang="en-US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  <a: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(*</a:t>
                      </a:r>
                      <a:r>
                        <a:rPr lang="ko-KR" altLang="en-US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</a:t>
                      </a:r>
                      <a: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업무규칙 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표준보수월액 * </a:t>
                      </a:r>
                      <a:r>
                        <a:rPr lang="ko-KR" altLang="en-US" sz="9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보험요율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연도별 변경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9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상하한선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적용  </a:t>
                      </a:r>
                      <a:b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검증범위 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사업장가입자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2010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월분 부터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실효 데이터 제외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b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-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검증유형 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법규정의 근거조항 기준의 데이터 규칙 </a:t>
                      </a:r>
                      <a:r>
                        <a:rPr lang="ko-KR" altLang="en-US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</a:t>
                      </a:r>
                      <a:endParaRPr lang="ko-KR" altLang="en-US" sz="9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689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12. </a:t>
                      </a:r>
                      <a:r>
                        <a:rPr lang="ko-KR" altLang="en-US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검증대상시스템</a:t>
                      </a:r>
                      <a: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(*)</a:t>
                      </a:r>
                      <a:b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원천</a:t>
                      </a:r>
                      <a:r>
                        <a:rPr lang="en-US" altLang="ko-KR" sz="10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(Source</a:t>
                      </a:r>
                      <a:r>
                        <a:rPr lang="en-US" altLang="ko-KR" sz="10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  <a:endParaRPr lang="ko-KR" altLang="en-US" sz="10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자격부과징수</a:t>
                      </a: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복제서버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13.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검증대상테이블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(*)</a:t>
                      </a:r>
                      <a:b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-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원천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(Source)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대상테이블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가입자고지</a:t>
                      </a: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TBBMBA01</a:t>
                      </a:r>
                      <a:r>
                        <a:rPr lang="en-US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sz="9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검증대상칼럼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(*)</a:t>
                      </a:r>
                      <a:b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-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원천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(Source)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대상칼럼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1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산정건강보험료</a:t>
                      </a:r>
                      <a:r>
                        <a:rPr lang="en-US" altLang="ko-KR" sz="900" b="1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(CUR_FEE_MM_AMT)</a:t>
                      </a:r>
                      <a:br>
                        <a:rPr lang="en-US" altLang="ko-KR" sz="900" b="1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900" b="1" i="0" u="none" strike="noStrike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57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 </a:t>
                      </a:r>
                      <a:r>
                        <a:rPr lang="ko-KR" altLang="en-US" sz="9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검증타겟시스템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</a:t>
                      </a:r>
                      <a:r>
                        <a:rPr lang="ko-KR" altLang="en-US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유무</a:t>
                      </a: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(#) : 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'Y'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경우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18~20,24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 작성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16.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검증관련테이블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(*)</a:t>
                      </a:r>
                      <a:b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-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조인 테이블 목록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보험료산정율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(TBBMAA01</a:t>
                      </a: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17.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검증관련칼럼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(#)</a:t>
                      </a:r>
                      <a:b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-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조인 테이블의 관련 칼럼 목록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보험료산정율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(TBBMAA01).</a:t>
                      </a:r>
                      <a:r>
                        <a:rPr lang="ko-KR" altLang="en-US" sz="9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총보험율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(TOT_CTRB_RT</a:t>
                      </a: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9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49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18. </a:t>
                      </a:r>
                      <a:r>
                        <a:rPr lang="ko-KR" altLang="en-US" sz="9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검증타겟시스템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(#): </a:t>
                      </a: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Target</a:t>
                      </a:r>
                      <a:endParaRPr lang="en-US" altLang="ko-KR" sz="9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 </a:t>
                      </a:r>
                      <a:r>
                        <a:rPr lang="ko-KR" altLang="en-US" sz="9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검증타겟테이블</a:t>
                      </a: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(#):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9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검증타겟시스템의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테이블</a:t>
                      </a:r>
                      <a:endParaRPr lang="ko-KR" altLang="en-US" sz="9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20. </a:t>
                      </a:r>
                      <a:r>
                        <a:rPr lang="ko-KR" altLang="en-US" sz="9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검증타겟칼럼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(#): Target</a:t>
                      </a:r>
                      <a:b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- </a:t>
                      </a:r>
                      <a:r>
                        <a:rPr lang="ko-KR" altLang="en-US" sz="9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검증타겟테이블의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관련 </a:t>
                      </a:r>
                      <a:r>
                        <a:rPr lang="ko-KR" altLang="en-US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칼럼</a:t>
                      </a:r>
                      <a:endParaRPr lang="ko-KR" altLang="en-US" sz="9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9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36000" marR="36000" marT="36000" marB="3600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36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21.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관련법령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(#)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t"/>
                      <a:r>
                        <a:rPr lang="ko-KR" altLang="en-US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국민건강보험법 시행령 제</a:t>
                      </a:r>
                      <a:r>
                        <a:rPr lang="en-US" altLang="ko-KR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34</a:t>
                      </a:r>
                      <a:r>
                        <a:rPr lang="ko-KR" altLang="en-US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 </a:t>
                      </a:r>
                      <a:r>
                        <a:rPr lang="en-US" altLang="ko-KR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 </a:t>
                      </a:r>
                      <a:r>
                        <a:rPr lang="en-US" altLang="ko-KR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직장가입자에 대한 보수월액보험료 부과의 원칙</a:t>
                      </a:r>
                      <a:r>
                        <a:rPr lang="en-US" altLang="ko-KR" sz="11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en-US" altLang="ko-KR" sz="11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464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22. </a:t>
                      </a:r>
                      <a:r>
                        <a:rPr lang="ko-KR" altLang="en-US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데이터품질지표</a:t>
                      </a: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(DQI)</a:t>
                      </a:r>
                      <a:endParaRPr lang="ko-KR" altLang="en-US" sz="9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ko-KR" altLang="en-US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정확성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업무규칙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23. </a:t>
                      </a:r>
                      <a:r>
                        <a:rPr lang="ko-KR" altLang="en-US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핵심품질항목</a:t>
                      </a:r>
                      <a:r>
                        <a:rPr lang="en-US" altLang="ko-KR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b="1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CTQ)</a:t>
                      </a:r>
                      <a:endParaRPr lang="en-US" sz="9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4646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24.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SQL (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대상시스템 기준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24.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SQL (</a:t>
                      </a:r>
                      <a:r>
                        <a:rPr lang="ko-KR" altLang="en-US" sz="9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타겟시스템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기준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900" b="1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검증타겟시스템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유무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('Y') </a:t>
                      </a:r>
                      <a:r>
                        <a:rPr lang="ko-KR" altLang="en-US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 작성 </a:t>
                      </a:r>
                      <a:r>
                        <a:rPr lang="en-US" altLang="ko-KR" sz="900" b="1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525601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SELECT  /*+ LEADING(B@QB) FULL(A) USE_HASH(A) PARALLEL(A 8) */</a:t>
                      </a:r>
                      <a:br>
                        <a:rPr lang="en-US" sz="9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</a:t>
                      </a:r>
                      <a:r>
                        <a:rPr lang="en-US" sz="9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JUNG_NO, JUNG_SEQ_NO, GOJI_YYYYMM, GOJI_SEQ_NO, CUR_FMAG, CUR_FMAG_ADPT_FR_YYYYMM, </a:t>
                      </a:r>
                      <a:r>
                        <a:rPr lang="en-US" sz="9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sz="9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CUR_FEE_MM_AMT</a:t>
                      </a:r>
                      <a:r>
                        <a:rPr lang="en-US" sz="9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CTRB_TYPE, CUR_REDU_CD, CALC_CTRB,</a:t>
                      </a:r>
                      <a:br>
                        <a:rPr lang="en-US" sz="9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9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……</a:t>
                      </a:r>
                    </a:p>
                    <a:p>
                      <a:pPr algn="l" fontAlgn="t"/>
                      <a:r>
                        <a:rPr lang="en-US" sz="9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FROM NHICADM.TBBMBA01 A</a:t>
                      </a:r>
                    </a:p>
                    <a:p>
                      <a:pPr algn="l" fontAlgn="t"/>
                      <a:r>
                        <a:rPr lang="en-US" sz="9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WHERE GOJI_YYYYMM &gt;= TO_CHAR(SYSDATE,'YYYY')-3||'01'</a:t>
                      </a:r>
                    </a:p>
                    <a:p>
                      <a:pPr algn="l" fontAlgn="t"/>
                      <a:r>
                        <a:rPr lang="en-US" sz="9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AND TRUNC((CASE WHEN GOJI_YYYYMM &lt;= '201106' AND CUR_FEE_MM_AMT &gt; 65790000 </a:t>
                      </a:r>
                    </a:p>
                    <a:p>
                      <a:pPr algn="l" fontAlgn="t"/>
                      <a:r>
                        <a:rPr lang="en-US" sz="900" b="0" i="0" u="none" strike="noStrike" dirty="0" smtClean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……</a:t>
                      </a:r>
                      <a:endParaRPr lang="en-US" sz="9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ko-KR" altLang="en-US" sz="9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순서도: 문서 5"/>
          <p:cNvSpPr/>
          <p:nvPr/>
        </p:nvSpPr>
        <p:spPr bwMode="auto">
          <a:xfrm>
            <a:off x="3584054" y="4544908"/>
            <a:ext cx="5976664" cy="1916832"/>
          </a:xfrm>
          <a:prstGeom prst="flowChartDocumen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latinLnBrk="0"/>
            <a:endParaRPr lang="ko-KR" altLang="en-US" sz="1100" b="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662982" y="4616716"/>
            <a:ext cx="5825728" cy="5762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171450" indent="-1714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윤고딕130"/>
                <a:cs typeface="윤고딕13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ko-KR" alt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자격부과징수 복제 </a:t>
            </a: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DB</a:t>
            </a:r>
            <a:r>
              <a:rPr lang="ko-KR" alt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 </a:t>
            </a: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BCON </a:t>
            </a:r>
            <a:r>
              <a:rPr lang="ko-KR" alt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 </a:t>
            </a: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(2013.08.23)</a:t>
            </a:r>
            <a:r>
              <a:rPr lang="ko-KR" alt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수행</a:t>
            </a:r>
            <a:endParaRPr lang="en-US" altLang="ko-KR" sz="1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ko-KR" alt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추정 오류 데이터 </a:t>
            </a: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8,913</a:t>
            </a:r>
            <a:r>
              <a:rPr lang="ko-KR" alt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건 발생</a:t>
            </a: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</a:t>
            </a:r>
            <a:r>
              <a:rPr lang="en-US" altLang="ko-KR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en-US" altLang="ko-KR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IT </a:t>
            </a:r>
            <a:r>
              <a:rPr lang="ko-KR" altLang="en-US" sz="1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담당자의 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검증결과 </a:t>
            </a:r>
            <a:r>
              <a:rPr lang="en-US" altLang="ko-KR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45</a:t>
            </a:r>
            <a:r>
              <a:rPr lang="ko-KR" altLang="en-US" sz="1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건 오류추정</a:t>
            </a:r>
            <a:endParaRPr lang="en-US" altLang="ko-KR" sz="1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73997"/>
              </p:ext>
            </p:extLst>
          </p:nvPr>
        </p:nvGraphicFramePr>
        <p:xfrm>
          <a:off x="3728070" y="5333515"/>
          <a:ext cx="5713325" cy="831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884"/>
                <a:gridCol w="488833"/>
                <a:gridCol w="558666"/>
                <a:gridCol w="698332"/>
                <a:gridCol w="837999"/>
                <a:gridCol w="628499"/>
                <a:gridCol w="744565"/>
                <a:gridCol w="885547"/>
              </a:tblGrid>
              <a:tr h="30546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건강보험증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번호 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54026" marB="54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일련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번호 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54026" marB="54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고지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년월</a:t>
                      </a: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54026" marB="54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고지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일련번호 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54026" marB="54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현보수월액 </a:t>
                      </a:r>
                    </a:p>
                  </a:txBody>
                  <a:tcPr marL="54000" marR="54000" marT="54026" marB="54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산정건강보험료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54026" marB="54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개인부담</a:t>
                      </a:r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/>
                      </a:r>
                      <a:b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</a:br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보험율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54026" marB="54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재 산출 예상</a:t>
                      </a:r>
                      <a:endParaRPr lang="en-US" altLang="ko-KR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보험료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54026" marB="54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13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803520*****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201305</a:t>
                      </a: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1,320,000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39,110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38,870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913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510097*****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201305</a:t>
                      </a: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1</a:t>
                      </a: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3,030,860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</a:t>
                      </a: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0.5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/>
                        </a:rPr>
                        <a:t>89,250</a:t>
                      </a:r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맑은 고딕"/>
                      </a:endParaRPr>
                    </a:p>
                  </a:txBody>
                  <a:tcPr marL="54000" marR="54000" marT="9525" marB="1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070889"/>
              </p:ext>
            </p:extLst>
          </p:nvPr>
        </p:nvGraphicFramePr>
        <p:xfrm>
          <a:off x="3728475" y="4996866"/>
          <a:ext cx="5726329" cy="260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91"/>
                <a:gridCol w="1728192"/>
                <a:gridCol w="864096"/>
                <a:gridCol w="648072"/>
                <a:gridCol w="720080"/>
                <a:gridCol w="902198"/>
              </a:tblGrid>
              <a:tr h="205017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1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분석건수</a:t>
                      </a:r>
                      <a:endParaRPr lang="ko-KR" altLang="en-US" sz="1000" b="1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54024" marB="5402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1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366,406,848</a:t>
                      </a:r>
                      <a:r>
                        <a:rPr lang="ko-KR" altLang="en-US" sz="1000" b="1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건 </a:t>
                      </a:r>
                      <a:r>
                        <a:rPr lang="ko-KR" altLang="en-US" sz="1000" b="1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  <a:endParaRPr lang="ko-KR" altLang="en-US" sz="1000" b="1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54024" marB="5402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1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오류건수</a:t>
                      </a:r>
                      <a:endParaRPr lang="ko-KR" altLang="en-US" sz="1000" b="1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54024" marB="5402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o-KR" altLang="en-US" sz="1000" b="1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  <a:r>
                        <a:rPr lang="en-US" altLang="ko-KR" sz="1000" b="1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45</a:t>
                      </a:r>
                      <a:r>
                        <a:rPr lang="ko-KR" altLang="en-US" sz="1000" b="1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건</a:t>
                      </a:r>
                      <a:endParaRPr lang="ko-KR" altLang="en-US" sz="1000" b="1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54024" marB="5402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b="1" u="none" strike="noStrike" dirty="0" err="1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오류율</a:t>
                      </a:r>
                      <a:r>
                        <a:rPr lang="en-US" altLang="ko-KR" sz="1000" b="1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(%)</a:t>
                      </a:r>
                      <a:endParaRPr lang="en-US" altLang="ko-KR" sz="1000" b="1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54024" marB="5402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ko-KR" sz="1000" b="1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0.00</a:t>
                      </a:r>
                      <a:r>
                        <a:rPr lang="ko-KR" altLang="en-US" sz="1000" b="1" u="none" strike="noStrike" dirty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　</a:t>
                      </a:r>
                      <a:r>
                        <a:rPr lang="en-US" altLang="ko-KR" sz="1000" b="1" u="none" strike="noStrike" dirty="0" smtClean="0"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%</a:t>
                      </a:r>
                      <a:endParaRPr lang="ko-KR" altLang="en-US" sz="1000" b="1" i="0" u="none" strike="noStrike" dirty="0"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4000" marR="54000" marT="54024" marB="5402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0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3.7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진단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3. </a:t>
            </a:r>
            <a:r>
              <a:rPr lang="ko-KR" altLang="en-US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어떻게 할 것인가</a:t>
            </a: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</a:p>
        </p:txBody>
      </p:sp>
      <p:sp>
        <p:nvSpPr>
          <p:cNvPr id="5" name="Rectangle 372"/>
          <p:cNvSpPr>
            <a:spLocks noChangeArrowheads="1"/>
          </p:cNvSpPr>
          <p:nvPr/>
        </p:nvSpPr>
        <p:spPr bwMode="auto">
          <a:xfrm>
            <a:off x="247650" y="1376363"/>
            <a:ext cx="9410700" cy="4910137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bIns="0" anchor="ctr"/>
          <a:lstStyle/>
          <a:p>
            <a:pPr algn="ctr" eaLnBrk="1" latinLnBrk="1" hangingPunct="1">
              <a:defRPr/>
            </a:pP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gray">
          <a:xfrm>
            <a:off x="3143250" y="1968500"/>
            <a:ext cx="3673475" cy="197802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C4C4C4"/>
            </a:solidFill>
            <a:miter lim="800000"/>
            <a:headEnd/>
            <a:tailEnd/>
          </a:ln>
          <a:effectLst>
            <a:outerShdw dist="38100" dir="5400000" sy="50000" rotWithShape="0">
              <a:srgbClr val="DDDDDD"/>
            </a:outerShdw>
          </a:effectLst>
        </p:spPr>
        <p:txBody>
          <a:bodyPr wrap="none" lIns="87965" tIns="45022" rIns="87965" bIns="43983" anchor="ctr"/>
          <a:lstStyle/>
          <a:p>
            <a:pPr algn="ctr" defTabSz="879475" fontAlgn="ctr">
              <a:defRPr/>
            </a:pPr>
            <a:endParaRPr lang="ko-KR" altLang="en-US" sz="8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Rectangle 23" descr="채우기2-2"/>
          <p:cNvSpPr>
            <a:spLocks noChangeArrowheads="1"/>
          </p:cNvSpPr>
          <p:nvPr/>
        </p:nvSpPr>
        <p:spPr bwMode="gray">
          <a:xfrm>
            <a:off x="3143250" y="1571625"/>
            <a:ext cx="3681413" cy="396875"/>
          </a:xfrm>
          <a:prstGeom prst="rect">
            <a:avLst/>
          </a:prstGeom>
          <a:gradFill>
            <a:gsLst>
              <a:gs pos="0">
                <a:srgbClr val="4F81BD"/>
              </a:gs>
              <a:gs pos="50000">
                <a:srgbClr val="33CAFF"/>
              </a:gs>
              <a:gs pos="100000">
                <a:srgbClr val="4881BD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8629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ker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데이터품질 </a:t>
            </a:r>
            <a:r>
              <a:rPr kumimoji="0" lang="ko-KR" altLang="en-US" sz="1400" b="1" kern="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 시스템</a:t>
            </a:r>
            <a:endParaRPr kumimoji="0" lang="en-US" altLang="ko-KR" sz="1400" b="1" kern="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249613" y="2046288"/>
            <a:ext cx="1127125" cy="406400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모델</a:t>
            </a:r>
            <a:endParaRPr kumimoji="0" lang="en-US" altLang="ko-KR" sz="1000" b="1" ker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 수집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249613" y="2643188"/>
            <a:ext cx="1127125" cy="441325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기준정보</a:t>
            </a:r>
            <a:endParaRPr kumimoji="0" lang="en-US" altLang="ko-KR" sz="1000" b="1" ker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등록</a:t>
            </a:r>
            <a:endParaRPr kumimoji="0" lang="ko-KR" altLang="en-US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600700" y="2051050"/>
            <a:ext cx="1143000" cy="406400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카탈로그 수집</a:t>
            </a:r>
            <a:r>
              <a:rPr kumimoji="0" lang="en-US" altLang="ko-KR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en-US" altLang="ko-KR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스키마 정보</a:t>
            </a:r>
            <a:r>
              <a:rPr kumimoji="0" lang="en-US" altLang="ko-KR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600700" y="2643188"/>
            <a:ext cx="1143000" cy="441325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프로파일</a:t>
            </a:r>
            <a:r>
              <a:rPr kumimoji="0" lang="en-US" altLang="ko-KR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업무규칙</a:t>
            </a:r>
            <a:endParaRPr kumimoji="0" lang="en-US" altLang="ko-KR" sz="1000" b="1" ker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등록</a:t>
            </a:r>
            <a:endParaRPr kumimoji="0" lang="ko-KR" altLang="en-US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600700" y="3371850"/>
            <a:ext cx="1143000" cy="431800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오류데이터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249613" y="3371850"/>
            <a:ext cx="1127125" cy="431800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표준데이터</a:t>
            </a:r>
            <a:endParaRPr kumimoji="0" lang="en-US" altLang="ko-KR" sz="1000" b="1" ker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정보 수집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490538" y="1590675"/>
            <a:ext cx="1725612" cy="2355850"/>
            <a:chOff x="1306" y="2378"/>
            <a:chExt cx="907" cy="1663"/>
          </a:xfrm>
        </p:grpSpPr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1306" y="2683"/>
              <a:ext cx="907" cy="1358"/>
              <a:chOff x="360" y="3424"/>
              <a:chExt cx="3636" cy="2212"/>
            </a:xfrm>
          </p:grpSpPr>
          <p:sp>
            <p:nvSpPr>
              <p:cNvPr id="17" name="AutoShape 29"/>
              <p:cNvSpPr>
                <a:spLocks noChangeArrowheads="1"/>
              </p:cNvSpPr>
              <p:nvPr/>
            </p:nvSpPr>
            <p:spPr bwMode="auto">
              <a:xfrm>
                <a:off x="360" y="3424"/>
                <a:ext cx="3636" cy="2212"/>
              </a:xfrm>
              <a:prstGeom prst="roundRect">
                <a:avLst>
                  <a:gd name="adj" fmla="val 2301"/>
                </a:avLst>
              </a:prstGeom>
              <a:solidFill>
                <a:srgbClr val="B5CEE7"/>
              </a:solidFill>
              <a:ln w="9525">
                <a:solidFill>
                  <a:srgbClr val="85AED7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eaLnBrk="1" hangingPunct="1"/>
                <a:endParaRPr lang="ko-KR" altLang="en-US" sz="200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18" name="Rectangle 30"/>
              <p:cNvSpPr>
                <a:spLocks noChangeArrowheads="1"/>
              </p:cNvSpPr>
              <p:nvPr/>
            </p:nvSpPr>
            <p:spPr bwMode="auto">
              <a:xfrm>
                <a:off x="387" y="3483"/>
                <a:ext cx="3583" cy="2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101600" indent="-101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endParaRPr lang="ko-KR" altLang="ko-KR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1306" y="2378"/>
              <a:ext cx="907" cy="266"/>
            </a:xfrm>
            <a:prstGeom prst="rect">
              <a:avLst/>
            </a:prstGeom>
            <a:gradFill rotWithShape="0">
              <a:gsLst>
                <a:gs pos="0">
                  <a:srgbClr val="DBEDFF"/>
                </a:gs>
                <a:gs pos="100000">
                  <a:srgbClr val="99CCFF"/>
                </a:gs>
              </a:gsLst>
              <a:lin ang="2700000" scaled="1"/>
            </a:gradFill>
            <a:ln w="127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hangingPunct="1"/>
              <a:r>
                <a:rPr lang="ko-KR" altLang="en-US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메타데이터관리시스템</a:t>
              </a:r>
            </a:p>
          </p:txBody>
        </p:sp>
      </p:grpSp>
      <p:grpSp>
        <p:nvGrpSpPr>
          <p:cNvPr id="19" name="그룹 68"/>
          <p:cNvGrpSpPr>
            <a:grpSpLocks/>
          </p:cNvGrpSpPr>
          <p:nvPr/>
        </p:nvGrpSpPr>
        <p:grpSpPr bwMode="auto">
          <a:xfrm>
            <a:off x="935038" y="3082925"/>
            <a:ext cx="908050" cy="728663"/>
            <a:chOff x="935714" y="2469897"/>
            <a:chExt cx="907984" cy="728324"/>
          </a:xfrm>
        </p:grpSpPr>
        <p:pic>
          <p:nvPicPr>
            <p:cNvPr id="20" name="Picture 57" descr="Untitled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714" y="2469897"/>
              <a:ext cx="907984" cy="717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58"/>
            <p:cNvSpPr>
              <a:spLocks noChangeArrowheads="1"/>
            </p:cNvSpPr>
            <p:nvPr/>
          </p:nvSpPr>
          <p:spPr bwMode="auto">
            <a:xfrm>
              <a:off x="981399" y="2793494"/>
              <a:ext cx="826132" cy="40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hangingPunct="1"/>
              <a:r>
                <a:rPr lang="ko-KR" altLang="en-US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표준데이터</a:t>
              </a:r>
            </a:p>
          </p:txBody>
        </p:sp>
      </p:grpSp>
      <p:grpSp>
        <p:nvGrpSpPr>
          <p:cNvPr id="22" name="Group 27"/>
          <p:cNvGrpSpPr>
            <a:grpSpLocks/>
          </p:cNvGrpSpPr>
          <p:nvPr/>
        </p:nvGrpSpPr>
        <p:grpSpPr bwMode="auto">
          <a:xfrm>
            <a:off x="7689850" y="1582738"/>
            <a:ext cx="1725613" cy="2366962"/>
            <a:chOff x="1306" y="2364"/>
            <a:chExt cx="907" cy="1028"/>
          </a:xfrm>
        </p:grpSpPr>
        <p:grpSp>
          <p:nvGrpSpPr>
            <p:cNvPr id="23" name="Group 28"/>
            <p:cNvGrpSpPr>
              <a:grpSpLocks/>
            </p:cNvGrpSpPr>
            <p:nvPr/>
          </p:nvGrpSpPr>
          <p:grpSpPr bwMode="auto">
            <a:xfrm>
              <a:off x="1306" y="2556"/>
              <a:ext cx="907" cy="836"/>
              <a:chOff x="360" y="3215"/>
              <a:chExt cx="3636" cy="1361"/>
            </a:xfrm>
          </p:grpSpPr>
          <p:sp>
            <p:nvSpPr>
              <p:cNvPr id="25" name="AutoShape 29"/>
              <p:cNvSpPr>
                <a:spLocks noChangeArrowheads="1"/>
              </p:cNvSpPr>
              <p:nvPr/>
            </p:nvSpPr>
            <p:spPr bwMode="auto">
              <a:xfrm>
                <a:off x="360" y="3215"/>
                <a:ext cx="3636" cy="1361"/>
              </a:xfrm>
              <a:prstGeom prst="roundRect">
                <a:avLst>
                  <a:gd name="adj" fmla="val 2301"/>
                </a:avLst>
              </a:prstGeom>
              <a:solidFill>
                <a:srgbClr val="B5CEE7"/>
              </a:solidFill>
              <a:ln w="9525">
                <a:solidFill>
                  <a:srgbClr val="85AED7"/>
                </a:solidFill>
                <a:round/>
                <a:headEnd/>
                <a:tailEnd type="none" w="med" len="lg"/>
              </a:ln>
            </p:spPr>
            <p:txBody>
              <a:bodyPr wrap="none" anchor="ctr"/>
              <a:lstStyle>
                <a:lvl1pPr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eaLnBrk="1" hangingPunct="1"/>
                <a:endParaRPr lang="ko-KR" altLang="en-US" sz="200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6" name="Rectangle 30"/>
              <p:cNvSpPr>
                <a:spLocks noChangeArrowheads="1"/>
              </p:cNvSpPr>
              <p:nvPr/>
            </p:nvSpPr>
            <p:spPr bwMode="auto">
              <a:xfrm>
                <a:off x="387" y="3254"/>
                <a:ext cx="3583" cy="13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marL="101600" indent="-101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algn="ctr" eaLnBrk="1" hangingPunct="1">
                  <a:buFont typeface="Wingdings" panose="05000000000000000000" pitchFamily="2" charset="2"/>
                  <a:buNone/>
                </a:pPr>
                <a:endParaRPr lang="ko-KR" altLang="ko-KR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1306" y="2364"/>
              <a:ext cx="907" cy="168"/>
            </a:xfrm>
            <a:prstGeom prst="rect">
              <a:avLst/>
            </a:prstGeom>
            <a:gradFill rotWithShape="0">
              <a:gsLst>
                <a:gs pos="0">
                  <a:srgbClr val="DBEDFF"/>
                </a:gs>
                <a:gs pos="100000">
                  <a:srgbClr val="99CCFF"/>
                </a:gs>
              </a:gsLst>
              <a:lin ang="2700000" scaled="1"/>
            </a:gradFill>
            <a:ln w="12700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hangingPunct="1"/>
              <a:r>
                <a:rPr lang="ko-KR" altLang="en-US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대상 </a:t>
              </a:r>
              <a:r>
                <a:rPr lang="en-US" altLang="ko-KR" b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endPara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7" name="Group 56"/>
          <p:cNvGrpSpPr>
            <a:grpSpLocks/>
          </p:cNvGrpSpPr>
          <p:nvPr/>
        </p:nvGrpSpPr>
        <p:grpSpPr bwMode="auto">
          <a:xfrm>
            <a:off x="8134350" y="2181225"/>
            <a:ext cx="908050" cy="538163"/>
            <a:chOff x="1532" y="2690"/>
            <a:chExt cx="477" cy="326"/>
          </a:xfrm>
        </p:grpSpPr>
        <p:pic>
          <p:nvPicPr>
            <p:cNvPr id="30" name="Picture 57" descr="Untitled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2690"/>
              <a:ext cx="47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1540" y="2826"/>
              <a:ext cx="4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hangingPunct="1"/>
              <a:r>
                <a:rPr lang="ko-KR" altLang="en-US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진단대상</a:t>
              </a:r>
              <a:r>
                <a:rPr lang="en-US" altLang="ko-KR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endParaRPr lang="ko-KR" altLang="en-US" sz="1000" b="1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cxnSp>
        <p:nvCxnSpPr>
          <p:cNvPr id="32" name="직선 화살표 연결선 86"/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4376738" y="2249488"/>
            <a:ext cx="1223962" cy="4762"/>
          </a:xfrm>
          <a:prstGeom prst="straightConnector1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med"/>
          </a:ln>
        </p:spPr>
      </p:cxnSp>
      <p:cxnSp>
        <p:nvCxnSpPr>
          <p:cNvPr id="33" name="직선 화살표 연결선 86"/>
          <p:cNvCxnSpPr>
            <a:cxnSpLocks noChangeShapeType="1"/>
            <a:stCxn id="10" idx="2"/>
            <a:endCxn id="11" idx="0"/>
          </p:cNvCxnSpPr>
          <p:nvPr/>
        </p:nvCxnSpPr>
        <p:spPr bwMode="auto">
          <a:xfrm>
            <a:off x="6172200" y="2457450"/>
            <a:ext cx="0" cy="185738"/>
          </a:xfrm>
          <a:prstGeom prst="straightConnector1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med"/>
          </a:ln>
        </p:spPr>
      </p:cxnSp>
      <p:grpSp>
        <p:nvGrpSpPr>
          <p:cNvPr id="34" name="Group 56"/>
          <p:cNvGrpSpPr>
            <a:grpSpLocks/>
          </p:cNvGrpSpPr>
          <p:nvPr/>
        </p:nvGrpSpPr>
        <p:grpSpPr bwMode="auto">
          <a:xfrm>
            <a:off x="8147050" y="2757488"/>
            <a:ext cx="908050" cy="538162"/>
            <a:chOff x="1532" y="2690"/>
            <a:chExt cx="477" cy="326"/>
          </a:xfrm>
        </p:grpSpPr>
        <p:pic>
          <p:nvPicPr>
            <p:cNvPr id="35" name="Picture 57" descr="Untitled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2690"/>
              <a:ext cx="47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58"/>
            <p:cNvSpPr>
              <a:spLocks noChangeArrowheads="1"/>
            </p:cNvSpPr>
            <p:nvPr/>
          </p:nvSpPr>
          <p:spPr bwMode="auto">
            <a:xfrm>
              <a:off x="1534" y="2828"/>
              <a:ext cx="4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hangingPunct="1"/>
              <a:r>
                <a:rPr lang="ko-KR" altLang="en-US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진단대상</a:t>
              </a:r>
              <a:r>
                <a:rPr lang="en-US" altLang="ko-KR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endParaRPr lang="ko-KR" altLang="en-US" sz="1000" b="1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37" name="Group 56"/>
          <p:cNvGrpSpPr>
            <a:grpSpLocks/>
          </p:cNvGrpSpPr>
          <p:nvPr/>
        </p:nvGrpSpPr>
        <p:grpSpPr bwMode="auto">
          <a:xfrm>
            <a:off x="8147050" y="3333750"/>
            <a:ext cx="908050" cy="538163"/>
            <a:chOff x="1532" y="2690"/>
            <a:chExt cx="477" cy="326"/>
          </a:xfrm>
        </p:grpSpPr>
        <p:pic>
          <p:nvPicPr>
            <p:cNvPr id="38" name="Picture 57" descr="Untitled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" y="2690"/>
              <a:ext cx="47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58"/>
            <p:cNvSpPr>
              <a:spLocks noChangeArrowheads="1"/>
            </p:cNvSpPr>
            <p:nvPr/>
          </p:nvSpPr>
          <p:spPr bwMode="auto">
            <a:xfrm>
              <a:off x="1534" y="2826"/>
              <a:ext cx="46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hangingPunct="1"/>
              <a:r>
                <a:rPr lang="ko-KR" altLang="en-US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진단대상</a:t>
              </a:r>
              <a:r>
                <a:rPr lang="en-US" altLang="ko-KR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endParaRPr lang="ko-KR" altLang="en-US" sz="1000" b="1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0" name="그룹 87"/>
          <p:cNvGrpSpPr>
            <a:grpSpLocks/>
          </p:cNvGrpSpPr>
          <p:nvPr/>
        </p:nvGrpSpPr>
        <p:grpSpPr bwMode="auto">
          <a:xfrm>
            <a:off x="4533900" y="2967038"/>
            <a:ext cx="908050" cy="690562"/>
            <a:chOff x="4533466" y="2924931"/>
            <a:chExt cx="907984" cy="690646"/>
          </a:xfrm>
        </p:grpSpPr>
        <p:pic>
          <p:nvPicPr>
            <p:cNvPr id="41" name="Picture 57" descr="Untitled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466" y="2924931"/>
              <a:ext cx="907984" cy="690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58"/>
            <p:cNvSpPr>
              <a:spLocks noChangeArrowheads="1"/>
            </p:cNvSpPr>
            <p:nvPr/>
          </p:nvSpPr>
          <p:spPr bwMode="auto">
            <a:xfrm>
              <a:off x="4566775" y="3165273"/>
              <a:ext cx="826132" cy="40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hangingPunct="1"/>
              <a:r>
                <a:rPr lang="ko-KR" altLang="en-US" sz="9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데이터품질</a:t>
              </a:r>
              <a:endParaRPr lang="en-US" altLang="ko-KR" sz="900" b="1">
                <a:solidFill>
                  <a:srgbClr val="4D4D4D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eaLnBrk="1" hangingPunct="1"/>
              <a:r>
                <a:rPr lang="ko-KR" altLang="en-US" sz="9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레파지토리</a:t>
              </a:r>
            </a:p>
          </p:txBody>
        </p:sp>
      </p:grpSp>
      <p:sp>
        <p:nvSpPr>
          <p:cNvPr id="43" name="이등변 삼각형 90"/>
          <p:cNvSpPr>
            <a:spLocks noChangeArrowheads="1"/>
          </p:cNvSpPr>
          <p:nvPr/>
        </p:nvSpPr>
        <p:spPr bwMode="auto">
          <a:xfrm rot="10800000">
            <a:off x="3513138" y="4070350"/>
            <a:ext cx="3130550" cy="4064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DBEDFF"/>
              </a:gs>
              <a:gs pos="100000">
                <a:srgbClr val="99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4" name="그룹 91"/>
          <p:cNvGrpSpPr>
            <a:grpSpLocks/>
          </p:cNvGrpSpPr>
          <p:nvPr/>
        </p:nvGrpSpPr>
        <p:grpSpPr bwMode="auto">
          <a:xfrm>
            <a:off x="490538" y="4551363"/>
            <a:ext cx="2941637" cy="1671637"/>
            <a:chOff x="490730" y="4607806"/>
            <a:chExt cx="2941373" cy="1672780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490730" y="4607806"/>
              <a:ext cx="2941373" cy="1672780"/>
            </a:xfrm>
            <a:prstGeom prst="roundRect">
              <a:avLst>
                <a:gd name="adj" fmla="val 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525652" y="4936643"/>
              <a:ext cx="2860418" cy="1297875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728834" y="4653874"/>
              <a:ext cx="2401671" cy="255763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테이블 프로파일</a:t>
              </a:r>
              <a:endParaRPr kumimoji="0"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8" name="그룹 95"/>
          <p:cNvGrpSpPr>
            <a:grpSpLocks/>
          </p:cNvGrpSpPr>
          <p:nvPr/>
        </p:nvGrpSpPr>
        <p:grpSpPr bwMode="auto">
          <a:xfrm>
            <a:off x="3524250" y="4548188"/>
            <a:ext cx="2941638" cy="1673225"/>
            <a:chOff x="490730" y="4607806"/>
            <a:chExt cx="2941373" cy="1672780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490730" y="4607806"/>
              <a:ext cx="2941373" cy="1672780"/>
            </a:xfrm>
            <a:prstGeom prst="roundRect">
              <a:avLst>
                <a:gd name="adj" fmla="val 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525652" y="4939505"/>
              <a:ext cx="2860417" cy="1295055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728834" y="4653831"/>
              <a:ext cx="2401672" cy="25552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컬럼 프로파일</a:t>
              </a:r>
              <a:endParaRPr kumimoji="0"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52" name="그룹 99"/>
          <p:cNvGrpSpPr>
            <a:grpSpLocks/>
          </p:cNvGrpSpPr>
          <p:nvPr/>
        </p:nvGrpSpPr>
        <p:grpSpPr bwMode="auto">
          <a:xfrm>
            <a:off x="6548438" y="4556125"/>
            <a:ext cx="2941637" cy="1671638"/>
            <a:chOff x="490730" y="4607806"/>
            <a:chExt cx="2941373" cy="1672780"/>
          </a:xfrm>
        </p:grpSpPr>
        <p:sp>
          <p:nvSpPr>
            <p:cNvPr id="53" name="모서리가 둥근 직사각형 52"/>
            <p:cNvSpPr/>
            <p:nvPr/>
          </p:nvSpPr>
          <p:spPr>
            <a:xfrm>
              <a:off x="490730" y="4607806"/>
              <a:ext cx="2941373" cy="1672780"/>
            </a:xfrm>
            <a:prstGeom prst="roundRect">
              <a:avLst>
                <a:gd name="adj" fmla="val 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525652" y="4931877"/>
              <a:ext cx="2860418" cy="1302639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728834" y="4653875"/>
              <a:ext cx="2401671" cy="25576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ker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업무규칙</a:t>
              </a:r>
              <a:endParaRPr kumimoji="0"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6" name="직사각형 55"/>
          <p:cNvSpPr/>
          <p:nvPr/>
        </p:nvSpPr>
        <p:spPr>
          <a:xfrm>
            <a:off x="660400" y="5927725"/>
            <a:ext cx="835025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검증 유형</a:t>
            </a:r>
            <a:r>
              <a:rPr kumimoji="0" lang="en-US" altLang="ko-KR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57" name="구부러진 연결선 56"/>
          <p:cNvCxnSpPr>
            <a:endCxn id="13" idx="1"/>
          </p:cNvCxnSpPr>
          <p:nvPr/>
        </p:nvCxnSpPr>
        <p:spPr bwMode="auto">
          <a:xfrm>
            <a:off x="1843088" y="3441700"/>
            <a:ext cx="1406525" cy="14605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stealth"/>
          </a:ln>
          <a:effectLst/>
        </p:spPr>
      </p:cxnSp>
      <p:grpSp>
        <p:nvGrpSpPr>
          <p:cNvPr id="58" name="그룹 121"/>
          <p:cNvGrpSpPr>
            <a:grpSpLocks/>
          </p:cNvGrpSpPr>
          <p:nvPr/>
        </p:nvGrpSpPr>
        <p:grpSpPr bwMode="auto">
          <a:xfrm>
            <a:off x="4738688" y="5372100"/>
            <a:ext cx="581025" cy="454025"/>
            <a:chOff x="1640262" y="5422611"/>
            <a:chExt cx="588390" cy="490643"/>
          </a:xfrm>
        </p:grpSpPr>
        <p:sp>
          <p:nvSpPr>
            <p:cNvPr id="59" name="왼쪽/오른쪽 화살표 58"/>
            <p:cNvSpPr/>
            <p:nvPr/>
          </p:nvSpPr>
          <p:spPr bwMode="auto">
            <a:xfrm>
              <a:off x="1640262" y="5422611"/>
              <a:ext cx="588390" cy="490643"/>
            </a:xfrm>
            <a:prstGeom prst="leftRightArrow">
              <a:avLst>
                <a:gd name="adj1" fmla="val 67076"/>
                <a:gd name="adj2" fmla="val 38617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0" name="직사각형 107"/>
            <p:cNvSpPr>
              <a:spLocks noChangeArrowheads="1"/>
            </p:cNvSpPr>
            <p:nvPr/>
          </p:nvSpPr>
          <p:spPr bwMode="auto">
            <a:xfrm>
              <a:off x="1729112" y="5482465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r>
                <a:rPr lang="ko-KR" altLang="en-US" sz="9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비교</a:t>
              </a:r>
              <a:r>
                <a:rPr lang="en-US" altLang="ko-KR" sz="9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lang="en-US" altLang="ko-KR" sz="9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lang="ko-KR" altLang="en-US" sz="9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검증</a:t>
              </a:r>
            </a:p>
          </p:txBody>
        </p:sp>
      </p:grpSp>
      <p:sp>
        <p:nvSpPr>
          <p:cNvPr id="61" name="직사각형 60"/>
          <p:cNvSpPr/>
          <p:nvPr/>
        </p:nvSpPr>
        <p:spPr>
          <a:xfrm>
            <a:off x="3476625" y="5946775"/>
            <a:ext cx="1476375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데이터베이스 데이터</a:t>
            </a:r>
            <a:r>
              <a:rPr kumimoji="0" lang="en-US" altLang="ko-KR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3872850" y="4030663"/>
            <a:ext cx="2339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ko-KR" alt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데이터값</a:t>
            </a:r>
            <a:r>
              <a:rPr lang="ko-KR" alt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 측정</a:t>
            </a:r>
            <a:endParaRPr lang="ko-KR" altLang="en-US" b="1" i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628650" y="4884738"/>
            <a:ext cx="275272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단일 또는 다수 테이블에 대한 정형적 검증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4024313" y="4884738"/>
            <a:ext cx="275907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단일 컬럼에 대한 정형적 검증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6956425" y="4884738"/>
            <a:ext cx="2640013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업무로직에 대한 비정형적 검증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66" name="그룹 113"/>
          <p:cNvGrpSpPr>
            <a:grpSpLocks/>
          </p:cNvGrpSpPr>
          <p:nvPr/>
        </p:nvGrpSpPr>
        <p:grpSpPr bwMode="auto">
          <a:xfrm>
            <a:off x="935038" y="2228850"/>
            <a:ext cx="908050" cy="717550"/>
            <a:chOff x="935714" y="2469897"/>
            <a:chExt cx="907984" cy="717566"/>
          </a:xfrm>
        </p:grpSpPr>
        <p:pic>
          <p:nvPicPr>
            <p:cNvPr id="67" name="Picture 57" descr="Untitled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714" y="2469897"/>
              <a:ext cx="907984" cy="717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angle 58"/>
            <p:cNvSpPr>
              <a:spLocks noChangeArrowheads="1"/>
            </p:cNvSpPr>
            <p:nvPr/>
          </p:nvSpPr>
          <p:spPr bwMode="auto">
            <a:xfrm>
              <a:off x="981399" y="2779550"/>
              <a:ext cx="826132" cy="40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 eaLnBrk="1" hangingPunct="1"/>
              <a:r>
                <a:rPr lang="ko-KR" altLang="en-US" sz="10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데이터모델</a:t>
              </a:r>
            </a:p>
          </p:txBody>
        </p:sp>
      </p:grpSp>
      <p:cxnSp>
        <p:nvCxnSpPr>
          <p:cNvPr id="69" name="구부러진 연결선 68"/>
          <p:cNvCxnSpPr>
            <a:endCxn id="8" idx="1"/>
          </p:cNvCxnSpPr>
          <p:nvPr/>
        </p:nvCxnSpPr>
        <p:spPr bwMode="auto">
          <a:xfrm flipV="1">
            <a:off x="1738313" y="2249488"/>
            <a:ext cx="1511300" cy="4079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stealth"/>
          </a:ln>
          <a:effectLst/>
        </p:spPr>
      </p:cxnSp>
      <p:cxnSp>
        <p:nvCxnSpPr>
          <p:cNvPr id="70" name="직선 화살표 연결선 86"/>
          <p:cNvCxnSpPr>
            <a:cxnSpLocks noChangeShapeType="1"/>
            <a:stCxn id="9" idx="3"/>
            <a:endCxn id="11" idx="1"/>
          </p:cNvCxnSpPr>
          <p:nvPr/>
        </p:nvCxnSpPr>
        <p:spPr bwMode="auto">
          <a:xfrm>
            <a:off x="4376738" y="2863850"/>
            <a:ext cx="1223962" cy="1588"/>
          </a:xfrm>
          <a:prstGeom prst="straightConnector1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med"/>
          </a:ln>
        </p:spPr>
      </p:cxnSp>
      <p:sp>
        <p:nvSpPr>
          <p:cNvPr id="71" name="직사각형 70"/>
          <p:cNvSpPr/>
          <p:nvPr/>
        </p:nvSpPr>
        <p:spPr bwMode="auto">
          <a:xfrm>
            <a:off x="6881813" y="2728913"/>
            <a:ext cx="588962" cy="21431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ker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측정</a:t>
            </a:r>
            <a:endParaRPr kumimoji="0" lang="en-US" altLang="ko-KR" sz="1000" ker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2" name="구부러진 연결선 71"/>
          <p:cNvCxnSpPr>
            <a:endCxn id="10" idx="3"/>
          </p:cNvCxnSpPr>
          <p:nvPr/>
        </p:nvCxnSpPr>
        <p:spPr bwMode="auto">
          <a:xfrm rot="10800000">
            <a:off x="6743700" y="2254250"/>
            <a:ext cx="1404938" cy="27463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stealth"/>
          </a:ln>
          <a:effectLst/>
        </p:spPr>
      </p:cxnSp>
      <p:cxnSp>
        <p:nvCxnSpPr>
          <p:cNvPr id="73" name="구부러진 연결선 72"/>
          <p:cNvCxnSpPr>
            <a:endCxn id="10" idx="3"/>
          </p:cNvCxnSpPr>
          <p:nvPr/>
        </p:nvCxnSpPr>
        <p:spPr bwMode="auto">
          <a:xfrm rot="10800000">
            <a:off x="6743700" y="2254250"/>
            <a:ext cx="1403350" cy="773113"/>
          </a:xfrm>
          <a:prstGeom prst="curvedConnector3">
            <a:avLst>
              <a:gd name="adj1" fmla="val 44630"/>
            </a:avLst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stealth"/>
          </a:ln>
          <a:effectLst/>
        </p:spPr>
      </p:cxnSp>
      <p:cxnSp>
        <p:nvCxnSpPr>
          <p:cNvPr id="74" name="구부러진 연결선 73"/>
          <p:cNvCxnSpPr>
            <a:endCxn id="10" idx="3"/>
          </p:cNvCxnSpPr>
          <p:nvPr/>
        </p:nvCxnSpPr>
        <p:spPr bwMode="auto">
          <a:xfrm rot="10800000">
            <a:off x="6743700" y="2254250"/>
            <a:ext cx="1403350" cy="134937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dash"/>
            <a:round/>
            <a:headEnd type="none" w="med" len="med"/>
            <a:tailEnd type="stealth"/>
          </a:ln>
          <a:effectLst/>
        </p:spPr>
      </p:cxnSp>
      <p:sp>
        <p:nvSpPr>
          <p:cNvPr id="75" name="Rectangle 29"/>
          <p:cNvSpPr>
            <a:spLocks noChangeArrowheads="1"/>
          </p:cNvSpPr>
          <p:nvPr/>
        </p:nvSpPr>
        <p:spPr bwMode="auto">
          <a:xfrm>
            <a:off x="635000" y="5229225"/>
            <a:ext cx="1000125" cy="6429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algn="ctr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/>
          <a:p>
            <a:pPr marL="95250" indent="-95250" fontAlgn="ctr">
              <a:buSzPct val="80000"/>
              <a:buFontTx/>
              <a:buChar char="•"/>
              <a:defRPr/>
            </a:pPr>
            <a:r>
              <a: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관계분석</a:t>
            </a:r>
            <a:endParaRPr lang="en-US" altLang="ko-KR" sz="100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95250" indent="-95250" fontAlgn="ctr">
              <a:buSzPct val="80000"/>
              <a:buFontTx/>
              <a:buChar char="•"/>
              <a:defRPr/>
            </a:pPr>
            <a:r>
              <a: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중복분석</a:t>
            </a:r>
            <a:endParaRPr lang="en-US" altLang="ko-KR" sz="100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marL="95250" indent="-95250" fontAlgn="ctr">
              <a:buSzPct val="80000"/>
              <a:buFontTx/>
              <a:buChar char="•"/>
              <a:defRPr/>
            </a:pPr>
            <a:r>
              <a: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선분이력분석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6" name="AutoShape 9"/>
          <p:cNvSpPr>
            <a:spLocks noChangeArrowheads="1"/>
          </p:cNvSpPr>
          <p:nvPr/>
        </p:nvSpPr>
        <p:spPr bwMode="auto">
          <a:xfrm>
            <a:off x="1798638" y="5229225"/>
            <a:ext cx="720725" cy="215900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테이블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7" name="AutoShape 9"/>
          <p:cNvSpPr>
            <a:spLocks noChangeArrowheads="1"/>
          </p:cNvSpPr>
          <p:nvPr/>
        </p:nvSpPr>
        <p:spPr bwMode="auto">
          <a:xfrm>
            <a:off x="2584450" y="5229225"/>
            <a:ext cx="720725" cy="215900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테이블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lang="ko-KR" altLang="en-US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78" name="구부러진 연결선 125"/>
          <p:cNvCxnSpPr>
            <a:cxnSpLocks noChangeShapeType="1"/>
          </p:cNvCxnSpPr>
          <p:nvPr/>
        </p:nvCxnSpPr>
        <p:spPr bwMode="auto">
          <a:xfrm rot="5400000" flipH="1" flipV="1">
            <a:off x="2559051" y="4968875"/>
            <a:ext cx="0" cy="949325"/>
          </a:xfrm>
          <a:prstGeom prst="curvedConnector3">
            <a:avLst>
              <a:gd name="adj1" fmla="val -29290264"/>
            </a:avLst>
          </a:prstGeom>
          <a:noFill/>
          <a:ln w="25400" algn="ctr">
            <a:solidFill>
              <a:srgbClr val="4F81BD"/>
            </a:solidFill>
            <a:round/>
            <a:headEnd/>
            <a:tailEnd type="stealth" w="lg" len="med"/>
          </a:ln>
        </p:spPr>
      </p:cxnSp>
      <p:sp>
        <p:nvSpPr>
          <p:cNvPr id="79" name="AutoShape 9"/>
          <p:cNvSpPr>
            <a:spLocks noChangeArrowheads="1"/>
          </p:cNvSpPr>
          <p:nvPr/>
        </p:nvSpPr>
        <p:spPr bwMode="auto">
          <a:xfrm>
            <a:off x="1798638" y="5656263"/>
            <a:ext cx="720725" cy="215900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ko-KR" altLang="en-US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테이블</a:t>
            </a:r>
            <a:r>
              <a:rPr lang="en-US" altLang="ko-KR" sz="1000"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lang="ko-KR" altLang="en-US" sz="10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80" name="구부러진 연결선 214"/>
          <p:cNvCxnSpPr>
            <a:cxnSpLocks noChangeShapeType="1"/>
            <a:stCxn id="79" idx="3"/>
            <a:endCxn id="79" idx="2"/>
          </p:cNvCxnSpPr>
          <p:nvPr/>
        </p:nvCxnSpPr>
        <p:spPr bwMode="auto">
          <a:xfrm flipH="1">
            <a:off x="2159000" y="5764213"/>
            <a:ext cx="360363" cy="107950"/>
          </a:xfrm>
          <a:prstGeom prst="curvedConnector4">
            <a:avLst>
              <a:gd name="adj1" fmla="val -33616"/>
              <a:gd name="adj2" fmla="val 222019"/>
            </a:avLst>
          </a:prstGeom>
          <a:noFill/>
          <a:ln w="25400" algn="ctr">
            <a:solidFill>
              <a:srgbClr val="4F81BD"/>
            </a:solidFill>
            <a:round/>
            <a:headEnd/>
            <a:tailEnd type="stealth" w="lg" len="med"/>
          </a:ln>
        </p:spPr>
      </p:cxnSp>
      <p:grpSp>
        <p:nvGrpSpPr>
          <p:cNvPr id="81" name="그룹 128"/>
          <p:cNvGrpSpPr>
            <a:grpSpLocks/>
          </p:cNvGrpSpPr>
          <p:nvPr/>
        </p:nvGrpSpPr>
        <p:grpSpPr bwMode="auto">
          <a:xfrm>
            <a:off x="5381625" y="5229225"/>
            <a:ext cx="1000125" cy="944563"/>
            <a:chOff x="3667116" y="5286388"/>
            <a:chExt cx="1000800" cy="944376"/>
          </a:xfrm>
        </p:grpSpPr>
        <p:sp>
          <p:nvSpPr>
            <p:cNvPr id="82" name="직사각형 81"/>
            <p:cNvSpPr/>
            <p:nvPr/>
          </p:nvSpPr>
          <p:spPr>
            <a:xfrm>
              <a:off x="3705242" y="5984750"/>
              <a:ext cx="918194" cy="2460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6291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kumimoji="0" lang="ko-KR" altLang="en-US" sz="10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표준데이터</a:t>
              </a:r>
              <a:r>
                <a:rPr kumimoji="0" lang="en-US" altLang="ko-KR" sz="1000" b="1" ker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endParaRPr kumimoji="0" lang="en-US" altLang="ko-KR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83" name="그림 130" descr="도메인조회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116" y="5286388"/>
              <a:ext cx="1000800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4" name="그룹 131"/>
          <p:cNvGrpSpPr>
            <a:grpSpLocks/>
          </p:cNvGrpSpPr>
          <p:nvPr/>
        </p:nvGrpSpPr>
        <p:grpSpPr bwMode="auto">
          <a:xfrm>
            <a:off x="3667125" y="5207000"/>
            <a:ext cx="933450" cy="736600"/>
            <a:chOff x="5381628" y="5264872"/>
            <a:chExt cx="933752" cy="735896"/>
          </a:xfrm>
        </p:grpSpPr>
        <p:sp>
          <p:nvSpPr>
            <p:cNvPr id="85" name="Text Box 33"/>
            <p:cNvSpPr txBox="1">
              <a:spLocks noChangeArrowheads="1"/>
            </p:cNvSpPr>
            <p:nvPr/>
          </p:nvSpPr>
          <p:spPr bwMode="auto">
            <a:xfrm>
              <a:off x="5381628" y="5264872"/>
              <a:ext cx="648000" cy="216000"/>
            </a:xfrm>
            <a:prstGeom prst="rect">
              <a:avLst/>
            </a:prstGeom>
            <a:gradFill rotWithShape="0">
              <a:gsLst>
                <a:gs pos="0">
                  <a:srgbClr val="B9DCFF"/>
                </a:gs>
                <a:gs pos="50000">
                  <a:srgbClr val="EFF7FF"/>
                </a:gs>
                <a:gs pos="100000">
                  <a:srgbClr val="B9DCFF"/>
                </a:gs>
              </a:gsLst>
              <a:lin ang="5400000"/>
            </a:gradFill>
            <a:ln>
              <a:noFill/>
            </a:ln>
            <a:effectLst>
              <a:prstShdw prst="shdw17" dist="17961" dir="2700000">
                <a:srgbClr val="74ADD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36000" rIns="108000" bIns="36000" anchor="ctr"/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ko-KR" altLang="en-US" sz="900" b="1">
                  <a:solidFill>
                    <a:srgbClr val="59595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범위</a:t>
              </a:r>
            </a:p>
          </p:txBody>
        </p:sp>
        <p:sp>
          <p:nvSpPr>
            <p:cNvPr id="86" name="Text Box 33"/>
            <p:cNvSpPr txBox="1">
              <a:spLocks noChangeArrowheads="1"/>
            </p:cNvSpPr>
            <p:nvPr/>
          </p:nvSpPr>
          <p:spPr bwMode="auto">
            <a:xfrm>
              <a:off x="5662322" y="5427578"/>
              <a:ext cx="648000" cy="216000"/>
            </a:xfrm>
            <a:prstGeom prst="rect">
              <a:avLst/>
            </a:prstGeom>
            <a:gradFill rotWithShape="0">
              <a:gsLst>
                <a:gs pos="0">
                  <a:srgbClr val="B9DCFF"/>
                </a:gs>
                <a:gs pos="50000">
                  <a:srgbClr val="EFF7FF"/>
                </a:gs>
                <a:gs pos="100000">
                  <a:srgbClr val="B9DCFF"/>
                </a:gs>
              </a:gsLst>
              <a:lin ang="5400000"/>
            </a:gradFill>
            <a:ln>
              <a:noFill/>
            </a:ln>
            <a:effectLst>
              <a:prstShdw prst="shdw17" dist="17961" dir="2700000">
                <a:srgbClr val="74ADD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36000" rIns="108000" bIns="36000" anchor="ctr"/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ko-KR" altLang="en-US" sz="900" b="1">
                  <a:solidFill>
                    <a:srgbClr val="59595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패턴</a:t>
              </a:r>
              <a:r>
                <a:rPr lang="en-US" altLang="ko-KR" sz="900" b="1">
                  <a:solidFill>
                    <a:srgbClr val="59595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lang="ko-KR" altLang="en-US" sz="900" b="1">
                  <a:solidFill>
                    <a:srgbClr val="59595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분포</a:t>
              </a:r>
            </a:p>
          </p:txBody>
        </p:sp>
        <p:sp>
          <p:nvSpPr>
            <p:cNvPr id="87" name="Text Box 33"/>
            <p:cNvSpPr txBox="1">
              <a:spLocks noChangeArrowheads="1"/>
            </p:cNvSpPr>
            <p:nvPr/>
          </p:nvSpPr>
          <p:spPr bwMode="auto">
            <a:xfrm>
              <a:off x="5453066" y="5618642"/>
              <a:ext cx="648000" cy="216000"/>
            </a:xfrm>
            <a:prstGeom prst="rect">
              <a:avLst/>
            </a:prstGeom>
            <a:gradFill rotWithShape="0">
              <a:gsLst>
                <a:gs pos="0">
                  <a:srgbClr val="B9DCFF"/>
                </a:gs>
                <a:gs pos="50000">
                  <a:srgbClr val="EFF7FF"/>
                </a:gs>
                <a:gs pos="100000">
                  <a:srgbClr val="B9DCFF"/>
                </a:gs>
              </a:gsLst>
              <a:lin ang="5400000"/>
            </a:gradFill>
            <a:ln>
              <a:noFill/>
            </a:ln>
            <a:effectLst>
              <a:prstShdw prst="shdw17" dist="17961" dir="2700000">
                <a:srgbClr val="74ADD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36000" rIns="108000" bIns="36000" anchor="ctr"/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ko-KR" altLang="en-US" sz="900" b="1">
                  <a:solidFill>
                    <a:srgbClr val="59595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코드값</a:t>
              </a:r>
            </a:p>
          </p:txBody>
        </p:sp>
        <p:sp>
          <p:nvSpPr>
            <p:cNvPr id="88" name="Text Box 33"/>
            <p:cNvSpPr txBox="1">
              <a:spLocks noChangeArrowheads="1"/>
            </p:cNvSpPr>
            <p:nvPr/>
          </p:nvSpPr>
          <p:spPr bwMode="auto">
            <a:xfrm>
              <a:off x="5667380" y="5784768"/>
              <a:ext cx="648000" cy="216000"/>
            </a:xfrm>
            <a:prstGeom prst="rect">
              <a:avLst/>
            </a:prstGeom>
            <a:gradFill rotWithShape="0">
              <a:gsLst>
                <a:gs pos="0">
                  <a:srgbClr val="B9DCFF"/>
                </a:gs>
                <a:gs pos="50000">
                  <a:srgbClr val="EFF7FF"/>
                </a:gs>
                <a:gs pos="100000">
                  <a:srgbClr val="B9DCFF"/>
                </a:gs>
              </a:gsLst>
              <a:lin ang="5400000"/>
            </a:gradFill>
            <a:ln>
              <a:noFill/>
            </a:ln>
            <a:effectLst>
              <a:prstShdw prst="shdw17" dist="17961" dir="2700000">
                <a:srgbClr val="74ADD8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tIns="36000" rIns="108000" bIns="36000" anchor="ctr"/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pPr algn="ctr"/>
              <a:r>
                <a:rPr lang="ko-KR" altLang="en-US" sz="900" b="1">
                  <a:solidFill>
                    <a:srgbClr val="595959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날짜형식</a:t>
              </a:r>
            </a:p>
          </p:txBody>
        </p:sp>
      </p:grpSp>
      <p:pic>
        <p:nvPicPr>
          <p:cNvPr id="89" name="Picture 12" descr="j02971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300663"/>
            <a:ext cx="5810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직사각형 89"/>
          <p:cNvSpPr/>
          <p:nvPr/>
        </p:nvSpPr>
        <p:spPr>
          <a:xfrm>
            <a:off x="6548438" y="5946775"/>
            <a:ext cx="790575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업무로직</a:t>
            </a:r>
            <a:r>
              <a:rPr kumimoji="0" lang="en-US" altLang="ko-KR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1" name="AutoShape 21"/>
          <p:cNvSpPr>
            <a:spLocks noChangeArrowheads="1"/>
          </p:cNvSpPr>
          <p:nvPr/>
        </p:nvSpPr>
        <p:spPr bwMode="gray">
          <a:xfrm rot="10800000">
            <a:off x="6935617" y="5443564"/>
            <a:ext cx="785818" cy="21431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3175" algn="ctr">
            <a:noFill/>
            <a:miter lim="800000"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 rot="10800000" vert="eaVert" wrap="none" lIns="36000" rIns="36000" anchor="ctr"/>
          <a:lstStyle/>
          <a:p>
            <a:pPr>
              <a:defRPr/>
            </a:pPr>
            <a:endParaRPr lang="ko-KR" altLang="en-US" sz="3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2" name="AutoShape 39"/>
          <p:cNvSpPr>
            <a:spLocks noChangeArrowheads="1"/>
          </p:cNvSpPr>
          <p:nvPr/>
        </p:nvSpPr>
        <p:spPr bwMode="auto">
          <a:xfrm>
            <a:off x="7524750" y="5322888"/>
            <a:ext cx="388938" cy="406400"/>
          </a:xfrm>
          <a:prstGeom prst="foldedCorner">
            <a:avLst>
              <a:gd name="adj" fmla="val 12500"/>
            </a:avLst>
          </a:prstGeom>
          <a:solidFill>
            <a:schemeClr val="bg1">
              <a:lumMod val="95000"/>
            </a:schemeClr>
          </a:solidFill>
          <a:ln w="12700" algn="ctr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/>
          <a:p>
            <a:pPr marL="95250" indent="-95250" eaLnBrk="1" fontAlgn="ctr" hangingPunct="1">
              <a:buSzPct val="80000"/>
              <a:buFontTx/>
              <a:buChar char="•"/>
              <a:defRPr/>
            </a:pPr>
            <a:endParaRPr lang="ko-KR" altLang="ko-KR" sz="100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>
            <a:off x="7178675" y="5424488"/>
            <a:ext cx="1071563" cy="261937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90000" rIns="90000" bIns="90000">
            <a:spAutoFit/>
          </a:bodyPr>
          <a:lstStyle/>
          <a:p>
            <a:pPr algn="ctr"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1050" kern="0">
                <a:latin typeface="맑은 고딕" pitchFamily="50" charset="-127"/>
                <a:ea typeface="맑은 고딕" pitchFamily="50" charset="-127"/>
              </a:rPr>
              <a:t>SQL</a:t>
            </a:r>
          </a:p>
        </p:txBody>
      </p:sp>
      <p:grpSp>
        <p:nvGrpSpPr>
          <p:cNvPr id="94" name="그룹 121"/>
          <p:cNvGrpSpPr>
            <a:grpSpLocks/>
          </p:cNvGrpSpPr>
          <p:nvPr/>
        </p:nvGrpSpPr>
        <p:grpSpPr bwMode="auto">
          <a:xfrm>
            <a:off x="8007350" y="5346700"/>
            <a:ext cx="509588" cy="454025"/>
            <a:chOff x="1640262" y="5422611"/>
            <a:chExt cx="588390" cy="490643"/>
          </a:xfrm>
        </p:grpSpPr>
        <p:sp>
          <p:nvSpPr>
            <p:cNvPr id="95" name="왼쪽/오른쪽 화살표 94"/>
            <p:cNvSpPr/>
            <p:nvPr/>
          </p:nvSpPr>
          <p:spPr bwMode="auto">
            <a:xfrm>
              <a:off x="1640262" y="5422611"/>
              <a:ext cx="588390" cy="490643"/>
            </a:xfrm>
            <a:prstGeom prst="leftRightArrow">
              <a:avLst>
                <a:gd name="adj1" fmla="val 67076"/>
                <a:gd name="adj2" fmla="val 38617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86291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400" b="1" kern="0" dirty="0" err="1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6" name="직사각형 143"/>
            <p:cNvSpPr>
              <a:spLocks noChangeArrowheads="1"/>
            </p:cNvSpPr>
            <p:nvPr/>
          </p:nvSpPr>
          <p:spPr bwMode="auto">
            <a:xfrm>
              <a:off x="1689550" y="5536044"/>
              <a:ext cx="420710" cy="249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Optima" pitchFamily="2" charset="2"/>
                  <a:ea typeface="가는각진제목체" pitchFamily="18" charset="-127"/>
                </a:defRPr>
              </a:lvl9pPr>
            </a:lstStyle>
            <a:p>
              <a:r>
                <a:rPr lang="ko-KR" altLang="en-US" sz="900" b="1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측정</a:t>
              </a:r>
            </a:p>
          </p:txBody>
        </p:sp>
      </p:grpSp>
      <p:sp>
        <p:nvSpPr>
          <p:cNvPr id="97" name="직사각형 96"/>
          <p:cNvSpPr/>
          <p:nvPr/>
        </p:nvSpPr>
        <p:spPr>
          <a:xfrm>
            <a:off x="8439150" y="5946775"/>
            <a:ext cx="1046163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데이터베이스</a:t>
            </a:r>
            <a:r>
              <a:rPr kumimoji="0" lang="en-US" altLang="ko-KR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98" name="그룹 145"/>
          <p:cNvGrpSpPr>
            <a:grpSpLocks/>
          </p:cNvGrpSpPr>
          <p:nvPr/>
        </p:nvGrpSpPr>
        <p:grpSpPr bwMode="auto">
          <a:xfrm>
            <a:off x="8443913" y="5300663"/>
            <a:ext cx="969962" cy="574675"/>
            <a:chOff x="8432604" y="5410972"/>
            <a:chExt cx="970410" cy="574209"/>
          </a:xfrm>
        </p:grpSpPr>
        <p:grpSp>
          <p:nvGrpSpPr>
            <p:cNvPr id="99" name="Group 56"/>
            <p:cNvGrpSpPr>
              <a:grpSpLocks/>
            </p:cNvGrpSpPr>
            <p:nvPr/>
          </p:nvGrpSpPr>
          <p:grpSpPr bwMode="auto">
            <a:xfrm>
              <a:off x="8432604" y="5410972"/>
              <a:ext cx="806676" cy="304044"/>
              <a:chOff x="1462" y="2690"/>
              <a:chExt cx="598" cy="340"/>
            </a:xfrm>
          </p:grpSpPr>
          <p:pic>
            <p:nvPicPr>
              <p:cNvPr id="103" name="Picture 57" descr="Untitled-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2" y="2690"/>
                <a:ext cx="477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Rectangle 58"/>
              <p:cNvSpPr>
                <a:spLocks noChangeArrowheads="1"/>
              </p:cNvSpPr>
              <p:nvPr/>
            </p:nvSpPr>
            <p:spPr bwMode="auto">
              <a:xfrm>
                <a:off x="1462" y="2772"/>
                <a:ext cx="598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algn="ctr" eaLnBrk="1" hangingPunct="1"/>
                <a:r>
                  <a:rPr lang="ko-KR" altLang="en-US" sz="900" b="1"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진단대상</a:t>
                </a:r>
                <a:r>
                  <a:rPr lang="en-US" altLang="ko-KR" sz="900" b="1"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DB</a:t>
                </a:r>
                <a:endParaRPr lang="ko-KR" altLang="en-US" sz="9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100" name="Group 56"/>
            <p:cNvGrpSpPr>
              <a:grpSpLocks/>
            </p:cNvGrpSpPr>
            <p:nvPr/>
          </p:nvGrpSpPr>
          <p:grpSpPr bwMode="auto">
            <a:xfrm>
              <a:off x="8596338" y="5643578"/>
              <a:ext cx="806676" cy="341603"/>
              <a:chOff x="1485" y="2593"/>
              <a:chExt cx="598" cy="382"/>
            </a:xfrm>
          </p:grpSpPr>
          <p:pic>
            <p:nvPicPr>
              <p:cNvPr id="101" name="Picture 57" descr="Untitled-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0" y="2593"/>
                <a:ext cx="477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" name="Rectangle 58"/>
              <p:cNvSpPr>
                <a:spLocks noChangeArrowheads="1"/>
              </p:cNvSpPr>
              <p:nvPr/>
            </p:nvSpPr>
            <p:spPr bwMode="auto">
              <a:xfrm>
                <a:off x="1485" y="2717"/>
                <a:ext cx="598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Optima" pitchFamily="2" charset="2"/>
                    <a:ea typeface="가는각진제목체" pitchFamily="18" charset="-127"/>
                  </a:defRPr>
                </a:lvl9pPr>
              </a:lstStyle>
              <a:p>
                <a:pPr algn="ctr" eaLnBrk="1" hangingPunct="1"/>
                <a:r>
                  <a:rPr lang="ko-KR" altLang="en-US" sz="900" b="1"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진단대상</a:t>
                </a:r>
                <a:r>
                  <a:rPr lang="en-US" altLang="ko-KR" sz="900" b="1">
                    <a:solidFill>
                      <a:srgbClr val="4D4D4D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DB</a:t>
                </a:r>
                <a:endParaRPr lang="ko-KR" altLang="en-US" sz="900" b="1">
                  <a:solidFill>
                    <a:srgbClr val="4D4D4D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105" name="직사각형 104"/>
          <p:cNvSpPr/>
          <p:nvPr/>
        </p:nvSpPr>
        <p:spPr>
          <a:xfrm>
            <a:off x="7304088" y="5946775"/>
            <a:ext cx="917575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629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kumimoji="0" lang="ko-KR" altLang="en-US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품질시스템</a:t>
            </a:r>
            <a:r>
              <a:rPr kumimoji="0" lang="en-US" altLang="ko-KR" sz="1000" b="1" ker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kumimoji="0" lang="en-US" altLang="ko-KR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6" name="직선 화살표 연결선 86"/>
          <p:cNvCxnSpPr>
            <a:cxnSpLocks noChangeShapeType="1"/>
          </p:cNvCxnSpPr>
          <p:nvPr/>
        </p:nvCxnSpPr>
        <p:spPr bwMode="auto">
          <a:xfrm>
            <a:off x="6738938" y="2965450"/>
            <a:ext cx="971550" cy="1588"/>
          </a:xfrm>
          <a:prstGeom prst="straightConnector1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stealth" w="med" len="med"/>
          </a:ln>
        </p:spPr>
      </p:cxnSp>
      <p:cxnSp>
        <p:nvCxnSpPr>
          <p:cNvPr id="107" name="직선 화살표 연결선 86"/>
          <p:cNvCxnSpPr>
            <a:cxnSpLocks noChangeShapeType="1"/>
          </p:cNvCxnSpPr>
          <p:nvPr/>
        </p:nvCxnSpPr>
        <p:spPr bwMode="auto">
          <a:xfrm>
            <a:off x="6738938" y="3586163"/>
            <a:ext cx="971550" cy="1587"/>
          </a:xfrm>
          <a:prstGeom prst="straightConnector1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round/>
            <a:headEnd type="stealth"/>
            <a:tailEnd type="none" w="med" len="med"/>
          </a:ln>
        </p:spPr>
      </p:cxnSp>
      <p:sp>
        <p:nvSpPr>
          <p:cNvPr id="108" name="직사각형 107"/>
          <p:cNvSpPr/>
          <p:nvPr/>
        </p:nvSpPr>
        <p:spPr bwMode="auto">
          <a:xfrm>
            <a:off x="6881813" y="3371850"/>
            <a:ext cx="588962" cy="21431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ker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결과</a:t>
            </a:r>
            <a:endParaRPr kumimoji="0" lang="en-US" altLang="ko-KR" sz="1000" ker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9" name="텍스트 개체 틀 2"/>
          <p:cNvSpPr txBox="1">
            <a:spLocks/>
          </p:cNvSpPr>
          <p:nvPr/>
        </p:nvSpPr>
        <p:spPr>
          <a:xfrm>
            <a:off x="200025" y="714375"/>
            <a:ext cx="9539288" cy="647700"/>
          </a:xfrm>
          <a:prstGeom prst="rect">
            <a:avLst/>
          </a:prstGeom>
        </p:spPr>
        <p:txBody>
          <a:bodyPr/>
          <a:lstStyle/>
          <a:p>
            <a:pPr eaLnBrk="1" latinLnBrk="1" hangingPunct="1">
              <a:lnSpc>
                <a:spcPct val="120000"/>
              </a:lnSpc>
              <a:defRPr/>
            </a:pP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데이터 품질 측정 방법은 정형적인 프로파일과 비정형적인 업무규칙으로 나뉘며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진단대상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DB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SQL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 실행되어 오류데이터가 결과로 </a:t>
            </a: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수집됩니다</a:t>
            </a:r>
            <a:r>
              <a:rPr lang="en-US" altLang="ko-KR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7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3.8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원인분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석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 및 개선활동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3. </a:t>
            </a:r>
            <a:r>
              <a:rPr lang="ko-KR" altLang="en-US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어떻게 할 것인가</a:t>
            </a: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</a:p>
        </p:txBody>
      </p:sp>
      <p:grpSp>
        <p:nvGrpSpPr>
          <p:cNvPr id="84" name="그룹 61"/>
          <p:cNvGrpSpPr>
            <a:grpSpLocks/>
          </p:cNvGrpSpPr>
          <p:nvPr/>
        </p:nvGrpSpPr>
        <p:grpSpPr bwMode="auto">
          <a:xfrm>
            <a:off x="3323360" y="3479643"/>
            <a:ext cx="5821362" cy="2583801"/>
            <a:chOff x="379413" y="3018758"/>
            <a:chExt cx="6070124" cy="3037903"/>
          </a:xfrm>
        </p:grpSpPr>
        <p:sp>
          <p:nvSpPr>
            <p:cNvPr id="85" name="Rectangle 420"/>
            <p:cNvSpPr>
              <a:spLocks noChangeArrowheads="1"/>
            </p:cNvSpPr>
            <p:nvPr/>
          </p:nvSpPr>
          <p:spPr bwMode="auto">
            <a:xfrm>
              <a:off x="381069" y="5453780"/>
              <a:ext cx="3039201" cy="2575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16000" tIns="0" rIns="0" bIns="0" anchor="ctr">
              <a:normAutofit/>
            </a:bodyPr>
            <a:lstStyle/>
            <a:p>
              <a:pPr marL="90488" indent="-90488" defTabSz="1042988">
                <a:spcBef>
                  <a:spcPts val="300"/>
                </a:spcBef>
                <a:buClr>
                  <a:srgbClr val="5F5F5F"/>
                </a:buClr>
                <a:buSzPct val="100000"/>
                <a:tabLst>
                  <a:tab pos="5648325" algn="l"/>
                </a:tabLst>
                <a:defRPr/>
              </a:pP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일부 </a:t>
              </a:r>
              <a:r>
                <a:rPr kumimoji="0" lang="en-US" altLang="ko-KR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Application </a:t>
              </a: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오류</a:t>
              </a:r>
            </a:p>
          </p:txBody>
        </p:sp>
        <p:sp>
          <p:nvSpPr>
            <p:cNvPr id="86" name="Rectangle 423"/>
            <p:cNvSpPr>
              <a:spLocks noChangeArrowheads="1"/>
            </p:cNvSpPr>
            <p:nvPr/>
          </p:nvSpPr>
          <p:spPr bwMode="auto">
            <a:xfrm>
              <a:off x="381069" y="5799084"/>
              <a:ext cx="3039201" cy="2575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16000" tIns="0" rIns="0" bIns="0" anchor="ctr">
              <a:normAutofit/>
            </a:bodyPr>
            <a:lstStyle/>
            <a:p>
              <a:pPr marL="90488" indent="-90488" defTabSz="1042988">
                <a:spcBef>
                  <a:spcPts val="300"/>
                </a:spcBef>
                <a:buClr>
                  <a:srgbClr val="5F5F5F"/>
                </a:buClr>
                <a:buSzPct val="100000"/>
                <a:tabLst>
                  <a:tab pos="5648325" algn="l"/>
                </a:tabLst>
                <a:defRPr/>
              </a:pP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시스템 내에 업무 규칙 미 반영</a:t>
              </a:r>
            </a:p>
          </p:txBody>
        </p:sp>
        <p:sp>
          <p:nvSpPr>
            <p:cNvPr id="87" name="Rectangle 78"/>
            <p:cNvSpPr>
              <a:spLocks noChangeArrowheads="1"/>
            </p:cNvSpPr>
            <p:nvPr/>
          </p:nvSpPr>
          <p:spPr bwMode="auto">
            <a:xfrm>
              <a:off x="4077438" y="3018758"/>
              <a:ext cx="2372099" cy="30032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F9F9F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339725" indent="-339725" defTabSz="1042988">
                <a:tabLst>
                  <a:tab pos="5648325" algn="l"/>
                </a:tabLs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1042988">
                <a:tabLst>
                  <a:tab pos="5648325" algn="l"/>
                </a:tabLs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1042988">
                <a:tabLst>
                  <a:tab pos="5648325" algn="l"/>
                </a:tabLs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1042988">
                <a:tabLst>
                  <a:tab pos="5648325" algn="l"/>
                </a:tabLs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1042988">
                <a:tabLst>
                  <a:tab pos="5648325" algn="l"/>
                </a:tabLs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429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lnSpc>
                  <a:spcPct val="110000"/>
                </a:lnSpc>
                <a:buClr>
                  <a:srgbClr val="3271AA"/>
                </a:buClr>
                <a:buSzPct val="140000"/>
                <a:defRPr/>
              </a:pPr>
              <a:r>
                <a:rPr kumimoji="0" lang="ko-KR" altLang="en-US" sz="100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 panose="05000000000000000000" charset="2"/>
                </a:rPr>
                <a:t> </a:t>
              </a:r>
            </a:p>
          </p:txBody>
        </p:sp>
        <p:sp>
          <p:nvSpPr>
            <p:cNvPr id="88" name="Rectangle 412"/>
            <p:cNvSpPr>
              <a:spLocks noChangeArrowheads="1"/>
            </p:cNvSpPr>
            <p:nvPr/>
          </p:nvSpPr>
          <p:spPr bwMode="auto">
            <a:xfrm>
              <a:off x="4196623" y="3962445"/>
              <a:ext cx="2160217" cy="4012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8000" tIns="72000" rIns="72000" bIns="72000" anchor="ctr"/>
            <a:lstStyle/>
            <a:p>
              <a:pPr marL="228600" indent="-228600" defTabSz="1042988">
                <a:spcBef>
                  <a:spcPts val="300"/>
                </a:spcBef>
                <a:buClr>
                  <a:srgbClr val="5F5F5F"/>
                </a:buClr>
                <a:buSzPct val="100000"/>
                <a:tabLst>
                  <a:tab pos="5648325" algn="l"/>
                </a:tabLst>
                <a:defRPr/>
              </a:pPr>
              <a:r>
                <a:rPr kumimoji="0" lang="en-US" altLang="ko-KR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2. </a:t>
              </a: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데이터 전환 시 데이터 품질 확보</a:t>
              </a:r>
            </a:p>
          </p:txBody>
        </p:sp>
        <p:sp>
          <p:nvSpPr>
            <p:cNvPr id="89" name="Rectangle 413"/>
            <p:cNvSpPr>
              <a:spLocks noChangeArrowheads="1"/>
            </p:cNvSpPr>
            <p:nvPr/>
          </p:nvSpPr>
          <p:spPr bwMode="auto">
            <a:xfrm>
              <a:off x="4196623" y="3445423"/>
              <a:ext cx="2160217" cy="3994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8000" tIns="72000" rIns="72000" bIns="72000" anchor="ctr"/>
            <a:lstStyle/>
            <a:p>
              <a:pPr marL="228600" indent="-228600" defTabSz="1042988">
                <a:spcBef>
                  <a:spcPts val="300"/>
                </a:spcBef>
                <a:buClr>
                  <a:srgbClr val="5F5F5F"/>
                </a:buClr>
                <a:buSzPct val="100000"/>
                <a:tabLst>
                  <a:tab pos="5648325" algn="l"/>
                </a:tabLst>
                <a:defRPr/>
              </a:pPr>
              <a:r>
                <a:rPr kumimoji="0" lang="en-US" altLang="ko-KR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1. </a:t>
              </a: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데이터 관리 정책 마련</a:t>
              </a:r>
            </a:p>
          </p:txBody>
        </p:sp>
        <p:sp>
          <p:nvSpPr>
            <p:cNvPr id="90" name="Rectangle 414"/>
            <p:cNvSpPr>
              <a:spLocks noChangeArrowheads="1"/>
            </p:cNvSpPr>
            <p:nvPr/>
          </p:nvSpPr>
          <p:spPr bwMode="auto">
            <a:xfrm>
              <a:off x="4196623" y="5003953"/>
              <a:ext cx="2160217" cy="4012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8000" tIns="72000" rIns="72000" bIns="72000" anchor="ctr"/>
            <a:lstStyle/>
            <a:p>
              <a:pPr marL="228600" indent="-228600" defTabSz="1042988">
                <a:spcBef>
                  <a:spcPts val="300"/>
                </a:spcBef>
                <a:buClr>
                  <a:srgbClr val="5F5F5F"/>
                </a:buClr>
                <a:buSzPct val="100000"/>
                <a:tabLst>
                  <a:tab pos="5648325" algn="l"/>
                </a:tabLst>
                <a:defRPr/>
              </a:pPr>
              <a:r>
                <a:rPr kumimoji="0" lang="en-US" altLang="ko-KR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4. </a:t>
              </a: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데이터 품질 관리 교육 및 캠페인</a:t>
              </a:r>
              <a:endParaRPr kumimoji="0"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Monotype Sorts"/>
              </a:endParaRPr>
            </a:p>
          </p:txBody>
        </p:sp>
        <p:sp>
          <p:nvSpPr>
            <p:cNvPr id="91" name="Rectangle 415"/>
            <p:cNvSpPr>
              <a:spLocks noChangeArrowheads="1"/>
            </p:cNvSpPr>
            <p:nvPr/>
          </p:nvSpPr>
          <p:spPr bwMode="auto">
            <a:xfrm>
              <a:off x="4196623" y="4483198"/>
              <a:ext cx="2160217" cy="403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8000" tIns="72000" rIns="72000" bIns="72000" anchor="ctr"/>
            <a:lstStyle/>
            <a:p>
              <a:pPr marL="228600" indent="-228600" defTabSz="1042988">
                <a:spcBef>
                  <a:spcPts val="300"/>
                </a:spcBef>
                <a:buClr>
                  <a:srgbClr val="5F5F5F"/>
                </a:buClr>
                <a:buSzPct val="100000"/>
                <a:tabLst>
                  <a:tab pos="5648325" algn="l"/>
                </a:tabLst>
                <a:defRPr/>
              </a:pPr>
              <a:r>
                <a:rPr kumimoji="0" lang="en-US" altLang="ko-KR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3. Application </a:t>
              </a: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수정 반영</a:t>
              </a:r>
            </a:p>
          </p:txBody>
        </p:sp>
        <p:sp>
          <p:nvSpPr>
            <p:cNvPr id="92" name="Rectangle 416"/>
            <p:cNvSpPr>
              <a:spLocks noChangeArrowheads="1"/>
            </p:cNvSpPr>
            <p:nvPr/>
          </p:nvSpPr>
          <p:spPr bwMode="auto">
            <a:xfrm>
              <a:off x="4196623" y="5524707"/>
              <a:ext cx="2160217" cy="401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8000" tIns="72000" rIns="72000" bIns="72000" anchor="ctr"/>
            <a:lstStyle/>
            <a:p>
              <a:pPr marL="228600" indent="-228600" defTabSz="1042988">
                <a:spcBef>
                  <a:spcPts val="300"/>
                </a:spcBef>
                <a:buClr>
                  <a:srgbClr val="5F5F5F"/>
                </a:buClr>
                <a:buSzPct val="100000"/>
                <a:tabLst>
                  <a:tab pos="5648325" algn="l"/>
                </a:tabLst>
                <a:defRPr/>
              </a:pPr>
              <a:r>
                <a:rPr kumimoji="0" lang="en-US" altLang="ko-KR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5. </a:t>
              </a: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지속적인 데이터 품질 관리</a:t>
              </a:r>
            </a:p>
          </p:txBody>
        </p:sp>
        <p:sp>
          <p:nvSpPr>
            <p:cNvPr id="93" name="Rectangle 418"/>
            <p:cNvSpPr>
              <a:spLocks noChangeArrowheads="1"/>
            </p:cNvSpPr>
            <p:nvPr/>
          </p:nvSpPr>
          <p:spPr bwMode="auto">
            <a:xfrm>
              <a:off x="379413" y="3381962"/>
              <a:ext cx="3039201" cy="2557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16000" tIns="0" rIns="0" bIns="0" anchor="ctr">
              <a:normAutofit/>
            </a:bodyPr>
            <a:lstStyle/>
            <a:p>
              <a:pPr marL="90488" indent="-90488" defTabSz="1042988">
                <a:spcBef>
                  <a:spcPts val="300"/>
                </a:spcBef>
                <a:buClr>
                  <a:srgbClr val="5F5F5F"/>
                </a:buClr>
                <a:buSzPct val="100000"/>
                <a:tabLst>
                  <a:tab pos="5648325" algn="l"/>
                </a:tabLst>
                <a:defRPr/>
              </a:pP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과거 데이터 </a:t>
              </a:r>
              <a:r>
                <a:rPr kumimoji="0" lang="ko-KR" altLang="ko-KR" sz="10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결함 </a:t>
              </a:r>
              <a:r>
                <a:rPr kumimoji="0" lang="ko-KR" altLang="ko-KR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/ 누락 / 제외</a:t>
              </a:r>
              <a:endParaRPr kumimoji="0" lang="en-US" altLang="ko-KR" sz="1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Monotype Sorts"/>
              </a:endParaRPr>
            </a:p>
          </p:txBody>
        </p:sp>
        <p:sp>
          <p:nvSpPr>
            <p:cNvPr id="94" name="Rectangle 419"/>
            <p:cNvSpPr>
              <a:spLocks noChangeArrowheads="1"/>
            </p:cNvSpPr>
            <p:nvPr/>
          </p:nvSpPr>
          <p:spPr bwMode="auto">
            <a:xfrm>
              <a:off x="381069" y="3725398"/>
              <a:ext cx="3039201" cy="2575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16000" tIns="0" rIns="0" bIns="0" anchor="ctr">
              <a:normAutofit/>
            </a:bodyPr>
            <a:lstStyle/>
            <a:p>
              <a:pPr marL="90488" indent="-90488" defTabSz="1042988">
                <a:spcBef>
                  <a:spcPts val="300"/>
                </a:spcBef>
                <a:buClr>
                  <a:srgbClr val="5F5F5F"/>
                </a:buClr>
                <a:buSzPct val="100000"/>
                <a:tabLst>
                  <a:tab pos="5648325" algn="l"/>
                </a:tabLst>
                <a:defRPr/>
              </a:pP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사용자 입력 오류</a:t>
              </a:r>
            </a:p>
          </p:txBody>
        </p:sp>
        <p:sp>
          <p:nvSpPr>
            <p:cNvPr id="95" name="Rectangle 421"/>
            <p:cNvSpPr>
              <a:spLocks noChangeArrowheads="1"/>
            </p:cNvSpPr>
            <p:nvPr/>
          </p:nvSpPr>
          <p:spPr bwMode="auto">
            <a:xfrm>
              <a:off x="381069" y="5108477"/>
              <a:ext cx="3039201" cy="2575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16000" tIns="0" rIns="0" bIns="0" anchor="ctr">
              <a:normAutofit/>
            </a:bodyPr>
            <a:lstStyle/>
            <a:p>
              <a:pPr marL="90488" indent="-90488" defTabSz="1042988">
                <a:spcBef>
                  <a:spcPts val="300"/>
                </a:spcBef>
                <a:buClr>
                  <a:srgbClr val="5F5F5F"/>
                </a:buClr>
                <a:buSzPct val="100000"/>
                <a:tabLst>
                  <a:tab pos="5648325" algn="l"/>
                </a:tabLst>
                <a:defRPr/>
              </a:pP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데이터 발생 시 </a:t>
              </a:r>
              <a:r>
                <a:rPr kumimoji="0" lang="en-US" altLang="ko-KR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Validation Check Rule </a:t>
              </a: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미비</a:t>
              </a:r>
            </a:p>
          </p:txBody>
        </p:sp>
        <p:sp>
          <p:nvSpPr>
            <p:cNvPr id="96" name="Rectangle 422"/>
            <p:cNvSpPr>
              <a:spLocks noChangeArrowheads="1"/>
            </p:cNvSpPr>
            <p:nvPr/>
          </p:nvSpPr>
          <p:spPr bwMode="auto">
            <a:xfrm>
              <a:off x="381069" y="4416004"/>
              <a:ext cx="3039201" cy="2575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16000" tIns="0" rIns="0" bIns="0" anchor="ctr">
              <a:normAutofit/>
            </a:bodyPr>
            <a:lstStyle/>
            <a:p>
              <a:pPr marL="90488" indent="-90488" defTabSz="1042988">
                <a:spcBef>
                  <a:spcPts val="300"/>
                </a:spcBef>
                <a:buClr>
                  <a:srgbClr val="5F5F5F"/>
                </a:buClr>
                <a:buSzPct val="100000"/>
                <a:tabLst>
                  <a:tab pos="5648325" algn="l"/>
                </a:tabLst>
                <a:defRPr/>
              </a:pPr>
              <a:r>
                <a:rPr kumimoji="0" lang="ko-KR" altLang="en-US" sz="10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코드 관리 </a:t>
              </a: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미흡</a:t>
              </a:r>
            </a:p>
          </p:txBody>
        </p:sp>
        <p:sp>
          <p:nvSpPr>
            <p:cNvPr id="97" name="Rectangle 424"/>
            <p:cNvSpPr>
              <a:spLocks noChangeArrowheads="1"/>
            </p:cNvSpPr>
            <p:nvPr/>
          </p:nvSpPr>
          <p:spPr bwMode="auto">
            <a:xfrm>
              <a:off x="381069" y="4070702"/>
              <a:ext cx="3039201" cy="2575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16000" tIns="0" rIns="0" bIns="0" anchor="ctr">
              <a:normAutofit/>
            </a:bodyPr>
            <a:lstStyle/>
            <a:p>
              <a:pPr marL="90488" indent="-90488" defTabSz="1042988">
                <a:spcBef>
                  <a:spcPts val="300"/>
                </a:spcBef>
                <a:buClr>
                  <a:srgbClr val="5F5F5F"/>
                </a:buClr>
                <a:buSzPct val="100000"/>
                <a:tabLst>
                  <a:tab pos="5648325" algn="l"/>
                </a:tabLst>
                <a:defRPr/>
              </a:pPr>
              <a:r>
                <a:rPr kumimoji="0" lang="en-US" altLang="ko-KR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Null</a:t>
              </a: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과 </a:t>
              </a:r>
              <a:r>
                <a:rPr kumimoji="0" lang="en-US" altLang="ko-KR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Default</a:t>
              </a: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값에 대한 정책 부재</a:t>
              </a:r>
            </a:p>
          </p:txBody>
        </p:sp>
        <p:sp>
          <p:nvSpPr>
            <p:cNvPr id="98" name="Rectangle 425"/>
            <p:cNvSpPr>
              <a:spLocks noChangeArrowheads="1"/>
            </p:cNvSpPr>
            <p:nvPr/>
          </p:nvSpPr>
          <p:spPr bwMode="auto">
            <a:xfrm>
              <a:off x="381069" y="4763174"/>
              <a:ext cx="3039201" cy="2575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216000" tIns="0" rIns="0" bIns="0" anchor="ctr">
              <a:normAutofit fontScale="92500"/>
            </a:bodyPr>
            <a:lstStyle/>
            <a:p>
              <a:pPr marL="90488" indent="-90488" defTabSz="1042988">
                <a:spcBef>
                  <a:spcPts val="300"/>
                </a:spcBef>
                <a:buClr>
                  <a:srgbClr val="5F5F5F"/>
                </a:buClr>
                <a:buSzPct val="100000"/>
                <a:tabLst>
                  <a:tab pos="5648325" algn="l"/>
                </a:tabLst>
                <a:defRPr/>
              </a:pPr>
              <a:r>
                <a:rPr kumimoji="0" lang="ko-KR" altLang="en-US" sz="1000" dirty="0" smtClean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학생 정보</a:t>
              </a:r>
              <a:r>
                <a:rPr kumimoji="0" lang="en-US" altLang="ko-KR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(</a:t>
              </a: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주민번호</a:t>
              </a:r>
              <a:r>
                <a:rPr kumimoji="0" lang="en-US" altLang="ko-KR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,</a:t>
              </a: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성명</a:t>
              </a:r>
              <a:r>
                <a:rPr kumimoji="0" lang="en-US" altLang="ko-KR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) </a:t>
              </a:r>
              <a:r>
                <a:rPr kumimoji="0" lang="ko-KR" altLang="en-US" sz="100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Monotype Sorts"/>
                </a:rPr>
                <a:t>에 대한 관리 기준 미흡</a:t>
              </a:r>
            </a:p>
          </p:txBody>
        </p:sp>
        <p:cxnSp>
          <p:nvCxnSpPr>
            <p:cNvPr id="99" name="AutoShape 426"/>
            <p:cNvCxnSpPr>
              <a:cxnSpLocks noChangeShapeType="1"/>
              <a:stCxn id="93" idx="3"/>
              <a:endCxn id="88" idx="1"/>
            </p:cNvCxnSpPr>
            <p:nvPr/>
          </p:nvCxnSpPr>
          <p:spPr bwMode="auto">
            <a:xfrm>
              <a:off x="3418614" y="3510751"/>
              <a:ext cx="778009" cy="65327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AutoShape 427"/>
            <p:cNvCxnSpPr>
              <a:cxnSpLocks noChangeShapeType="1"/>
              <a:stCxn id="94" idx="3"/>
              <a:endCxn id="90" idx="1"/>
            </p:cNvCxnSpPr>
            <p:nvPr/>
          </p:nvCxnSpPr>
          <p:spPr bwMode="auto">
            <a:xfrm>
              <a:off x="3420270" y="3854187"/>
              <a:ext cx="776353" cy="135134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AutoShape 428"/>
            <p:cNvCxnSpPr>
              <a:cxnSpLocks noChangeShapeType="1"/>
              <a:stCxn id="97" idx="3"/>
              <a:endCxn id="89" idx="1"/>
            </p:cNvCxnSpPr>
            <p:nvPr/>
          </p:nvCxnSpPr>
          <p:spPr bwMode="auto">
            <a:xfrm flipV="1">
              <a:off x="3420270" y="3645139"/>
              <a:ext cx="776353" cy="55435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AutoShape 429"/>
            <p:cNvCxnSpPr>
              <a:cxnSpLocks noChangeShapeType="1"/>
              <a:stCxn id="96" idx="3"/>
              <a:endCxn id="89" idx="1"/>
            </p:cNvCxnSpPr>
            <p:nvPr/>
          </p:nvCxnSpPr>
          <p:spPr bwMode="auto">
            <a:xfrm flipV="1">
              <a:off x="3420270" y="3645139"/>
              <a:ext cx="776353" cy="89965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AutoShape 430"/>
            <p:cNvCxnSpPr>
              <a:cxnSpLocks noChangeShapeType="1"/>
              <a:stCxn id="98" idx="3"/>
              <a:endCxn id="89" idx="1"/>
            </p:cNvCxnSpPr>
            <p:nvPr/>
          </p:nvCxnSpPr>
          <p:spPr bwMode="auto">
            <a:xfrm flipV="1">
              <a:off x="3420270" y="3645139"/>
              <a:ext cx="776353" cy="124682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AutoShape 431"/>
            <p:cNvCxnSpPr>
              <a:cxnSpLocks noChangeShapeType="1"/>
              <a:stCxn id="95" idx="3"/>
              <a:endCxn id="91" idx="1"/>
            </p:cNvCxnSpPr>
            <p:nvPr/>
          </p:nvCxnSpPr>
          <p:spPr bwMode="auto">
            <a:xfrm flipV="1">
              <a:off x="3420270" y="4684781"/>
              <a:ext cx="776353" cy="55248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AutoShape 432"/>
            <p:cNvCxnSpPr>
              <a:cxnSpLocks noChangeShapeType="1"/>
              <a:stCxn id="85" idx="3"/>
              <a:endCxn id="91" idx="1"/>
            </p:cNvCxnSpPr>
            <p:nvPr/>
          </p:nvCxnSpPr>
          <p:spPr bwMode="auto">
            <a:xfrm flipV="1">
              <a:off x="3420270" y="4684781"/>
              <a:ext cx="776353" cy="89778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AutoShape 433"/>
            <p:cNvCxnSpPr>
              <a:cxnSpLocks noChangeShapeType="1"/>
              <a:stCxn id="86" idx="3"/>
              <a:endCxn id="91" idx="1"/>
            </p:cNvCxnSpPr>
            <p:nvPr/>
          </p:nvCxnSpPr>
          <p:spPr bwMode="auto">
            <a:xfrm flipV="1">
              <a:off x="3420270" y="4684781"/>
              <a:ext cx="776353" cy="12430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AutoShape 434"/>
            <p:cNvCxnSpPr>
              <a:cxnSpLocks noChangeShapeType="1"/>
              <a:stCxn id="95" idx="3"/>
              <a:endCxn id="88" idx="1"/>
            </p:cNvCxnSpPr>
            <p:nvPr/>
          </p:nvCxnSpPr>
          <p:spPr bwMode="auto">
            <a:xfrm flipV="1">
              <a:off x="3420270" y="4164027"/>
              <a:ext cx="776353" cy="107323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AutoShape 435"/>
            <p:cNvCxnSpPr>
              <a:cxnSpLocks noChangeShapeType="1"/>
              <a:stCxn id="98" idx="3"/>
              <a:endCxn id="90" idx="1"/>
            </p:cNvCxnSpPr>
            <p:nvPr/>
          </p:nvCxnSpPr>
          <p:spPr bwMode="auto">
            <a:xfrm>
              <a:off x="3420270" y="4891963"/>
              <a:ext cx="776353" cy="31357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AutoShape 436"/>
            <p:cNvCxnSpPr>
              <a:cxnSpLocks noChangeShapeType="1"/>
              <a:stCxn id="86" idx="3"/>
              <a:endCxn id="92" idx="1"/>
            </p:cNvCxnSpPr>
            <p:nvPr/>
          </p:nvCxnSpPr>
          <p:spPr bwMode="auto">
            <a:xfrm flipV="1">
              <a:off x="3420270" y="5726289"/>
              <a:ext cx="776353" cy="20158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AutoShape 437"/>
            <p:cNvCxnSpPr>
              <a:cxnSpLocks noChangeShapeType="1"/>
              <a:stCxn id="94" idx="3"/>
              <a:endCxn id="92" idx="1"/>
            </p:cNvCxnSpPr>
            <p:nvPr/>
          </p:nvCxnSpPr>
          <p:spPr bwMode="auto">
            <a:xfrm>
              <a:off x="3420270" y="3854187"/>
              <a:ext cx="776353" cy="187210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AutoShape 438"/>
            <p:cNvCxnSpPr>
              <a:cxnSpLocks noChangeShapeType="1"/>
              <a:stCxn id="93" idx="3"/>
              <a:endCxn id="89" idx="1"/>
            </p:cNvCxnSpPr>
            <p:nvPr/>
          </p:nvCxnSpPr>
          <p:spPr bwMode="auto">
            <a:xfrm>
              <a:off x="3418614" y="3510751"/>
              <a:ext cx="778009" cy="13438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AutoShape 439"/>
            <p:cNvCxnSpPr>
              <a:cxnSpLocks noChangeShapeType="1"/>
              <a:stCxn id="96" idx="3"/>
              <a:endCxn id="92" idx="1"/>
            </p:cNvCxnSpPr>
            <p:nvPr/>
          </p:nvCxnSpPr>
          <p:spPr bwMode="auto">
            <a:xfrm>
              <a:off x="3420270" y="4544794"/>
              <a:ext cx="776353" cy="118149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AutoShape 440"/>
            <p:cNvCxnSpPr>
              <a:cxnSpLocks noChangeShapeType="1"/>
              <a:stCxn id="95" idx="3"/>
              <a:endCxn id="92" idx="1"/>
            </p:cNvCxnSpPr>
            <p:nvPr/>
          </p:nvCxnSpPr>
          <p:spPr bwMode="auto">
            <a:xfrm>
              <a:off x="3420270" y="5237266"/>
              <a:ext cx="776353" cy="489024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AutoShape 441"/>
            <p:cNvCxnSpPr>
              <a:cxnSpLocks noChangeShapeType="1"/>
              <a:stCxn id="96" idx="3"/>
              <a:endCxn id="88" idx="1"/>
            </p:cNvCxnSpPr>
            <p:nvPr/>
          </p:nvCxnSpPr>
          <p:spPr bwMode="auto">
            <a:xfrm flipV="1">
              <a:off x="3420270" y="4164027"/>
              <a:ext cx="776353" cy="380767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AutoShape 442"/>
            <p:cNvCxnSpPr>
              <a:cxnSpLocks noChangeShapeType="1"/>
              <a:stCxn id="86" idx="3"/>
              <a:endCxn id="88" idx="1"/>
            </p:cNvCxnSpPr>
            <p:nvPr/>
          </p:nvCxnSpPr>
          <p:spPr bwMode="auto">
            <a:xfrm flipV="1">
              <a:off x="3420270" y="4164027"/>
              <a:ext cx="776353" cy="176384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AutoShape 443"/>
            <p:cNvCxnSpPr>
              <a:cxnSpLocks noChangeShapeType="1"/>
              <a:stCxn id="97" idx="3"/>
              <a:endCxn id="91" idx="1"/>
            </p:cNvCxnSpPr>
            <p:nvPr/>
          </p:nvCxnSpPr>
          <p:spPr bwMode="auto">
            <a:xfrm>
              <a:off x="3420270" y="4199490"/>
              <a:ext cx="776353" cy="48529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27"/>
            <p:cNvSpPr>
              <a:spLocks noChangeArrowheads="1"/>
            </p:cNvSpPr>
            <p:nvPr/>
          </p:nvSpPr>
          <p:spPr bwMode="gray">
            <a:xfrm>
              <a:off x="387690" y="3059057"/>
              <a:ext cx="3024302" cy="274375"/>
            </a:xfrm>
            <a:prstGeom prst="rect">
              <a:avLst/>
            </a:prstGeom>
            <a:gradFill rotWithShape="1">
              <a:gsLst>
                <a:gs pos="0">
                  <a:srgbClr val="D9D9D9"/>
                </a:gs>
                <a:gs pos="100000">
                  <a:srgbClr val="C0C0C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339725" indent="-339725" algn="ctr" defTabSz="1042988">
                <a:buClr>
                  <a:srgbClr val="292929"/>
                </a:buClr>
                <a:buSzPct val="140000"/>
                <a:tabLst>
                  <a:tab pos="5648325" algn="l"/>
                </a:tabLst>
                <a:defRPr/>
              </a:pPr>
              <a:r>
                <a:rPr lang="ko-KR" altLang="en-US" sz="12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  <a:sym typeface="Monotype Sorts"/>
                </a:rPr>
                <a:t>오류 주요 발생 원인</a:t>
              </a:r>
            </a:p>
          </p:txBody>
        </p:sp>
        <p:sp>
          <p:nvSpPr>
            <p:cNvPr id="118" name="Rectangle 27"/>
            <p:cNvSpPr>
              <a:spLocks noChangeArrowheads="1"/>
            </p:cNvSpPr>
            <p:nvPr/>
          </p:nvSpPr>
          <p:spPr bwMode="gray">
            <a:xfrm>
              <a:off x="4194968" y="3059057"/>
              <a:ext cx="2163526" cy="274375"/>
            </a:xfrm>
            <a:prstGeom prst="rect">
              <a:avLst/>
            </a:prstGeom>
            <a:gradFill rotWithShape="1">
              <a:gsLst>
                <a:gs pos="0">
                  <a:srgbClr val="D9D9D9"/>
                </a:gs>
                <a:gs pos="100000">
                  <a:srgbClr val="C0C0C0"/>
                </a:gs>
              </a:gsLst>
              <a:lin ang="5400000" scaled="1"/>
            </a:gradFill>
            <a:ln w="1905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339725" indent="-339725" algn="ctr" defTabSz="1042988">
                <a:buClr>
                  <a:srgbClr val="292929"/>
                </a:buClr>
                <a:buSzPct val="140000"/>
                <a:tabLst>
                  <a:tab pos="5648325" algn="l"/>
                </a:tabLst>
                <a:defRPr/>
              </a:pPr>
              <a:r>
                <a:rPr lang="ko-KR" altLang="en-US" sz="1200" b="1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  <a:sym typeface="Monotype Sorts"/>
                </a:rPr>
                <a:t>개선 방향</a:t>
              </a:r>
            </a:p>
          </p:txBody>
        </p:sp>
      </p:grpSp>
      <p:grpSp>
        <p:nvGrpSpPr>
          <p:cNvPr id="119" name="Group 61"/>
          <p:cNvGrpSpPr>
            <a:grpSpLocks/>
          </p:cNvGrpSpPr>
          <p:nvPr/>
        </p:nvGrpSpPr>
        <p:grpSpPr bwMode="auto">
          <a:xfrm>
            <a:off x="3285260" y="3212005"/>
            <a:ext cx="1673225" cy="169862"/>
            <a:chOff x="276" y="1849"/>
            <a:chExt cx="1054" cy="107"/>
          </a:xfrm>
        </p:grpSpPr>
        <p:sp>
          <p:nvSpPr>
            <p:cNvPr id="120" name="Text Box 821"/>
            <p:cNvSpPr txBox="1">
              <a:spLocks noChangeArrowheads="1"/>
            </p:cNvSpPr>
            <p:nvPr/>
          </p:nvSpPr>
          <p:spPr bwMode="auto">
            <a:xfrm>
              <a:off x="405" y="1849"/>
              <a:ext cx="92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995363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995363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995363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995363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995363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11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오류 유형별 개선 </a:t>
              </a:r>
              <a:r>
                <a:rPr lang="ko-KR" altLang="en-US" sz="11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방향</a:t>
              </a:r>
              <a:endParaRPr lang="en-US" altLang="ko-KR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21" name="Picture 102" descr="Untitled-1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9" t="5035" r="29903" b="67270"/>
            <a:stretch>
              <a:fillRect/>
            </a:stretch>
          </p:blipFill>
          <p:spPr bwMode="auto">
            <a:xfrm>
              <a:off x="276" y="1858"/>
              <a:ext cx="113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" name="Rectangle 33"/>
          <p:cNvSpPr>
            <a:spLocks noChangeArrowheads="1"/>
          </p:cNvSpPr>
          <p:nvPr/>
        </p:nvSpPr>
        <p:spPr bwMode="auto">
          <a:xfrm>
            <a:off x="495298" y="1557103"/>
            <a:ext cx="9033165" cy="475229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b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3" name="그룹 1"/>
          <p:cNvGrpSpPr>
            <a:grpSpLocks/>
          </p:cNvGrpSpPr>
          <p:nvPr/>
        </p:nvGrpSpPr>
        <p:grpSpPr bwMode="auto">
          <a:xfrm>
            <a:off x="750129" y="2088411"/>
            <a:ext cx="1860274" cy="743310"/>
            <a:chOff x="776288" y="4079876"/>
            <a:chExt cx="1440160" cy="1233488"/>
          </a:xfrm>
        </p:grpSpPr>
        <p:grpSp>
          <p:nvGrpSpPr>
            <p:cNvPr id="125" name="Group 46"/>
            <p:cNvGrpSpPr>
              <a:grpSpLocks/>
            </p:cNvGrpSpPr>
            <p:nvPr/>
          </p:nvGrpSpPr>
          <p:grpSpPr bwMode="auto">
            <a:xfrm>
              <a:off x="879625" y="4079876"/>
              <a:ext cx="1233487" cy="1233488"/>
              <a:chOff x="673" y="2733"/>
              <a:chExt cx="1025" cy="1025"/>
            </a:xfrm>
          </p:grpSpPr>
          <p:sp>
            <p:nvSpPr>
              <p:cNvPr id="127" name="모서리가 둥근 직사각형 145"/>
              <p:cNvSpPr/>
              <p:nvPr/>
            </p:nvSpPr>
            <p:spPr bwMode="auto">
              <a:xfrm>
                <a:off x="783" y="2842"/>
                <a:ext cx="805" cy="805"/>
              </a:xfrm>
              <a:prstGeom prst="roundRect">
                <a:avLst>
                  <a:gd name="adj" fmla="val 6025"/>
                </a:avLst>
              </a:prstGeom>
              <a:solidFill>
                <a:srgbClr val="ECECE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schemeClr val="bg1"/>
                </a:innerShdw>
              </a:effectLst>
              <a:extLst/>
            </p:spPr>
            <p:txBody>
              <a:bodyPr/>
              <a:lstStyle/>
              <a:p>
                <a:pPr algn="ctr" eaLnBrk="1" hangingPunct="1">
                  <a:spcBef>
                    <a:spcPts val="0"/>
                  </a:spcBef>
                  <a:defRPr/>
                </a:pPr>
                <a:endParaRPr lang="ko-KR" altLang="en-US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28" name="모서리가 둥근 직사각형 147"/>
              <p:cNvSpPr>
                <a:spLocks noChangeArrowheads="1"/>
              </p:cNvSpPr>
              <p:nvPr/>
            </p:nvSpPr>
            <p:spPr bwMode="auto">
              <a:xfrm rot="2700000">
                <a:off x="785" y="2844"/>
                <a:ext cx="801" cy="801"/>
              </a:xfrm>
              <a:prstGeom prst="roundRect">
                <a:avLst>
                  <a:gd name="adj" fmla="val 6023"/>
                </a:avLst>
              </a:prstGeom>
              <a:solidFill>
                <a:schemeClr val="bg1"/>
              </a:solidFill>
              <a:ln w="6350" algn="ctr">
                <a:solidFill>
                  <a:srgbClr val="B3D5E3"/>
                </a:solidFill>
                <a:prstDash val="sysDash"/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endParaRPr lang="ko-KR" altLang="en-US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29" name="모서리가 둥근 직사각형 148"/>
              <p:cNvGrpSpPr>
                <a:grpSpLocks/>
              </p:cNvGrpSpPr>
              <p:nvPr/>
            </p:nvGrpSpPr>
            <p:grpSpPr bwMode="auto">
              <a:xfrm>
                <a:off x="673" y="2733"/>
                <a:ext cx="1025" cy="1025"/>
                <a:chOff x="3029712" y="5193792"/>
                <a:chExt cx="1627632" cy="1627632"/>
              </a:xfrm>
            </p:grpSpPr>
            <p:pic>
              <p:nvPicPr>
                <p:cNvPr id="130" name="모서리가 둥근 직사각형 148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9712" y="5193792"/>
                  <a:ext cx="1627632" cy="1627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1" name="Text Box 53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3269725" y="5432218"/>
                  <a:ext cx="1147524" cy="1147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>
                  <a:lvl1pPr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hangingPunct="1"/>
                  <a:endParaRPr lang="ko-KR" altLang="en-US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126" name="TextBox 121"/>
            <p:cNvSpPr txBox="1">
              <a:spLocks noChangeArrowheads="1"/>
            </p:cNvSpPr>
            <p:nvPr/>
          </p:nvSpPr>
          <p:spPr bwMode="auto">
            <a:xfrm>
              <a:off x="776288" y="4415714"/>
              <a:ext cx="1440160" cy="56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ko-KR" altLang="en-US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추정오류데이터의</a:t>
              </a:r>
              <a:endParaRPr kumimoji="0"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eaLnBrk="1" hangingPunct="1"/>
              <a:r>
                <a:rPr kumimoji="0" lang="ko-KR" altLang="en-US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원인분석</a:t>
              </a:r>
              <a:endParaRPr kumimoji="0"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32" name="그룹 2"/>
          <p:cNvGrpSpPr>
            <a:grpSpLocks/>
          </p:cNvGrpSpPr>
          <p:nvPr/>
        </p:nvGrpSpPr>
        <p:grpSpPr bwMode="auto">
          <a:xfrm>
            <a:off x="2937138" y="2088411"/>
            <a:ext cx="1860274" cy="743310"/>
            <a:chOff x="2760856" y="4079876"/>
            <a:chExt cx="1440160" cy="1233488"/>
          </a:xfrm>
        </p:grpSpPr>
        <p:grpSp>
          <p:nvGrpSpPr>
            <p:cNvPr id="133" name="Group 46"/>
            <p:cNvGrpSpPr>
              <a:grpSpLocks/>
            </p:cNvGrpSpPr>
            <p:nvPr/>
          </p:nvGrpSpPr>
          <p:grpSpPr bwMode="auto">
            <a:xfrm>
              <a:off x="2864193" y="4079876"/>
              <a:ext cx="1233487" cy="1233488"/>
              <a:chOff x="673" y="2733"/>
              <a:chExt cx="1025" cy="1025"/>
            </a:xfrm>
          </p:grpSpPr>
          <p:sp>
            <p:nvSpPr>
              <p:cNvPr id="135" name="모서리가 둥근 직사각형 145"/>
              <p:cNvSpPr/>
              <p:nvPr/>
            </p:nvSpPr>
            <p:spPr bwMode="auto">
              <a:xfrm>
                <a:off x="783" y="2842"/>
                <a:ext cx="805" cy="805"/>
              </a:xfrm>
              <a:prstGeom prst="roundRect">
                <a:avLst>
                  <a:gd name="adj" fmla="val 6025"/>
                </a:avLst>
              </a:prstGeom>
              <a:solidFill>
                <a:srgbClr val="ECECE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schemeClr val="bg1"/>
                </a:innerShdw>
              </a:effectLst>
              <a:extLst/>
            </p:spPr>
            <p:txBody>
              <a:bodyPr/>
              <a:lstStyle/>
              <a:p>
                <a:pPr algn="ctr" eaLnBrk="1" hangingPunct="1">
                  <a:spcBef>
                    <a:spcPts val="0"/>
                  </a:spcBef>
                  <a:defRPr/>
                </a:pPr>
                <a:endParaRPr lang="ko-KR" altLang="en-US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36" name="모서리가 둥근 직사각형 147"/>
              <p:cNvSpPr>
                <a:spLocks noChangeArrowheads="1"/>
              </p:cNvSpPr>
              <p:nvPr/>
            </p:nvSpPr>
            <p:spPr bwMode="auto">
              <a:xfrm rot="2700000">
                <a:off x="785" y="2844"/>
                <a:ext cx="801" cy="801"/>
              </a:xfrm>
              <a:prstGeom prst="roundRect">
                <a:avLst>
                  <a:gd name="adj" fmla="val 6023"/>
                </a:avLst>
              </a:prstGeom>
              <a:solidFill>
                <a:schemeClr val="bg1"/>
              </a:solidFill>
              <a:ln w="6350" algn="ctr">
                <a:solidFill>
                  <a:srgbClr val="B3D5E3"/>
                </a:solidFill>
                <a:prstDash val="sysDash"/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endParaRPr lang="ko-KR" altLang="en-US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37" name="모서리가 둥근 직사각형 148"/>
              <p:cNvGrpSpPr>
                <a:grpSpLocks/>
              </p:cNvGrpSpPr>
              <p:nvPr/>
            </p:nvGrpSpPr>
            <p:grpSpPr bwMode="auto">
              <a:xfrm>
                <a:off x="673" y="2733"/>
                <a:ext cx="1025" cy="1025"/>
                <a:chOff x="3029712" y="5193792"/>
                <a:chExt cx="1627632" cy="1627632"/>
              </a:xfrm>
            </p:grpSpPr>
            <p:pic>
              <p:nvPicPr>
                <p:cNvPr id="138" name="모서리가 둥근 직사각형 148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9712" y="5193792"/>
                  <a:ext cx="1627632" cy="1627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" name="Text Box 53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3269725" y="5432218"/>
                  <a:ext cx="1147524" cy="1147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>
                  <a:lvl1pPr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hangingPunct="1"/>
                  <a:endParaRPr lang="ko-KR" altLang="en-US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134" name="TextBox 134"/>
            <p:cNvSpPr txBox="1">
              <a:spLocks noChangeArrowheads="1"/>
            </p:cNvSpPr>
            <p:nvPr/>
          </p:nvSpPr>
          <p:spPr bwMode="auto">
            <a:xfrm>
              <a:off x="2760856" y="4556166"/>
              <a:ext cx="1440160" cy="280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ko-KR" altLang="en-US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개선대상선정</a:t>
              </a:r>
              <a:endParaRPr kumimoji="0"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40" name="그룹 3"/>
          <p:cNvGrpSpPr>
            <a:grpSpLocks/>
          </p:cNvGrpSpPr>
          <p:nvPr/>
        </p:nvGrpSpPr>
        <p:grpSpPr bwMode="auto">
          <a:xfrm>
            <a:off x="5122560" y="2088411"/>
            <a:ext cx="1860273" cy="743310"/>
            <a:chOff x="4407498" y="4079876"/>
            <a:chExt cx="1440160" cy="1233488"/>
          </a:xfrm>
        </p:grpSpPr>
        <p:grpSp>
          <p:nvGrpSpPr>
            <p:cNvPr id="141" name="Group 46"/>
            <p:cNvGrpSpPr>
              <a:grpSpLocks/>
            </p:cNvGrpSpPr>
            <p:nvPr/>
          </p:nvGrpSpPr>
          <p:grpSpPr bwMode="auto">
            <a:xfrm>
              <a:off x="4510835" y="4079876"/>
              <a:ext cx="1233487" cy="1233488"/>
              <a:chOff x="673" y="2733"/>
              <a:chExt cx="1025" cy="1025"/>
            </a:xfrm>
          </p:grpSpPr>
          <p:sp>
            <p:nvSpPr>
              <p:cNvPr id="143" name="모서리가 둥근 직사각형 145"/>
              <p:cNvSpPr/>
              <p:nvPr/>
            </p:nvSpPr>
            <p:spPr bwMode="auto">
              <a:xfrm>
                <a:off x="783" y="2842"/>
                <a:ext cx="805" cy="805"/>
              </a:xfrm>
              <a:prstGeom prst="roundRect">
                <a:avLst>
                  <a:gd name="adj" fmla="val 6025"/>
                </a:avLst>
              </a:prstGeom>
              <a:solidFill>
                <a:srgbClr val="ECECE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schemeClr val="bg1"/>
                </a:innerShdw>
              </a:effectLst>
              <a:extLst/>
            </p:spPr>
            <p:txBody>
              <a:bodyPr/>
              <a:lstStyle/>
              <a:p>
                <a:pPr algn="ctr" eaLnBrk="1" hangingPunct="1">
                  <a:spcBef>
                    <a:spcPts val="0"/>
                  </a:spcBef>
                  <a:defRPr/>
                </a:pPr>
                <a:endParaRPr lang="ko-KR" altLang="en-US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44" name="모서리가 둥근 직사각형 147"/>
              <p:cNvSpPr>
                <a:spLocks noChangeArrowheads="1"/>
              </p:cNvSpPr>
              <p:nvPr/>
            </p:nvSpPr>
            <p:spPr bwMode="auto">
              <a:xfrm rot="2700000">
                <a:off x="785" y="2844"/>
                <a:ext cx="801" cy="801"/>
              </a:xfrm>
              <a:prstGeom prst="roundRect">
                <a:avLst>
                  <a:gd name="adj" fmla="val 6023"/>
                </a:avLst>
              </a:prstGeom>
              <a:solidFill>
                <a:schemeClr val="bg1"/>
              </a:solidFill>
              <a:ln w="6350" algn="ctr">
                <a:solidFill>
                  <a:srgbClr val="B3D5E3"/>
                </a:solidFill>
                <a:prstDash val="sysDash"/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endParaRPr lang="ko-KR" altLang="en-US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45" name="모서리가 둥근 직사각형 148"/>
              <p:cNvGrpSpPr>
                <a:grpSpLocks/>
              </p:cNvGrpSpPr>
              <p:nvPr/>
            </p:nvGrpSpPr>
            <p:grpSpPr bwMode="auto">
              <a:xfrm>
                <a:off x="673" y="2733"/>
                <a:ext cx="1025" cy="1025"/>
                <a:chOff x="3029712" y="5193792"/>
                <a:chExt cx="1627632" cy="1627632"/>
              </a:xfrm>
            </p:grpSpPr>
            <p:pic>
              <p:nvPicPr>
                <p:cNvPr id="146" name="모서리가 둥근 직사각형 148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9712" y="5193792"/>
                  <a:ext cx="1627632" cy="1627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7" name="Text Box 53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3269725" y="5432218"/>
                  <a:ext cx="1147524" cy="1147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>
                  <a:lvl1pPr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hangingPunct="1"/>
                  <a:endParaRPr lang="ko-KR" altLang="en-US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142" name="TextBox 135"/>
            <p:cNvSpPr txBox="1">
              <a:spLocks noChangeArrowheads="1"/>
            </p:cNvSpPr>
            <p:nvPr/>
          </p:nvSpPr>
          <p:spPr bwMode="auto">
            <a:xfrm>
              <a:off x="4407498" y="4556166"/>
              <a:ext cx="1440160" cy="280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ko-KR" altLang="en-US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개선계획</a:t>
              </a:r>
              <a:endParaRPr kumimoji="0"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48" name="Picture 18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03" y="2325818"/>
            <a:ext cx="434862" cy="26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8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21" y="2325818"/>
            <a:ext cx="433275" cy="26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" name="Group 61"/>
          <p:cNvGrpSpPr>
            <a:grpSpLocks/>
          </p:cNvGrpSpPr>
          <p:nvPr/>
        </p:nvGrpSpPr>
        <p:grpSpPr bwMode="auto">
          <a:xfrm>
            <a:off x="677123" y="1711093"/>
            <a:ext cx="1702947" cy="215244"/>
            <a:chOff x="276" y="1791"/>
            <a:chExt cx="1073" cy="225"/>
          </a:xfrm>
        </p:grpSpPr>
        <p:sp>
          <p:nvSpPr>
            <p:cNvPr id="151" name="Text Box 821"/>
            <p:cNvSpPr txBox="1">
              <a:spLocks noChangeArrowheads="1"/>
            </p:cNvSpPr>
            <p:nvPr/>
          </p:nvSpPr>
          <p:spPr bwMode="auto">
            <a:xfrm>
              <a:off x="405" y="1791"/>
              <a:ext cx="944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defTabSz="995363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995363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995363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995363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995363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r>
                <a:rPr lang="ko-KR" altLang="en-US" sz="14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개선활동 </a:t>
              </a:r>
              <a:r>
                <a:rPr lang="ko-KR" altLang="en-US" sz="14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프로세스</a:t>
              </a:r>
            </a:p>
          </p:txBody>
        </p:sp>
        <p:pic>
          <p:nvPicPr>
            <p:cNvPr id="152" name="Picture 102" descr="Untitled-1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9" t="5035" r="29903" b="67270"/>
            <a:stretch>
              <a:fillRect/>
            </a:stretch>
          </p:blipFill>
          <p:spPr bwMode="auto">
            <a:xfrm>
              <a:off x="276" y="1858"/>
              <a:ext cx="113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" name="Rectangle 54"/>
          <p:cNvSpPr>
            <a:spLocks noChangeArrowheads="1"/>
          </p:cNvSpPr>
          <p:nvPr/>
        </p:nvSpPr>
        <p:spPr bwMode="auto">
          <a:xfrm>
            <a:off x="361438" y="773016"/>
            <a:ext cx="9298315" cy="583942"/>
          </a:xfrm>
          <a:prstGeom prst="rect">
            <a:avLst/>
          </a:prstGeom>
          <a:extLst/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0" lang="ko-KR" altLang="en-US" sz="1400" b="1" dirty="0">
                <a:latin typeface="맑은 고딕" pitchFamily="50" charset="-127"/>
                <a:ea typeface="맑은 고딕" pitchFamily="50" charset="-127"/>
              </a:rPr>
              <a:t> 진단 결과에 대한 추정오류 데이터의 원인분석을 하고 개선계획을 세워 개선을 진행하고 다시 재 진단하는 절차로 개선활동을 진행합니다</a:t>
            </a:r>
            <a:r>
              <a:rPr kumimoji="0" lang="en-US" altLang="ko-KR" sz="1400" b="1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pSp>
        <p:nvGrpSpPr>
          <p:cNvPr id="154" name="그룹 2"/>
          <p:cNvGrpSpPr>
            <a:grpSpLocks/>
          </p:cNvGrpSpPr>
          <p:nvPr/>
        </p:nvGrpSpPr>
        <p:grpSpPr bwMode="auto">
          <a:xfrm>
            <a:off x="7328376" y="2084952"/>
            <a:ext cx="1860274" cy="743310"/>
            <a:chOff x="2760856" y="4079876"/>
            <a:chExt cx="1440160" cy="1233488"/>
          </a:xfrm>
        </p:grpSpPr>
        <p:grpSp>
          <p:nvGrpSpPr>
            <p:cNvPr id="155" name="Group 46"/>
            <p:cNvGrpSpPr>
              <a:grpSpLocks/>
            </p:cNvGrpSpPr>
            <p:nvPr/>
          </p:nvGrpSpPr>
          <p:grpSpPr bwMode="auto">
            <a:xfrm>
              <a:off x="2864193" y="4079876"/>
              <a:ext cx="1233487" cy="1233488"/>
              <a:chOff x="673" y="2733"/>
              <a:chExt cx="1025" cy="1025"/>
            </a:xfrm>
          </p:grpSpPr>
          <p:sp>
            <p:nvSpPr>
              <p:cNvPr id="157" name="모서리가 둥근 직사각형 145"/>
              <p:cNvSpPr/>
              <p:nvPr/>
            </p:nvSpPr>
            <p:spPr bwMode="auto">
              <a:xfrm>
                <a:off x="783" y="2842"/>
                <a:ext cx="805" cy="805"/>
              </a:xfrm>
              <a:prstGeom prst="roundRect">
                <a:avLst>
                  <a:gd name="adj" fmla="val 6025"/>
                </a:avLst>
              </a:prstGeom>
              <a:solidFill>
                <a:srgbClr val="ECECEC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schemeClr val="bg1"/>
                </a:innerShdw>
              </a:effectLst>
              <a:extLst/>
            </p:spPr>
            <p:txBody>
              <a:bodyPr/>
              <a:lstStyle/>
              <a:p>
                <a:pPr algn="ctr" eaLnBrk="1" hangingPunct="1">
                  <a:spcBef>
                    <a:spcPts val="0"/>
                  </a:spcBef>
                  <a:defRPr/>
                </a:pPr>
                <a:endParaRPr lang="ko-KR" altLang="en-US" sz="1200" dirty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58" name="모서리가 둥근 직사각형 147"/>
              <p:cNvSpPr>
                <a:spLocks noChangeArrowheads="1"/>
              </p:cNvSpPr>
              <p:nvPr/>
            </p:nvSpPr>
            <p:spPr bwMode="auto">
              <a:xfrm rot="2700000">
                <a:off x="785" y="2844"/>
                <a:ext cx="801" cy="801"/>
              </a:xfrm>
              <a:prstGeom prst="roundRect">
                <a:avLst>
                  <a:gd name="adj" fmla="val 6023"/>
                </a:avLst>
              </a:prstGeom>
              <a:solidFill>
                <a:schemeClr val="bg1"/>
              </a:solidFill>
              <a:ln w="6350" algn="ctr">
                <a:solidFill>
                  <a:srgbClr val="B3D5E3"/>
                </a:solidFill>
                <a:prstDash val="sysDash"/>
                <a:round/>
                <a:headEnd/>
                <a:tailEnd/>
              </a:ln>
            </p:spPr>
            <p:txBody>
              <a:bodyPr rot="10800000" vert="eaVert"/>
              <a:lstStyle>
                <a:lvl1pPr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/>
                <a:endParaRPr lang="ko-KR" altLang="en-US" sz="120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59" name="모서리가 둥근 직사각형 148"/>
              <p:cNvGrpSpPr>
                <a:grpSpLocks/>
              </p:cNvGrpSpPr>
              <p:nvPr/>
            </p:nvGrpSpPr>
            <p:grpSpPr bwMode="auto">
              <a:xfrm>
                <a:off x="673" y="2733"/>
                <a:ext cx="1025" cy="1025"/>
                <a:chOff x="3029712" y="5193792"/>
                <a:chExt cx="1627632" cy="1627632"/>
              </a:xfrm>
            </p:grpSpPr>
            <p:pic>
              <p:nvPicPr>
                <p:cNvPr id="160" name="모서리가 둥근 직사각형 148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29712" y="5193792"/>
                  <a:ext cx="1627632" cy="1627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1" name="Text Box 53"/>
                <p:cNvSpPr txBox="1">
                  <a:spLocks noChangeArrowheads="1"/>
                </p:cNvSpPr>
                <p:nvPr/>
              </p:nvSpPr>
              <p:spPr bwMode="auto">
                <a:xfrm rot="2700000">
                  <a:off x="3269725" y="5432218"/>
                  <a:ext cx="1147524" cy="11475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10800000" vert="eaVert"/>
                <a:lstStyle>
                  <a:lvl1pPr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b="1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algn="ctr" eaLnBrk="1" hangingPunct="1"/>
                  <a:endParaRPr lang="ko-KR" altLang="en-US" sz="1200">
                    <a:solidFill>
                      <a:srgbClr val="00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156" name="TextBox 134"/>
            <p:cNvSpPr txBox="1">
              <a:spLocks noChangeArrowheads="1"/>
            </p:cNvSpPr>
            <p:nvPr/>
          </p:nvSpPr>
          <p:spPr bwMode="auto">
            <a:xfrm>
              <a:off x="2760856" y="4556166"/>
              <a:ext cx="1440160" cy="280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1019175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r>
                <a:rPr kumimoji="0" lang="ko-KR" altLang="en-US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개선</a:t>
              </a:r>
              <a:endParaRPr kumimoji="0"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62" name="Picture 18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41" y="2301577"/>
            <a:ext cx="434862" cy="26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2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2" descr="지도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2276475"/>
            <a:ext cx="71056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직사각형 7"/>
          <p:cNvSpPr>
            <a:spLocks noChangeArrowheads="1"/>
          </p:cNvSpPr>
          <p:nvPr/>
        </p:nvSpPr>
        <p:spPr bwMode="auto">
          <a:xfrm>
            <a:off x="3705225" y="1557338"/>
            <a:ext cx="4867275" cy="466725"/>
          </a:xfrm>
          <a:prstGeom prst="rect">
            <a:avLst/>
          </a:prstGeom>
          <a:solidFill>
            <a:srgbClr val="E5E9F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  <a:latin typeface="Arial" charset="0"/>
              <a:ea typeface="HY울릉도M" pitchFamily="18" charset="-127"/>
            </a:endParaRPr>
          </a:p>
        </p:txBody>
      </p:sp>
      <p:sp>
        <p:nvSpPr>
          <p:cNvPr id="7172" name="직사각형 7"/>
          <p:cNvSpPr>
            <a:spLocks noChangeArrowheads="1"/>
          </p:cNvSpPr>
          <p:nvPr/>
        </p:nvSpPr>
        <p:spPr bwMode="auto">
          <a:xfrm>
            <a:off x="1314450" y="1557338"/>
            <a:ext cx="6086475" cy="466725"/>
          </a:xfrm>
          <a:prstGeom prst="rect">
            <a:avLst/>
          </a:prstGeom>
          <a:solidFill>
            <a:srgbClr val="6680B3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  <a:latin typeface="Arial" charset="0"/>
              <a:ea typeface="HY울릉도M" pitchFamily="18" charset="-127"/>
            </a:endParaRPr>
          </a:p>
        </p:txBody>
      </p:sp>
      <p:sp>
        <p:nvSpPr>
          <p:cNvPr id="7173" name="Line 168"/>
          <p:cNvSpPr>
            <a:spLocks noChangeShapeType="1"/>
          </p:cNvSpPr>
          <p:nvPr/>
        </p:nvSpPr>
        <p:spPr bwMode="auto">
          <a:xfrm>
            <a:off x="1076325" y="1763713"/>
            <a:ext cx="30861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4" name="Line 169"/>
          <p:cNvSpPr>
            <a:spLocks noChangeShapeType="1"/>
          </p:cNvSpPr>
          <p:nvPr/>
        </p:nvSpPr>
        <p:spPr bwMode="auto">
          <a:xfrm>
            <a:off x="1476375" y="1973263"/>
            <a:ext cx="0" cy="3032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5" name="Line 172"/>
          <p:cNvSpPr>
            <a:spLocks noChangeShapeType="1"/>
          </p:cNvSpPr>
          <p:nvPr/>
        </p:nvSpPr>
        <p:spPr bwMode="auto">
          <a:xfrm flipV="1">
            <a:off x="1076325" y="1717675"/>
            <a:ext cx="3124200" cy="460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6" name="Line 173"/>
          <p:cNvSpPr>
            <a:spLocks noChangeShapeType="1"/>
          </p:cNvSpPr>
          <p:nvPr/>
        </p:nvSpPr>
        <p:spPr bwMode="auto">
          <a:xfrm>
            <a:off x="1476375" y="1973263"/>
            <a:ext cx="0" cy="3032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1616075" y="1408113"/>
            <a:ext cx="5784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sz="24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지원 도구</a:t>
            </a:r>
            <a:endParaRPr lang="en-US" altLang="ko-KR" sz="24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8" name="그림 13" descr="컴퓨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3514725"/>
            <a:ext cx="30861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5"/>
          <p:cNvSpPr txBox="1">
            <a:spLocks noChangeArrowheads="1"/>
          </p:cNvSpPr>
          <p:nvPr/>
        </p:nvSpPr>
        <p:spPr bwMode="auto">
          <a:xfrm>
            <a:off x="1854200" y="2198688"/>
            <a:ext cx="548005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4.1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메타데이터관리시스템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.2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데이터 품질관리 시스템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06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2" descr="지도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2276475"/>
            <a:ext cx="71056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직사각형 7"/>
          <p:cNvSpPr>
            <a:spLocks noChangeArrowheads="1"/>
          </p:cNvSpPr>
          <p:nvPr/>
        </p:nvSpPr>
        <p:spPr bwMode="auto">
          <a:xfrm>
            <a:off x="3705225" y="1557338"/>
            <a:ext cx="4867275" cy="466725"/>
          </a:xfrm>
          <a:prstGeom prst="rect">
            <a:avLst/>
          </a:prstGeom>
          <a:solidFill>
            <a:srgbClr val="E5E9F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  <a:latin typeface="Arial" charset="0"/>
              <a:ea typeface="HY울릉도M" pitchFamily="18" charset="-127"/>
            </a:endParaRPr>
          </a:p>
        </p:txBody>
      </p:sp>
      <p:sp>
        <p:nvSpPr>
          <p:cNvPr id="7172" name="직사각형 7"/>
          <p:cNvSpPr>
            <a:spLocks noChangeArrowheads="1"/>
          </p:cNvSpPr>
          <p:nvPr/>
        </p:nvSpPr>
        <p:spPr bwMode="auto">
          <a:xfrm>
            <a:off x="1314450" y="1557338"/>
            <a:ext cx="6086475" cy="466725"/>
          </a:xfrm>
          <a:prstGeom prst="rect">
            <a:avLst/>
          </a:prstGeom>
          <a:solidFill>
            <a:srgbClr val="6680B3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  <a:latin typeface="Arial" charset="0"/>
              <a:ea typeface="HY울릉도M" pitchFamily="18" charset="-127"/>
            </a:endParaRPr>
          </a:p>
        </p:txBody>
      </p:sp>
      <p:sp>
        <p:nvSpPr>
          <p:cNvPr id="7173" name="Line 168"/>
          <p:cNvSpPr>
            <a:spLocks noChangeShapeType="1"/>
          </p:cNvSpPr>
          <p:nvPr/>
        </p:nvSpPr>
        <p:spPr bwMode="auto">
          <a:xfrm>
            <a:off x="1076325" y="1763713"/>
            <a:ext cx="30861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4" name="Line 169"/>
          <p:cNvSpPr>
            <a:spLocks noChangeShapeType="1"/>
          </p:cNvSpPr>
          <p:nvPr/>
        </p:nvSpPr>
        <p:spPr bwMode="auto">
          <a:xfrm>
            <a:off x="1476375" y="1973263"/>
            <a:ext cx="0" cy="3032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5" name="Line 172"/>
          <p:cNvSpPr>
            <a:spLocks noChangeShapeType="1"/>
          </p:cNvSpPr>
          <p:nvPr/>
        </p:nvSpPr>
        <p:spPr bwMode="auto">
          <a:xfrm flipV="1">
            <a:off x="1076325" y="1717675"/>
            <a:ext cx="3124200" cy="460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6" name="Line 173"/>
          <p:cNvSpPr>
            <a:spLocks noChangeShapeType="1"/>
          </p:cNvSpPr>
          <p:nvPr/>
        </p:nvSpPr>
        <p:spPr bwMode="auto">
          <a:xfrm>
            <a:off x="1476375" y="1973263"/>
            <a:ext cx="0" cy="3032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1616075" y="1408113"/>
            <a:ext cx="5784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데이터 시대</a:t>
            </a:r>
            <a:endParaRPr lang="en-US" altLang="ko-KR" sz="24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8" name="그림 13" descr="컴퓨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3514725"/>
            <a:ext cx="30861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5"/>
          <p:cNvSpPr txBox="1">
            <a:spLocks noChangeArrowheads="1"/>
          </p:cNvSpPr>
          <p:nvPr/>
        </p:nvSpPr>
        <p:spPr bwMode="auto">
          <a:xfrm>
            <a:off x="1854200" y="2198688"/>
            <a:ext cx="5480050" cy="239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1.1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데이터량의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폭발적 증가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1.2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데이터의 중요성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1.3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데이터 오류 사례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1.4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데이터 품질관리 필요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44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altLang="ko-KR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4.1 </a:t>
            </a:r>
            <a:r>
              <a:rPr lang="ko-KR" altLang="en-US" sz="2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메타데이터 관리 시스템</a:t>
            </a:r>
            <a:endParaRPr lang="ko-KR" altLang="en-US" sz="2000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29" name="텍스트 개체 틀 2"/>
          <p:cNvSpPr txBox="1">
            <a:spLocks/>
          </p:cNvSpPr>
          <p:nvPr/>
        </p:nvSpPr>
        <p:spPr>
          <a:xfrm>
            <a:off x="200025" y="775388"/>
            <a:ext cx="9505950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1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메타데이터 관리 시스템은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메타데이터의 생성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변경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소멸에 이르기까지 전 과정을 관리</a:t>
            </a:r>
            <a:r>
              <a:rPr lang="ko-KR" altLang="en-US" sz="1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하여</a:t>
            </a:r>
            <a:r>
              <a:rPr lang="en-US" altLang="ko-KR" sz="1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보다 효율적인 데이터 관리가 되도록 지원하는 도구입니다</a:t>
            </a:r>
            <a:r>
              <a:rPr lang="en-US" altLang="ko-KR" sz="1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4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 smtClean="0">
              <a:solidFill>
                <a:srgbClr val="000000">
                  <a:lumMod val="75000"/>
                  <a:lumOff val="25000"/>
                </a:srgb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4.  </a:t>
            </a:r>
            <a:r>
              <a:rPr lang="ko-KR" altLang="en-US" sz="1300" b="1" kern="0" spc="-1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지원 도구</a:t>
            </a:r>
            <a:endParaRPr lang="en-US" altLang="ko-KR" sz="1300" b="1" kern="0" spc="-150" dirty="0">
              <a:solidFill>
                <a:srgbClr val="000000">
                  <a:lumMod val="50000"/>
                  <a:lumOff val="50000"/>
                </a:srgb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623311" y="1553950"/>
            <a:ext cx="8659378" cy="4644568"/>
            <a:chOff x="623311" y="1553950"/>
            <a:chExt cx="8659378" cy="4644568"/>
          </a:xfrm>
        </p:grpSpPr>
        <p:grpSp>
          <p:nvGrpSpPr>
            <p:cNvPr id="15" name="그룹 14"/>
            <p:cNvGrpSpPr/>
            <p:nvPr/>
          </p:nvGrpSpPr>
          <p:grpSpPr>
            <a:xfrm>
              <a:off x="623311" y="1553951"/>
              <a:ext cx="1291689" cy="1749253"/>
              <a:chOff x="623311" y="1553951"/>
              <a:chExt cx="1291689" cy="1749253"/>
            </a:xfrm>
          </p:grpSpPr>
          <p:sp>
            <p:nvSpPr>
              <p:cNvPr id="176" name="모서리가 둥근 직사각형 175"/>
              <p:cNvSpPr/>
              <p:nvPr/>
            </p:nvSpPr>
            <p:spPr>
              <a:xfrm>
                <a:off x="623312" y="1553951"/>
                <a:ext cx="1291688" cy="1749253"/>
              </a:xfrm>
              <a:prstGeom prst="roundRect">
                <a:avLst>
                  <a:gd name="adj" fmla="val 12424"/>
                </a:avLst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7" name="모서리가 둥근 직사각형 176"/>
              <p:cNvSpPr/>
              <p:nvPr/>
            </p:nvSpPr>
            <p:spPr>
              <a:xfrm>
                <a:off x="687926" y="1855544"/>
                <a:ext cx="1141765" cy="1388778"/>
              </a:xfrm>
              <a:prstGeom prst="roundRect">
                <a:avLst>
                  <a:gd name="adj" fmla="val 12452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1" name="모서리가 둥근 직사각형 180"/>
              <p:cNvSpPr/>
              <p:nvPr/>
            </p:nvSpPr>
            <p:spPr>
              <a:xfrm>
                <a:off x="623311" y="1595601"/>
                <a:ext cx="1291689" cy="160540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200" b="1" kern="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요청</a:t>
                </a:r>
                <a:r>
                  <a:rPr kumimoji="0" lang="en-US" altLang="ko-KR" sz="1200" b="1" kern="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/</a:t>
                </a:r>
                <a:r>
                  <a:rPr kumimoji="0" lang="ko-KR" altLang="en-US" sz="1200" b="1" kern="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활용</a:t>
                </a: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7991000" y="1553950"/>
              <a:ext cx="1291689" cy="2429530"/>
              <a:chOff x="7991000" y="1553950"/>
              <a:chExt cx="1291689" cy="2429530"/>
            </a:xfrm>
          </p:grpSpPr>
          <p:sp>
            <p:nvSpPr>
              <p:cNvPr id="179" name="모서리가 둥근 직사각형 178"/>
              <p:cNvSpPr/>
              <p:nvPr/>
            </p:nvSpPr>
            <p:spPr>
              <a:xfrm>
                <a:off x="7991000" y="1553950"/>
                <a:ext cx="1291688" cy="2429530"/>
              </a:xfrm>
              <a:prstGeom prst="roundRect">
                <a:avLst>
                  <a:gd name="adj" fmla="val 11364"/>
                </a:avLst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2" name="모서리가 둥근 직사각형 181"/>
              <p:cNvSpPr/>
              <p:nvPr/>
            </p:nvSpPr>
            <p:spPr>
              <a:xfrm>
                <a:off x="8071675" y="1843512"/>
                <a:ext cx="1141765" cy="2078409"/>
              </a:xfrm>
              <a:prstGeom prst="roundRect">
                <a:avLst>
                  <a:gd name="adj" fmla="val 15613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3" name="모서리가 둥근 직사각형 182"/>
              <p:cNvSpPr/>
              <p:nvPr/>
            </p:nvSpPr>
            <p:spPr>
              <a:xfrm>
                <a:off x="7991000" y="1595601"/>
                <a:ext cx="1291689" cy="135315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200" b="1" kern="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승인</a:t>
                </a:r>
              </a:p>
            </p:txBody>
          </p:sp>
        </p:grpSp>
        <p:grpSp>
          <p:nvGrpSpPr>
            <p:cNvPr id="18" name="그룹 17"/>
            <p:cNvGrpSpPr/>
            <p:nvPr/>
          </p:nvGrpSpPr>
          <p:grpSpPr>
            <a:xfrm>
              <a:off x="7977299" y="4027031"/>
              <a:ext cx="1305390" cy="2171486"/>
              <a:chOff x="7977299" y="4027031"/>
              <a:chExt cx="1305390" cy="2171486"/>
            </a:xfrm>
          </p:grpSpPr>
          <p:sp>
            <p:nvSpPr>
              <p:cNvPr id="180" name="모서리가 둥근 직사각형 179"/>
              <p:cNvSpPr/>
              <p:nvPr/>
            </p:nvSpPr>
            <p:spPr>
              <a:xfrm>
                <a:off x="7977299" y="4027031"/>
                <a:ext cx="1291688" cy="2171486"/>
              </a:xfrm>
              <a:prstGeom prst="roundRect">
                <a:avLst>
                  <a:gd name="adj" fmla="val 11364"/>
                </a:avLst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4" name="모서리가 둥근 직사각형 183"/>
              <p:cNvSpPr/>
              <p:nvPr/>
            </p:nvSpPr>
            <p:spPr>
              <a:xfrm>
                <a:off x="8055615" y="4306154"/>
                <a:ext cx="1141765" cy="1849240"/>
              </a:xfrm>
              <a:prstGeom prst="roundRect">
                <a:avLst>
                  <a:gd name="adj" fmla="val 11398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5" name="모서리가 둥근 직사각형 184"/>
              <p:cNvSpPr/>
              <p:nvPr/>
            </p:nvSpPr>
            <p:spPr>
              <a:xfrm>
                <a:off x="7991000" y="4135740"/>
                <a:ext cx="1291689" cy="85370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100" b="1" kern="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데이터베이스</a:t>
                </a:r>
              </a:p>
            </p:txBody>
          </p:sp>
        </p:grpSp>
        <p:grpSp>
          <p:nvGrpSpPr>
            <p:cNvPr id="17" name="그룹 16"/>
            <p:cNvGrpSpPr/>
            <p:nvPr/>
          </p:nvGrpSpPr>
          <p:grpSpPr>
            <a:xfrm>
              <a:off x="2743619" y="1558409"/>
              <a:ext cx="4516107" cy="4640108"/>
              <a:chOff x="2743619" y="1558409"/>
              <a:chExt cx="4516107" cy="4640108"/>
            </a:xfrm>
          </p:grpSpPr>
          <p:sp>
            <p:nvSpPr>
              <p:cNvPr id="178" name="모서리가 둥근 직사각형 177"/>
              <p:cNvSpPr/>
              <p:nvPr/>
            </p:nvSpPr>
            <p:spPr>
              <a:xfrm>
                <a:off x="2743619" y="1558409"/>
                <a:ext cx="4516107" cy="4640108"/>
              </a:xfrm>
              <a:prstGeom prst="roundRect">
                <a:avLst>
                  <a:gd name="adj" fmla="val 4034"/>
                </a:avLst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6" name="모서리가 둥근 직사각형 185"/>
              <p:cNvSpPr/>
              <p:nvPr/>
            </p:nvSpPr>
            <p:spPr>
              <a:xfrm>
                <a:off x="2820277" y="1855544"/>
                <a:ext cx="4349762" cy="4299847"/>
              </a:xfrm>
              <a:prstGeom prst="roundRect">
                <a:avLst>
                  <a:gd name="adj" fmla="val 4760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90" name="모서리가 둥근 직사각형 189"/>
              <p:cNvSpPr/>
              <p:nvPr/>
            </p:nvSpPr>
            <p:spPr>
              <a:xfrm>
                <a:off x="3727896" y="1595601"/>
                <a:ext cx="2640927" cy="181513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200" b="1" kern="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메타데이터 관리 시스템</a:t>
                </a:r>
              </a:p>
            </p:txBody>
          </p:sp>
        </p:grpSp>
        <p:sp>
          <p:nvSpPr>
            <p:cNvPr id="191" name="모서리가 둥근 직사각형 190"/>
            <p:cNvSpPr/>
            <p:nvPr/>
          </p:nvSpPr>
          <p:spPr>
            <a:xfrm>
              <a:off x="2913451" y="1984478"/>
              <a:ext cx="4180413" cy="859137"/>
            </a:xfrm>
            <a:prstGeom prst="roundRect">
              <a:avLst>
                <a:gd name="adj" fmla="val 11364"/>
              </a:avLst>
            </a:prstGeom>
            <a:gradFill flip="none" rotWithShape="1">
              <a:gsLst>
                <a:gs pos="50000">
                  <a:srgbClr val="D3E0EF"/>
                </a:gs>
                <a:gs pos="0">
                  <a:srgbClr val="4F81BD">
                    <a:lumMod val="5000"/>
                    <a:lumOff val="95000"/>
                  </a:srgbClr>
                </a:gs>
                <a:gs pos="100000">
                  <a:srgbClr val="4F81BD">
                    <a:lumMod val="45000"/>
                    <a:lumOff val="55000"/>
                  </a:srgbClr>
                </a:gs>
              </a:gsLst>
              <a:lin ang="16200000" scaled="1"/>
              <a:tileRect/>
            </a:gradFill>
            <a:ln w="1587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2" name="모서리가 둥근 직사각형 191"/>
            <p:cNvSpPr/>
            <p:nvPr/>
          </p:nvSpPr>
          <p:spPr>
            <a:xfrm>
              <a:off x="2913448" y="2926618"/>
              <a:ext cx="4153562" cy="1768621"/>
            </a:xfrm>
            <a:prstGeom prst="roundRect">
              <a:avLst>
                <a:gd name="adj" fmla="val 8107"/>
              </a:avLst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</a:srgbClr>
                </a:gs>
                <a:gs pos="100000">
                  <a:srgbClr val="4F81BD">
                    <a:lumMod val="45000"/>
                    <a:lumOff val="55000"/>
                  </a:srgbClr>
                </a:gs>
                <a:gs pos="50000">
                  <a:srgbClr val="4F81BD">
                    <a:lumMod val="30000"/>
                    <a:lumOff val="70000"/>
                  </a:srgbClr>
                </a:gs>
              </a:gsLst>
              <a:lin ang="16200000" scaled="1"/>
              <a:tileRect/>
            </a:gradFill>
            <a:ln w="1587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6" name="모서리가 둥근 직사각형 195"/>
            <p:cNvSpPr/>
            <p:nvPr/>
          </p:nvSpPr>
          <p:spPr>
            <a:xfrm>
              <a:off x="3625685" y="2028441"/>
              <a:ext cx="2640927" cy="239509"/>
            </a:xfrm>
            <a:prstGeom prst="roundRect">
              <a:avLst/>
            </a:prstGeom>
            <a:gradFill flip="none" rotWithShape="1">
              <a:gsLst>
                <a:gs pos="50000">
                  <a:srgbClr val="4F81BD">
                    <a:lumMod val="20000"/>
                    <a:lumOff val="80000"/>
                  </a:srgbClr>
                </a:gs>
                <a:gs pos="0">
                  <a:srgbClr val="4F81BD">
                    <a:lumMod val="5000"/>
                    <a:lumOff val="95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5400000" scaled="1"/>
              <a:tileRect/>
            </a:gradFill>
            <a:ln w="127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요청 승인 내역</a:t>
              </a:r>
            </a:p>
          </p:txBody>
        </p:sp>
        <p:sp>
          <p:nvSpPr>
            <p:cNvPr id="197" name="모서리가 둥근 직사각형 196"/>
            <p:cNvSpPr/>
            <p:nvPr/>
          </p:nvSpPr>
          <p:spPr>
            <a:xfrm>
              <a:off x="2962528" y="2964071"/>
              <a:ext cx="4040208" cy="339133"/>
            </a:xfrm>
            <a:prstGeom prst="roundRect">
              <a:avLst/>
            </a:prstGeom>
            <a:gradFill flip="none" rotWithShape="1">
              <a:gsLst>
                <a:gs pos="50000">
                  <a:srgbClr val="4F81BD">
                    <a:lumMod val="20000"/>
                    <a:lumOff val="80000"/>
                  </a:srgbClr>
                </a:gs>
                <a:gs pos="0">
                  <a:srgbClr val="4F81BD">
                    <a:lumMod val="5000"/>
                    <a:lumOff val="95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5400000" scaled="1"/>
              <a:tileRect/>
            </a:gradFill>
            <a:ln w="127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1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메타 데이터 관리</a:t>
              </a:r>
              <a:endParaRPr kumimoji="0" lang="en-US" altLang="ko-KR" sz="1100" b="1" kern="0" dirty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9" name="원통 198"/>
            <p:cNvSpPr/>
            <p:nvPr/>
          </p:nvSpPr>
          <p:spPr>
            <a:xfrm>
              <a:off x="2950772" y="4835941"/>
              <a:ext cx="2607202" cy="1060981"/>
            </a:xfrm>
            <a:prstGeom prst="can">
              <a:avLst>
                <a:gd name="adj" fmla="val 38409"/>
              </a:avLst>
            </a:prstGeom>
            <a:gradFill>
              <a:gsLst>
                <a:gs pos="0">
                  <a:srgbClr val="4F81BD">
                    <a:lumMod val="40000"/>
                    <a:lumOff val="60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  <a:gs pos="50000">
                  <a:srgbClr val="EEECE1"/>
                </a:gs>
              </a:gsLst>
              <a:lin ang="0" scaled="1"/>
            </a:gradFill>
            <a:ln w="127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0" name="모서리가 둥근 직사각형 199"/>
            <p:cNvSpPr/>
            <p:nvPr/>
          </p:nvSpPr>
          <p:spPr>
            <a:xfrm>
              <a:off x="2962528" y="4925434"/>
              <a:ext cx="2595446" cy="254613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1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메타데이터 저장소</a:t>
              </a:r>
              <a:endParaRPr kumimoji="0" lang="en-US" altLang="ko-KR" sz="1100" b="1" kern="0" dirty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1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kumimoji="0" lang="ko-KR" altLang="en-US" sz="11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통합 레파지토리</a:t>
              </a:r>
              <a:r>
                <a:rPr kumimoji="0" lang="en-US" altLang="ko-KR" sz="11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kumimoji="0" lang="ko-KR" altLang="en-US" sz="1100" b="1" kern="0" dirty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1" name="원통 200"/>
            <p:cNvSpPr/>
            <p:nvPr/>
          </p:nvSpPr>
          <p:spPr>
            <a:xfrm>
              <a:off x="3054350" y="5276613"/>
              <a:ext cx="1167869" cy="499672"/>
            </a:xfrm>
            <a:prstGeom prst="can">
              <a:avLst>
                <a:gd name="adj" fmla="val 26912"/>
              </a:avLst>
            </a:prstGeom>
            <a:gradFill>
              <a:gsLst>
                <a:gs pos="0">
                  <a:srgbClr val="4F81BD">
                    <a:lumMod val="40000"/>
                    <a:lumOff val="60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  <a:gs pos="50000">
                  <a:srgbClr val="EEECE1"/>
                </a:gs>
              </a:gsLst>
              <a:lin ang="0" scaled="1"/>
            </a:gra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2" name="모서리가 둥근 직사각형 201"/>
            <p:cNvSpPr/>
            <p:nvPr/>
          </p:nvSpPr>
          <p:spPr>
            <a:xfrm>
              <a:off x="3054350" y="5448585"/>
              <a:ext cx="1167869" cy="254613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표준정보</a:t>
              </a:r>
              <a:endParaRPr kumimoji="0" lang="en-US" altLang="ko-KR" sz="900" b="1" kern="0" dirty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모델정보</a:t>
              </a:r>
              <a:endParaRPr kumimoji="0" lang="en-US" altLang="ko-KR" sz="900" b="1" kern="0" dirty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r>
                <a:rPr kumimoji="0" lang="ko-KR" altLang="en-US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정보</a:t>
              </a:r>
            </a:p>
          </p:txBody>
        </p:sp>
        <p:sp>
          <p:nvSpPr>
            <p:cNvPr id="203" name="원통 202"/>
            <p:cNvSpPr/>
            <p:nvPr/>
          </p:nvSpPr>
          <p:spPr>
            <a:xfrm>
              <a:off x="4292334" y="5276613"/>
              <a:ext cx="1167869" cy="499672"/>
            </a:xfrm>
            <a:prstGeom prst="can">
              <a:avLst>
                <a:gd name="adj" fmla="val 26912"/>
              </a:avLst>
            </a:prstGeom>
            <a:gradFill>
              <a:gsLst>
                <a:gs pos="0">
                  <a:srgbClr val="4F81BD">
                    <a:lumMod val="40000"/>
                    <a:lumOff val="60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  <a:gs pos="50000">
                  <a:srgbClr val="EEECE1"/>
                </a:gs>
              </a:gsLst>
              <a:lin ang="0" scaled="1"/>
            </a:gra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4" name="모서리가 둥근 직사각형 203"/>
            <p:cNvSpPr/>
            <p:nvPr/>
          </p:nvSpPr>
          <p:spPr>
            <a:xfrm>
              <a:off x="4292334" y="5448585"/>
              <a:ext cx="1167869" cy="254613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검증결과정보</a:t>
              </a:r>
            </a:p>
          </p:txBody>
        </p:sp>
        <p:sp>
          <p:nvSpPr>
            <p:cNvPr id="205" name="모서리가 둥근 직사각형 204"/>
            <p:cNvSpPr/>
            <p:nvPr/>
          </p:nvSpPr>
          <p:spPr>
            <a:xfrm>
              <a:off x="2987679" y="2313198"/>
              <a:ext cx="956473" cy="449384"/>
            </a:xfrm>
            <a:prstGeom prst="roundRect">
              <a:avLst>
                <a:gd name="adj" fmla="val 11364"/>
              </a:avLst>
            </a:prstGeom>
            <a:solidFill>
              <a:sysClr val="window" lastClr="FFFFFF"/>
            </a:solidFill>
            <a:ln w="158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나의 할일</a:t>
              </a:r>
            </a:p>
          </p:txBody>
        </p:sp>
        <p:sp>
          <p:nvSpPr>
            <p:cNvPr id="206" name="모서리가 둥근 직사각형 205"/>
            <p:cNvSpPr/>
            <p:nvPr/>
          </p:nvSpPr>
          <p:spPr>
            <a:xfrm>
              <a:off x="4011150" y="2313198"/>
              <a:ext cx="956473" cy="449384"/>
            </a:xfrm>
            <a:prstGeom prst="roundRect">
              <a:avLst>
                <a:gd name="adj" fmla="val 11364"/>
              </a:avLst>
            </a:prstGeom>
            <a:solidFill>
              <a:sysClr val="window" lastClr="FFFFFF"/>
            </a:solidFill>
            <a:ln w="158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요청승인</a:t>
              </a:r>
              <a:endParaRPr kumimoji="0" lang="en-US" altLang="ko-KR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내역</a:t>
              </a:r>
            </a:p>
          </p:txBody>
        </p:sp>
        <p:sp>
          <p:nvSpPr>
            <p:cNvPr id="207" name="모서리가 둥근 직사각형 206"/>
            <p:cNvSpPr/>
            <p:nvPr/>
          </p:nvSpPr>
          <p:spPr>
            <a:xfrm>
              <a:off x="5034621" y="2313198"/>
              <a:ext cx="956473" cy="449384"/>
            </a:xfrm>
            <a:prstGeom prst="roundRect">
              <a:avLst>
                <a:gd name="adj" fmla="val 11364"/>
              </a:avLst>
            </a:prstGeom>
            <a:solidFill>
              <a:sysClr val="window" lastClr="FFFFFF"/>
            </a:solidFill>
            <a:ln w="158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게시판</a:t>
              </a:r>
              <a:endParaRPr kumimoji="0" lang="en-US" altLang="ko-KR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공지사항</a:t>
              </a:r>
            </a:p>
          </p:txBody>
        </p:sp>
        <p:sp>
          <p:nvSpPr>
            <p:cNvPr id="208" name="모서리가 둥근 직사각형 207"/>
            <p:cNvSpPr/>
            <p:nvPr/>
          </p:nvSpPr>
          <p:spPr>
            <a:xfrm>
              <a:off x="6058091" y="2313198"/>
              <a:ext cx="956473" cy="449384"/>
            </a:xfrm>
            <a:prstGeom prst="roundRect">
              <a:avLst>
                <a:gd name="adj" fmla="val 11364"/>
              </a:avLst>
            </a:prstGeom>
            <a:solidFill>
              <a:sysClr val="window" lastClr="FFFFFF"/>
            </a:solidFill>
            <a:ln w="158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메타데이터</a:t>
              </a:r>
              <a:endParaRPr kumimoji="0" lang="en-US" altLang="ko-KR" sz="9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현황판</a:t>
              </a:r>
            </a:p>
          </p:txBody>
        </p:sp>
        <p:sp>
          <p:nvSpPr>
            <p:cNvPr id="209" name="모서리가 둥근 직사각형 208"/>
            <p:cNvSpPr/>
            <p:nvPr/>
          </p:nvSpPr>
          <p:spPr>
            <a:xfrm>
              <a:off x="2972695" y="3396689"/>
              <a:ext cx="1283070" cy="361874"/>
            </a:xfrm>
            <a:prstGeom prst="roundRect">
              <a:avLst>
                <a:gd name="adj" fmla="val 11364"/>
              </a:avLst>
            </a:prstGeom>
            <a:solidFill>
              <a:sysClr val="window" lastClr="FFFFFF"/>
            </a:solidFill>
            <a:ln w="158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0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표준용어</a:t>
              </a:r>
              <a:endParaRPr kumimoji="0" lang="en-US" altLang="ko-KR" sz="10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0" name="모서리가 둥근 직사각형 209"/>
            <p:cNvSpPr/>
            <p:nvPr/>
          </p:nvSpPr>
          <p:spPr>
            <a:xfrm>
              <a:off x="2972695" y="3785754"/>
              <a:ext cx="1283070" cy="361874"/>
            </a:xfrm>
            <a:prstGeom prst="roundRect">
              <a:avLst>
                <a:gd name="adj" fmla="val 11364"/>
              </a:avLst>
            </a:prstGeom>
            <a:solidFill>
              <a:sysClr val="window" lastClr="FFFFFF"/>
            </a:solidFill>
            <a:ln w="158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000" b="1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데이터모델</a:t>
              </a:r>
            </a:p>
          </p:txBody>
        </p:sp>
        <p:sp>
          <p:nvSpPr>
            <p:cNvPr id="211" name="모서리가 둥근 직사각형 210"/>
            <p:cNvSpPr/>
            <p:nvPr/>
          </p:nvSpPr>
          <p:spPr>
            <a:xfrm>
              <a:off x="2972695" y="4180837"/>
              <a:ext cx="1283070" cy="361874"/>
            </a:xfrm>
            <a:prstGeom prst="roundRect">
              <a:avLst>
                <a:gd name="adj" fmla="val 11364"/>
              </a:avLst>
            </a:prstGeom>
            <a:solidFill>
              <a:sysClr val="window" lastClr="FFFFFF"/>
            </a:solidFill>
            <a:ln w="158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0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영향도</a:t>
              </a:r>
              <a:endParaRPr kumimoji="0" lang="en-US" altLang="ko-KR" sz="10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0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분석</a:t>
              </a:r>
            </a:p>
          </p:txBody>
        </p:sp>
        <p:sp>
          <p:nvSpPr>
            <p:cNvPr id="212" name="모서리가 둥근 직사각형 211"/>
            <p:cNvSpPr/>
            <p:nvPr/>
          </p:nvSpPr>
          <p:spPr>
            <a:xfrm>
              <a:off x="4329451" y="3392277"/>
              <a:ext cx="1283070" cy="361874"/>
            </a:xfrm>
            <a:prstGeom prst="roundRect">
              <a:avLst>
                <a:gd name="adj" fmla="val 11364"/>
              </a:avLst>
            </a:prstGeom>
            <a:solidFill>
              <a:sysClr val="window" lastClr="FFFFFF"/>
            </a:solidFill>
            <a:ln w="158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0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도메인</a:t>
              </a:r>
            </a:p>
          </p:txBody>
        </p:sp>
        <p:sp>
          <p:nvSpPr>
            <p:cNvPr id="213" name="모서리가 둥근 직사각형 212"/>
            <p:cNvSpPr/>
            <p:nvPr/>
          </p:nvSpPr>
          <p:spPr>
            <a:xfrm>
              <a:off x="4329451" y="3781342"/>
              <a:ext cx="1283070" cy="361874"/>
            </a:xfrm>
            <a:prstGeom prst="roundRect">
              <a:avLst>
                <a:gd name="adj" fmla="val 11364"/>
              </a:avLst>
            </a:prstGeom>
            <a:solidFill>
              <a:sysClr val="window" lastClr="FFFFFF"/>
            </a:solidFill>
            <a:ln w="158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0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데이터베이스</a:t>
              </a:r>
            </a:p>
          </p:txBody>
        </p:sp>
        <p:sp>
          <p:nvSpPr>
            <p:cNvPr id="214" name="모서리가 둥근 직사각형 213"/>
            <p:cNvSpPr/>
            <p:nvPr/>
          </p:nvSpPr>
          <p:spPr>
            <a:xfrm>
              <a:off x="4329451" y="4176425"/>
              <a:ext cx="1283070" cy="361874"/>
            </a:xfrm>
            <a:prstGeom prst="roundRect">
              <a:avLst>
                <a:gd name="adj" fmla="val 11364"/>
              </a:avLst>
            </a:prstGeom>
            <a:solidFill>
              <a:sysClr val="window" lastClr="FFFFFF"/>
            </a:solidFill>
            <a:ln w="158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0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데이터구조 품질</a:t>
              </a:r>
            </a:p>
          </p:txBody>
        </p:sp>
        <p:grpSp>
          <p:nvGrpSpPr>
            <p:cNvPr id="282" name="그룹 281"/>
            <p:cNvGrpSpPr/>
            <p:nvPr/>
          </p:nvGrpSpPr>
          <p:grpSpPr>
            <a:xfrm>
              <a:off x="8096680" y="4441203"/>
              <a:ext cx="497116" cy="467614"/>
              <a:chOff x="8096680" y="4205205"/>
              <a:chExt cx="497116" cy="390059"/>
            </a:xfrm>
          </p:grpSpPr>
          <p:sp>
            <p:nvSpPr>
              <p:cNvPr id="227" name="원통 226"/>
              <p:cNvSpPr/>
              <p:nvPr/>
            </p:nvSpPr>
            <p:spPr>
              <a:xfrm>
                <a:off x="8096680" y="4205205"/>
                <a:ext cx="497116" cy="381221"/>
              </a:xfrm>
              <a:prstGeom prst="can">
                <a:avLst>
                  <a:gd name="adj" fmla="val 38409"/>
                </a:avLst>
              </a:pr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  <a:gs pos="50000">
                    <a:srgbClr val="EEECE1"/>
                  </a:gs>
                </a:gsLst>
                <a:lin ang="0" scaled="1"/>
              </a:gradFill>
              <a:ln w="12700" cap="flat" cmpd="sng" algn="ctr">
                <a:solidFill>
                  <a:srgbClr val="4F81B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28" name="모서리가 둥근 직사각형 227"/>
              <p:cNvSpPr/>
              <p:nvPr/>
            </p:nvSpPr>
            <p:spPr>
              <a:xfrm>
                <a:off x="8096680" y="4327154"/>
                <a:ext cx="457776" cy="268110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900" b="1" kern="0" dirty="0" err="1" smtClean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계정계</a:t>
                </a:r>
                <a:r>
                  <a:rPr kumimoji="0" lang="en-US" altLang="ko-KR" sz="900" b="1" kern="0" dirty="0" smtClean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kumimoji="0" lang="en-US" altLang="ko-KR" sz="900" b="1" kern="0" dirty="0" smtClean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kumimoji="0" lang="en-US" altLang="ko-KR" sz="900" b="1" kern="0" dirty="0" smtClean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DB</a:t>
                </a:r>
                <a:endParaRPr kumimoji="0" lang="ko-KR" altLang="en-US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279" name="그룹 278"/>
            <p:cNvGrpSpPr/>
            <p:nvPr/>
          </p:nvGrpSpPr>
          <p:grpSpPr>
            <a:xfrm>
              <a:off x="8096680" y="4934844"/>
              <a:ext cx="497116" cy="470239"/>
              <a:chOff x="8096680" y="4535159"/>
              <a:chExt cx="497116" cy="392248"/>
            </a:xfrm>
          </p:grpSpPr>
          <p:sp>
            <p:nvSpPr>
              <p:cNvPr id="226" name="원통 225"/>
              <p:cNvSpPr/>
              <p:nvPr/>
            </p:nvSpPr>
            <p:spPr>
              <a:xfrm>
                <a:off x="8096680" y="4535159"/>
                <a:ext cx="497116" cy="381221"/>
              </a:xfrm>
              <a:prstGeom prst="can">
                <a:avLst>
                  <a:gd name="adj" fmla="val 38409"/>
                </a:avLst>
              </a:pr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  <a:gs pos="50000">
                    <a:srgbClr val="EEECE1"/>
                  </a:gs>
                </a:gsLst>
                <a:lin ang="0" scaled="1"/>
              </a:gradFill>
              <a:ln w="12700" cap="flat" cmpd="sng" algn="ctr">
                <a:solidFill>
                  <a:srgbClr val="4F81B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29" name="모서리가 둥근 직사각형 228"/>
              <p:cNvSpPr/>
              <p:nvPr/>
            </p:nvSpPr>
            <p:spPr>
              <a:xfrm>
                <a:off x="8096680" y="4659297"/>
                <a:ext cx="457776" cy="268110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900" b="1" kern="0" dirty="0" err="1" smtClean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채널계</a:t>
                </a:r>
                <a:endParaRPr kumimoji="0" lang="en-US" altLang="ko-KR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900" b="1" kern="0" dirty="0" smtClean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DB</a:t>
                </a:r>
                <a:endParaRPr kumimoji="0" lang="ko-KR" altLang="en-US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31" name="모서리가 둥근 직사각형 230"/>
            <p:cNvSpPr/>
            <p:nvPr/>
          </p:nvSpPr>
          <p:spPr>
            <a:xfrm>
              <a:off x="8383764" y="5910848"/>
              <a:ext cx="457776" cy="254532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…</a:t>
              </a:r>
              <a:endParaRPr kumimoji="0" lang="ko-KR" altLang="en-US" sz="900" b="1" kern="0" dirty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281" name="그룹 280"/>
            <p:cNvGrpSpPr/>
            <p:nvPr/>
          </p:nvGrpSpPr>
          <p:grpSpPr>
            <a:xfrm>
              <a:off x="8661148" y="4441203"/>
              <a:ext cx="497116" cy="467614"/>
              <a:chOff x="8661148" y="4205205"/>
              <a:chExt cx="497116" cy="390059"/>
            </a:xfrm>
          </p:grpSpPr>
          <p:sp>
            <p:nvSpPr>
              <p:cNvPr id="235" name="원통 234"/>
              <p:cNvSpPr/>
              <p:nvPr/>
            </p:nvSpPr>
            <p:spPr>
              <a:xfrm>
                <a:off x="8661148" y="4205205"/>
                <a:ext cx="497116" cy="381221"/>
              </a:xfrm>
              <a:prstGeom prst="can">
                <a:avLst>
                  <a:gd name="adj" fmla="val 38409"/>
                </a:avLst>
              </a:pr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  <a:gs pos="50000">
                    <a:srgbClr val="EEECE1"/>
                  </a:gs>
                </a:gsLst>
                <a:lin ang="0" scaled="1"/>
              </a:gradFill>
              <a:ln w="12700" cap="flat" cmpd="sng" algn="ctr">
                <a:solidFill>
                  <a:srgbClr val="4F81B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36" name="모서리가 둥근 직사각형 235"/>
              <p:cNvSpPr/>
              <p:nvPr/>
            </p:nvSpPr>
            <p:spPr>
              <a:xfrm>
                <a:off x="8661148" y="4327154"/>
                <a:ext cx="457776" cy="268110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900" b="1" kern="0" dirty="0" err="1" smtClean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기간계</a:t>
                </a:r>
                <a:endParaRPr kumimoji="0" lang="en-US" altLang="ko-KR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900" b="1" kern="0" dirty="0" smtClean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DB</a:t>
                </a:r>
                <a:endParaRPr kumimoji="0" lang="ko-KR" altLang="en-US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280" name="그룹 279"/>
            <p:cNvGrpSpPr/>
            <p:nvPr/>
          </p:nvGrpSpPr>
          <p:grpSpPr>
            <a:xfrm>
              <a:off x="8661148" y="4934844"/>
              <a:ext cx="497116" cy="470239"/>
              <a:chOff x="8661148" y="4535159"/>
              <a:chExt cx="497116" cy="392248"/>
            </a:xfrm>
          </p:grpSpPr>
          <p:sp>
            <p:nvSpPr>
              <p:cNvPr id="234" name="원통 233"/>
              <p:cNvSpPr/>
              <p:nvPr/>
            </p:nvSpPr>
            <p:spPr>
              <a:xfrm>
                <a:off x="8661148" y="4535159"/>
                <a:ext cx="497116" cy="381221"/>
              </a:xfrm>
              <a:prstGeom prst="can">
                <a:avLst>
                  <a:gd name="adj" fmla="val 38409"/>
                </a:avLst>
              </a:pr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  <a:gs pos="50000">
                    <a:srgbClr val="EEECE1"/>
                  </a:gs>
                </a:gsLst>
                <a:lin ang="0" scaled="1"/>
              </a:gradFill>
              <a:ln w="12700" cap="flat" cmpd="sng" algn="ctr">
                <a:solidFill>
                  <a:srgbClr val="4F81B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37" name="모서리가 둥근 직사각형 236"/>
              <p:cNvSpPr/>
              <p:nvPr/>
            </p:nvSpPr>
            <p:spPr>
              <a:xfrm>
                <a:off x="8661148" y="4659297"/>
                <a:ext cx="457776" cy="268110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900" b="1" kern="0" dirty="0" smtClean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단위</a:t>
                </a:r>
                <a:endParaRPr kumimoji="0" lang="en-US" altLang="ko-KR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900" b="1" kern="0" dirty="0" smtClean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DB</a:t>
                </a:r>
                <a:endParaRPr kumimoji="0" lang="ko-KR" altLang="en-US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41" name="모서리가 둥근 직사각형 240"/>
            <p:cNvSpPr/>
            <p:nvPr/>
          </p:nvSpPr>
          <p:spPr>
            <a:xfrm>
              <a:off x="5464029" y="5534805"/>
              <a:ext cx="896034" cy="141184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900" b="1" kern="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2" name="오른쪽 화살표 241"/>
            <p:cNvSpPr/>
            <p:nvPr/>
          </p:nvSpPr>
          <p:spPr>
            <a:xfrm>
              <a:off x="5475935" y="5289006"/>
              <a:ext cx="932195" cy="269992"/>
            </a:xfrm>
            <a:prstGeom prst="rightArrow">
              <a:avLst>
                <a:gd name="adj1" fmla="val 37673"/>
                <a:gd name="adj2" fmla="val 57704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5" name="오른쪽 화살표 254"/>
            <p:cNvSpPr/>
            <p:nvPr/>
          </p:nvSpPr>
          <p:spPr>
            <a:xfrm>
              <a:off x="1860505" y="1844780"/>
              <a:ext cx="932195" cy="269992"/>
            </a:xfrm>
            <a:prstGeom prst="rightArrow">
              <a:avLst>
                <a:gd name="adj1" fmla="val 37673"/>
                <a:gd name="adj2" fmla="val 57704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7" name="오른쪽 화살표 256"/>
            <p:cNvSpPr/>
            <p:nvPr/>
          </p:nvSpPr>
          <p:spPr>
            <a:xfrm rot="10800000">
              <a:off x="1852526" y="2492870"/>
              <a:ext cx="932195" cy="269992"/>
            </a:xfrm>
            <a:prstGeom prst="rightArrow">
              <a:avLst>
                <a:gd name="adj1" fmla="val 37673"/>
                <a:gd name="adj2" fmla="val 57704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8" name="오른쪽 화살표 257"/>
            <p:cNvSpPr/>
            <p:nvPr/>
          </p:nvSpPr>
          <p:spPr>
            <a:xfrm>
              <a:off x="7191961" y="1969355"/>
              <a:ext cx="861982" cy="269992"/>
            </a:xfrm>
            <a:prstGeom prst="rightArrow">
              <a:avLst>
                <a:gd name="adj1" fmla="val 37673"/>
                <a:gd name="adj2" fmla="val 57704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9" name="오른쪽 화살표 258"/>
            <p:cNvSpPr/>
            <p:nvPr/>
          </p:nvSpPr>
          <p:spPr>
            <a:xfrm rot="10800000">
              <a:off x="7168175" y="2511092"/>
              <a:ext cx="861982" cy="269992"/>
            </a:xfrm>
            <a:prstGeom prst="rightArrow">
              <a:avLst>
                <a:gd name="adj1" fmla="val 37673"/>
                <a:gd name="adj2" fmla="val 57704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0" name="모서리가 둥근 직사각형 259"/>
            <p:cNvSpPr/>
            <p:nvPr/>
          </p:nvSpPr>
          <p:spPr>
            <a:xfrm>
              <a:off x="1840209" y="2207666"/>
              <a:ext cx="896034" cy="141184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데이터표준</a:t>
              </a:r>
              <a:r>
                <a:rPr kumimoji="0" lang="en-US" altLang="ko-KR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br>
                <a:rPr kumimoji="0" lang="en-US" altLang="ko-KR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모델정보</a:t>
              </a:r>
            </a:p>
          </p:txBody>
        </p:sp>
        <p:sp>
          <p:nvSpPr>
            <p:cNvPr id="261" name="모서리가 둥근 직사각형 260"/>
            <p:cNvSpPr/>
            <p:nvPr/>
          </p:nvSpPr>
          <p:spPr>
            <a:xfrm>
              <a:off x="1887997" y="2843011"/>
              <a:ext cx="896034" cy="441969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 표준</a:t>
              </a:r>
              <a:r>
                <a:rPr kumimoji="0" lang="en-US" altLang="ko-KR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모델</a:t>
              </a:r>
              <a:r>
                <a:rPr kumimoji="0" lang="en-US" altLang="ko-KR" sz="900" b="1" kern="0" dirty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</a:t>
              </a:r>
              <a:br>
                <a:rPr kumimoji="0" lang="en-US" altLang="ko-KR" sz="900" b="1" kern="0" dirty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kumimoji="0" lang="ko-KR" altLang="en-US" sz="900" b="1" kern="0" dirty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변경영향도</a:t>
              </a:r>
              <a:r>
                <a:rPr kumimoji="0" lang="en-US" altLang="ko-KR" sz="900" b="1" kern="0" dirty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kumimoji="0" lang="en-US" altLang="ko-KR" sz="900" b="1" kern="0" dirty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활용</a:t>
              </a:r>
              <a:endParaRPr kumimoji="0" lang="ko-KR" altLang="en-US" sz="900" b="1" kern="0" dirty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5" name="모서리가 둥근 직사각형 264"/>
            <p:cNvSpPr/>
            <p:nvPr/>
          </p:nvSpPr>
          <p:spPr>
            <a:xfrm>
              <a:off x="7401340" y="4869200"/>
              <a:ext cx="583627" cy="206239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스키마</a:t>
              </a:r>
              <a:endParaRPr kumimoji="0" lang="en-US" altLang="ko-KR" sz="900" b="1" kern="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이관관리</a:t>
              </a:r>
            </a:p>
          </p:txBody>
        </p:sp>
        <p:grpSp>
          <p:nvGrpSpPr>
            <p:cNvPr id="278" name="그룹 277"/>
            <p:cNvGrpSpPr/>
            <p:nvPr/>
          </p:nvGrpSpPr>
          <p:grpSpPr>
            <a:xfrm>
              <a:off x="8103826" y="5484804"/>
              <a:ext cx="497116" cy="475487"/>
              <a:chOff x="8103826" y="5013220"/>
              <a:chExt cx="497116" cy="396626"/>
            </a:xfrm>
          </p:grpSpPr>
          <p:sp>
            <p:nvSpPr>
              <p:cNvPr id="266" name="원통 265"/>
              <p:cNvSpPr/>
              <p:nvPr/>
            </p:nvSpPr>
            <p:spPr>
              <a:xfrm>
                <a:off x="8103826" y="5013220"/>
                <a:ext cx="497116" cy="381221"/>
              </a:xfrm>
              <a:prstGeom prst="can">
                <a:avLst>
                  <a:gd name="adj" fmla="val 38409"/>
                </a:avLst>
              </a:pr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  <a:gs pos="50000">
                    <a:srgbClr val="EEECE1"/>
                  </a:gs>
                </a:gsLst>
                <a:lin ang="0" scaled="1"/>
              </a:gradFill>
              <a:ln w="12700" cap="flat" cmpd="sng" algn="ctr">
                <a:solidFill>
                  <a:srgbClr val="4F81B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7" name="모서리가 둥근 직사각형 266"/>
              <p:cNvSpPr/>
              <p:nvPr/>
            </p:nvSpPr>
            <p:spPr>
              <a:xfrm>
                <a:off x="8103826" y="5141736"/>
                <a:ext cx="457776" cy="268110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900" b="1" kern="0" dirty="0" smtClean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DW</a:t>
                </a:r>
                <a:endParaRPr kumimoji="0" lang="ko-KR" altLang="en-US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8668294" y="5484804"/>
              <a:ext cx="497116" cy="475487"/>
              <a:chOff x="8668294" y="5013220"/>
              <a:chExt cx="497116" cy="396626"/>
            </a:xfrm>
          </p:grpSpPr>
          <p:sp>
            <p:nvSpPr>
              <p:cNvPr id="268" name="원통 267"/>
              <p:cNvSpPr/>
              <p:nvPr/>
            </p:nvSpPr>
            <p:spPr>
              <a:xfrm>
                <a:off x="8668294" y="5013220"/>
                <a:ext cx="497116" cy="381221"/>
              </a:xfrm>
              <a:prstGeom prst="can">
                <a:avLst>
                  <a:gd name="adj" fmla="val 38409"/>
                </a:avLst>
              </a:prstGeom>
              <a:gradFill>
                <a:gsLst>
                  <a:gs pos="0">
                    <a:srgbClr val="4F81BD">
                      <a:lumMod val="40000"/>
                      <a:lumOff val="60000"/>
                    </a:srgbClr>
                  </a:gs>
                  <a:gs pos="100000">
                    <a:srgbClr val="4F81BD">
                      <a:lumMod val="40000"/>
                      <a:lumOff val="60000"/>
                    </a:srgbClr>
                  </a:gs>
                  <a:gs pos="50000">
                    <a:srgbClr val="EEECE1"/>
                  </a:gs>
                </a:gsLst>
                <a:lin ang="0" scaled="1"/>
              </a:gradFill>
              <a:ln w="12700" cap="flat" cmpd="sng" algn="ctr">
                <a:solidFill>
                  <a:srgbClr val="4F81BD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69" name="모서리가 둥근 직사각형 268"/>
              <p:cNvSpPr/>
              <p:nvPr/>
            </p:nvSpPr>
            <p:spPr>
              <a:xfrm>
                <a:off x="8668294" y="5141736"/>
                <a:ext cx="457776" cy="268110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900" b="1" kern="0" dirty="0" smtClean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DM</a:t>
                </a:r>
              </a:p>
            </p:txBody>
          </p:sp>
        </p:grpSp>
        <p:sp>
          <p:nvSpPr>
            <p:cNvPr id="272" name="모서리가 둥근 직사각형 271"/>
            <p:cNvSpPr/>
            <p:nvPr/>
          </p:nvSpPr>
          <p:spPr>
            <a:xfrm>
              <a:off x="7170039" y="2215195"/>
              <a:ext cx="896034" cy="141184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승인요청</a:t>
              </a:r>
            </a:p>
          </p:txBody>
        </p:sp>
        <p:sp>
          <p:nvSpPr>
            <p:cNvPr id="273" name="모서리가 둥근 직사각형 272"/>
            <p:cNvSpPr/>
            <p:nvPr/>
          </p:nvSpPr>
          <p:spPr>
            <a:xfrm>
              <a:off x="5529080" y="4778243"/>
              <a:ext cx="683893" cy="53055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84138" indent="-84138" defTabSz="862919" fontAlgn="auto" latinLnBrk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kumimoji="0" lang="en-US" altLang="ko-KR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DDL</a:t>
              </a: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발생</a:t>
              </a:r>
              <a:endParaRPr kumimoji="0" lang="en-US" altLang="ko-KR" sz="900" b="1" kern="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84138" indent="-84138" defTabSz="862919" fontAlgn="auto" latinLnBrk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표준준수</a:t>
              </a:r>
              <a:endParaRPr kumimoji="0" lang="en-US" altLang="ko-KR" sz="900" b="1" kern="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84138" indent="-84138" defTabSz="862919" fontAlgn="auto" latinLnBrk="0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kumimoji="0" lang="en-US" altLang="ko-KR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GAP</a:t>
              </a: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분석</a:t>
              </a:r>
              <a:endParaRPr kumimoji="0" lang="en-US" altLang="ko-KR" sz="900" b="1" kern="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4" name="모서리가 둥근 직사각형 273"/>
            <p:cNvSpPr/>
            <p:nvPr/>
          </p:nvSpPr>
          <p:spPr>
            <a:xfrm>
              <a:off x="7164559" y="2855756"/>
              <a:ext cx="896034" cy="141184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검토 후</a:t>
              </a:r>
              <a:endParaRPr kumimoji="0" lang="en-US" altLang="ko-KR" sz="900" b="1" kern="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승인 및 반려</a:t>
              </a:r>
            </a:p>
          </p:txBody>
        </p:sp>
        <p:sp>
          <p:nvSpPr>
            <p:cNvPr id="275" name="모서리가 둥근 직사각형 274"/>
            <p:cNvSpPr/>
            <p:nvPr/>
          </p:nvSpPr>
          <p:spPr>
            <a:xfrm>
              <a:off x="5686210" y="3399980"/>
              <a:ext cx="1283070" cy="361874"/>
            </a:xfrm>
            <a:prstGeom prst="roundRect">
              <a:avLst>
                <a:gd name="adj" fmla="val 11364"/>
              </a:avLst>
            </a:prstGeom>
            <a:solidFill>
              <a:sysClr val="window" lastClr="FFFFFF"/>
            </a:solidFill>
            <a:ln w="158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0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코드</a:t>
              </a:r>
              <a:endParaRPr kumimoji="0" lang="ko-KR" altLang="en-US" sz="1000" b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6" name="모서리가 둥근 직사각형 275"/>
            <p:cNvSpPr/>
            <p:nvPr/>
          </p:nvSpPr>
          <p:spPr>
            <a:xfrm>
              <a:off x="5686210" y="3789045"/>
              <a:ext cx="1283070" cy="361874"/>
            </a:xfrm>
            <a:prstGeom prst="roundRect">
              <a:avLst>
                <a:gd name="adj" fmla="val 11364"/>
              </a:avLst>
            </a:prstGeom>
            <a:solidFill>
              <a:sysClr val="window" lastClr="FFFFFF"/>
            </a:solidFill>
            <a:ln w="158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0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데이터흐름</a:t>
              </a:r>
            </a:p>
          </p:txBody>
        </p:sp>
        <p:sp>
          <p:nvSpPr>
            <p:cNvPr id="277" name="모서리가 둥근 직사각형 276"/>
            <p:cNvSpPr/>
            <p:nvPr/>
          </p:nvSpPr>
          <p:spPr>
            <a:xfrm>
              <a:off x="5686210" y="4184128"/>
              <a:ext cx="1283070" cy="361874"/>
            </a:xfrm>
            <a:prstGeom prst="roundRect">
              <a:avLst>
                <a:gd name="adj" fmla="val 11364"/>
              </a:avLst>
            </a:prstGeom>
            <a:solidFill>
              <a:sysClr val="window" lastClr="FFFFFF"/>
            </a:solidFill>
            <a:ln w="158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R&amp;R </a:t>
              </a:r>
              <a:r>
                <a:rPr kumimoji="0" lang="ko-KR" altLang="en-US" sz="1000" b="1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및 절차</a:t>
              </a:r>
            </a:p>
          </p:txBody>
        </p:sp>
        <p:sp>
          <p:nvSpPr>
            <p:cNvPr id="240" name="왼쪽으로 구부러진 화살표 239"/>
            <p:cNvSpPr/>
            <p:nvPr/>
          </p:nvSpPr>
          <p:spPr>
            <a:xfrm rot="16373303">
              <a:off x="7588908" y="4581474"/>
              <a:ext cx="285967" cy="1579467"/>
            </a:xfrm>
            <a:prstGeom prst="curvedLeftArrow">
              <a:avLst>
                <a:gd name="adj1" fmla="val 41153"/>
                <a:gd name="adj2" fmla="val 85547"/>
                <a:gd name="adj3" fmla="val 43095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85000"/>
                  </a:sysClr>
                </a:gs>
              </a:gsLst>
              <a:lin ang="10800000" scaled="1"/>
              <a:tileRect/>
            </a:gra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8171951" y="2610896"/>
              <a:ext cx="896034" cy="590042"/>
              <a:chOff x="8171951" y="2610896"/>
              <a:chExt cx="896034" cy="590042"/>
            </a:xfrm>
          </p:grpSpPr>
          <p:sp>
            <p:nvSpPr>
              <p:cNvPr id="248" name="모서리가 둥근 직사각형 247"/>
              <p:cNvSpPr/>
              <p:nvPr/>
            </p:nvSpPr>
            <p:spPr>
              <a:xfrm>
                <a:off x="8171951" y="3059754"/>
                <a:ext cx="896034" cy="141184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900" b="1" kern="0" dirty="0" smtClean="0">
                    <a:solidFill>
                      <a:srgbClr val="4F81BD">
                        <a:lumMod val="50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QA</a:t>
                </a:r>
                <a:endPara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98" name="Picture 51" descr="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6620" y="2610896"/>
                <a:ext cx="574352" cy="415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그룹 12"/>
            <p:cNvGrpSpPr/>
            <p:nvPr/>
          </p:nvGrpSpPr>
          <p:grpSpPr>
            <a:xfrm>
              <a:off x="8171951" y="3267353"/>
              <a:ext cx="896034" cy="569643"/>
              <a:chOff x="8171951" y="3267353"/>
              <a:chExt cx="896034" cy="569643"/>
            </a:xfrm>
          </p:grpSpPr>
          <p:sp>
            <p:nvSpPr>
              <p:cNvPr id="264" name="모서리가 둥근 직사각형 263"/>
              <p:cNvSpPr/>
              <p:nvPr/>
            </p:nvSpPr>
            <p:spPr>
              <a:xfrm>
                <a:off x="8171951" y="3695812"/>
                <a:ext cx="896034" cy="141184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900" b="1" kern="0" dirty="0" smtClean="0">
                    <a:solidFill>
                      <a:srgbClr val="4F81BD">
                        <a:lumMod val="50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DBA</a:t>
                </a:r>
                <a:endPara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99" name="Picture 51" descr="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6369" y="3267353"/>
                <a:ext cx="574352" cy="415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" name="그룹 10"/>
            <p:cNvGrpSpPr/>
            <p:nvPr/>
          </p:nvGrpSpPr>
          <p:grpSpPr>
            <a:xfrm>
              <a:off x="8103826" y="1916790"/>
              <a:ext cx="1022244" cy="557446"/>
              <a:chOff x="8103826" y="1916790"/>
              <a:chExt cx="1022244" cy="557446"/>
            </a:xfrm>
          </p:grpSpPr>
          <p:sp>
            <p:nvSpPr>
              <p:cNvPr id="100" name="모서리가 둥근 직사각형 99"/>
              <p:cNvSpPr/>
              <p:nvPr/>
            </p:nvSpPr>
            <p:spPr>
              <a:xfrm>
                <a:off x="8103826" y="2365648"/>
                <a:ext cx="1022244" cy="108588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900" b="1" kern="0" dirty="0" smtClean="0">
                    <a:solidFill>
                      <a:srgbClr val="4F81BD">
                        <a:lumMod val="50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DA</a:t>
                </a:r>
                <a:endPara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101" name="Picture 51" descr="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6205" y="1916790"/>
                <a:ext cx="574352" cy="415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그룹 9"/>
            <p:cNvGrpSpPr/>
            <p:nvPr/>
          </p:nvGrpSpPr>
          <p:grpSpPr>
            <a:xfrm>
              <a:off x="816516" y="1916790"/>
              <a:ext cx="896034" cy="589280"/>
              <a:chOff x="816516" y="1916790"/>
              <a:chExt cx="896034" cy="589280"/>
            </a:xfrm>
          </p:grpSpPr>
          <p:sp>
            <p:nvSpPr>
              <p:cNvPr id="249" name="모서리가 둥근 직사각형 248"/>
              <p:cNvSpPr/>
              <p:nvPr/>
            </p:nvSpPr>
            <p:spPr>
              <a:xfrm>
                <a:off x="816516" y="2364886"/>
                <a:ext cx="896034" cy="141184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900" b="1" kern="0" dirty="0" smtClean="0">
                    <a:solidFill>
                      <a:srgbClr val="4F81BD">
                        <a:lumMod val="50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모델러</a:t>
                </a:r>
              </a:p>
            </p:txBody>
          </p:sp>
          <p:pic>
            <p:nvPicPr>
              <p:cNvPr id="102" name="Picture 51" descr="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132" y="1916790"/>
                <a:ext cx="574352" cy="415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그룹 13"/>
            <p:cNvGrpSpPr/>
            <p:nvPr/>
          </p:nvGrpSpPr>
          <p:grpSpPr>
            <a:xfrm>
              <a:off x="776420" y="2587776"/>
              <a:ext cx="972066" cy="554427"/>
              <a:chOff x="776420" y="2587776"/>
              <a:chExt cx="972066" cy="554427"/>
            </a:xfrm>
          </p:grpSpPr>
          <p:sp>
            <p:nvSpPr>
              <p:cNvPr id="103" name="모서리가 둥근 직사각형 102"/>
              <p:cNvSpPr/>
              <p:nvPr/>
            </p:nvSpPr>
            <p:spPr>
              <a:xfrm>
                <a:off x="776420" y="3035872"/>
                <a:ext cx="972066" cy="106331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900" b="1" kern="0" dirty="0" smtClean="0">
                    <a:solidFill>
                      <a:srgbClr val="4F81BD">
                        <a:lumMod val="50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개발자</a:t>
                </a:r>
                <a:r>
                  <a:rPr kumimoji="0" lang="en-US" altLang="ko-KR" sz="900" b="1" kern="0" dirty="0" smtClean="0">
                    <a:solidFill>
                      <a:srgbClr val="4F81BD">
                        <a:lumMod val="50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/</a:t>
                </a:r>
                <a:r>
                  <a:rPr kumimoji="0" lang="ko-KR" altLang="en-US" sz="900" b="1" kern="0" dirty="0" smtClean="0">
                    <a:solidFill>
                      <a:srgbClr val="4F81BD">
                        <a:lumMod val="50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운영자</a:t>
                </a:r>
              </a:p>
            </p:txBody>
          </p:sp>
          <p:pic>
            <p:nvPicPr>
              <p:cNvPr id="104" name="Picture 51" descr="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036" y="2587776"/>
                <a:ext cx="574352" cy="415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그룹 8"/>
            <p:cNvGrpSpPr/>
            <p:nvPr/>
          </p:nvGrpSpPr>
          <p:grpSpPr>
            <a:xfrm>
              <a:off x="632400" y="3364451"/>
              <a:ext cx="1291689" cy="2834067"/>
              <a:chOff x="632400" y="3364451"/>
              <a:chExt cx="1291689" cy="2834067"/>
            </a:xfrm>
          </p:grpSpPr>
          <p:sp>
            <p:nvSpPr>
              <p:cNvPr id="105" name="모서리가 둥근 직사각형 104"/>
              <p:cNvSpPr/>
              <p:nvPr/>
            </p:nvSpPr>
            <p:spPr>
              <a:xfrm>
                <a:off x="632401" y="3364451"/>
                <a:ext cx="1291688" cy="2834067"/>
              </a:xfrm>
              <a:prstGeom prst="roundRect">
                <a:avLst>
                  <a:gd name="adj" fmla="val 12424"/>
                </a:avLst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06" name="모서리가 둥근 직사각형 105"/>
              <p:cNvSpPr/>
              <p:nvPr/>
            </p:nvSpPr>
            <p:spPr>
              <a:xfrm>
                <a:off x="697015" y="3837811"/>
                <a:ext cx="1141765" cy="2315539"/>
              </a:xfrm>
              <a:prstGeom prst="roundRect">
                <a:avLst>
                  <a:gd name="adj" fmla="val 12452"/>
                </a:avLst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700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07" name="모서리가 둥근 직사각형 106"/>
              <p:cNvSpPr/>
              <p:nvPr/>
            </p:nvSpPr>
            <p:spPr>
              <a:xfrm>
                <a:off x="632400" y="3474430"/>
                <a:ext cx="1291689" cy="256105"/>
              </a:xfrm>
              <a:prstGeom prst="round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62919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sz="1200" b="1" kern="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활용 및 연계</a:t>
                </a:r>
                <a:r>
                  <a:rPr kumimoji="0" lang="en-US" altLang="ko-KR" sz="1200" b="1" kern="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/>
                </a:r>
                <a:br>
                  <a:rPr kumimoji="0" lang="en-US" altLang="ko-KR" sz="1200" b="1" kern="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</a:br>
                <a:r>
                  <a:rPr kumimoji="0" lang="ko-KR" altLang="en-US" sz="1200" b="1" kern="0" dirty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도구</a:t>
                </a:r>
              </a:p>
            </p:txBody>
          </p:sp>
          <p:grpSp>
            <p:nvGrpSpPr>
              <p:cNvPr id="5" name="그룹 4"/>
              <p:cNvGrpSpPr/>
              <p:nvPr/>
            </p:nvGrpSpPr>
            <p:grpSpPr>
              <a:xfrm>
                <a:off x="800484" y="3873092"/>
                <a:ext cx="931970" cy="484715"/>
                <a:chOff x="742883" y="3668448"/>
                <a:chExt cx="1005603" cy="811567"/>
              </a:xfrm>
            </p:grpSpPr>
            <p:sp>
              <p:nvSpPr>
                <p:cNvPr id="194" name="모서리가 둥근 직사각형 193"/>
                <p:cNvSpPr/>
                <p:nvPr/>
              </p:nvSpPr>
              <p:spPr>
                <a:xfrm>
                  <a:off x="742883" y="3668448"/>
                  <a:ext cx="1005603" cy="811567"/>
                </a:xfrm>
                <a:prstGeom prst="roundRect">
                  <a:avLst>
                    <a:gd name="adj" fmla="val 11364"/>
                  </a:avLst>
                </a:prstGeom>
                <a:gradFill flip="none" rotWithShape="1"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4F81BD">
                        <a:lumMod val="45000"/>
                        <a:lumOff val="55000"/>
                      </a:srgbClr>
                    </a:gs>
                    <a:gs pos="50000">
                      <a:srgbClr val="4F81BD">
                        <a:lumMod val="30000"/>
                        <a:lumOff val="70000"/>
                      </a:srgbClr>
                    </a:gs>
                  </a:gsLst>
                  <a:lin ang="16200000" scaled="1"/>
                  <a:tileRect/>
                </a:gradFill>
                <a:ln w="15875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862919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700" kern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1" name="모서리가 둥근 직사각형 250"/>
                <p:cNvSpPr/>
                <p:nvPr/>
              </p:nvSpPr>
              <p:spPr>
                <a:xfrm>
                  <a:off x="781977" y="3695641"/>
                  <a:ext cx="932092" cy="214911"/>
                </a:xfrm>
                <a:prstGeom prst="roundRect">
                  <a:avLst/>
                </a:prstGeom>
                <a:gradFill flip="none" rotWithShape="1">
                  <a:gsLst>
                    <a:gs pos="50000">
                      <a:srgbClr val="4F81BD">
                        <a:lumMod val="20000"/>
                        <a:lumOff val="80000"/>
                      </a:srgbClr>
                    </a:gs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algn="ctr" defTabSz="862919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sz="900" b="1" kern="0" dirty="0" smtClean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데이터 모델링</a:t>
                  </a:r>
                </a:p>
              </p:txBody>
            </p:sp>
            <p:pic>
              <p:nvPicPr>
                <p:cNvPr id="253" name="그림 37" descr="모델메니져화면.JP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490" y="3936624"/>
                  <a:ext cx="860996" cy="5057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" name="그룹 5"/>
              <p:cNvGrpSpPr/>
              <p:nvPr/>
            </p:nvGrpSpPr>
            <p:grpSpPr>
              <a:xfrm>
                <a:off x="800484" y="4455624"/>
                <a:ext cx="931970" cy="484715"/>
                <a:chOff x="800484" y="4455624"/>
                <a:chExt cx="931970" cy="484715"/>
              </a:xfrm>
            </p:grpSpPr>
            <p:sp>
              <p:nvSpPr>
                <p:cNvPr id="114" name="모서리가 둥근 직사각형 113"/>
                <p:cNvSpPr/>
                <p:nvPr/>
              </p:nvSpPr>
              <p:spPr>
                <a:xfrm>
                  <a:off x="800484" y="4455624"/>
                  <a:ext cx="931970" cy="484715"/>
                </a:xfrm>
                <a:prstGeom prst="roundRect">
                  <a:avLst>
                    <a:gd name="adj" fmla="val 11364"/>
                  </a:avLst>
                </a:prstGeom>
                <a:gradFill flip="none" rotWithShape="1"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4F81BD">
                        <a:lumMod val="45000"/>
                        <a:lumOff val="55000"/>
                      </a:srgbClr>
                    </a:gs>
                    <a:gs pos="50000">
                      <a:srgbClr val="4F81BD">
                        <a:lumMod val="30000"/>
                        <a:lumOff val="70000"/>
                      </a:srgbClr>
                    </a:gs>
                  </a:gsLst>
                  <a:lin ang="16200000" scaled="1"/>
                  <a:tileRect/>
                </a:gradFill>
                <a:ln w="15875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862919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700" kern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5" name="모서리가 둥근 직사각형 114"/>
                <p:cNvSpPr/>
                <p:nvPr/>
              </p:nvSpPr>
              <p:spPr>
                <a:xfrm>
                  <a:off x="836715" y="4471865"/>
                  <a:ext cx="863842" cy="128357"/>
                </a:xfrm>
                <a:prstGeom prst="roundRect">
                  <a:avLst/>
                </a:prstGeom>
                <a:gradFill flip="none" rotWithShape="1">
                  <a:gsLst>
                    <a:gs pos="50000">
                      <a:srgbClr val="4F81BD">
                        <a:lumMod val="20000"/>
                        <a:lumOff val="80000"/>
                      </a:srgbClr>
                    </a:gs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algn="ctr" defTabSz="862919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ko-KR" altLang="en-US" sz="900" b="1" kern="0" dirty="0" smtClean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영향도 분석</a:t>
                  </a:r>
                </a:p>
              </p:txBody>
            </p:sp>
            <p:pic>
              <p:nvPicPr>
                <p:cNvPr id="110" name="그림 109" descr="그림1.jp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1594" y="4635869"/>
                  <a:ext cx="731480" cy="2680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7" name="그룹 6"/>
              <p:cNvGrpSpPr/>
              <p:nvPr/>
            </p:nvGrpSpPr>
            <p:grpSpPr>
              <a:xfrm>
                <a:off x="800484" y="5038156"/>
                <a:ext cx="931970" cy="484715"/>
                <a:chOff x="800484" y="5038156"/>
                <a:chExt cx="931970" cy="484715"/>
              </a:xfrm>
            </p:grpSpPr>
            <p:sp>
              <p:nvSpPr>
                <p:cNvPr id="118" name="모서리가 둥근 직사각형 117"/>
                <p:cNvSpPr/>
                <p:nvPr/>
              </p:nvSpPr>
              <p:spPr>
                <a:xfrm>
                  <a:off x="800484" y="5038156"/>
                  <a:ext cx="931970" cy="484715"/>
                </a:xfrm>
                <a:prstGeom prst="roundRect">
                  <a:avLst>
                    <a:gd name="adj" fmla="val 11364"/>
                  </a:avLst>
                </a:prstGeom>
                <a:gradFill flip="none" rotWithShape="1"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4F81BD">
                        <a:lumMod val="45000"/>
                        <a:lumOff val="55000"/>
                      </a:srgbClr>
                    </a:gs>
                    <a:gs pos="50000">
                      <a:srgbClr val="4F81BD">
                        <a:lumMod val="30000"/>
                        <a:lumOff val="70000"/>
                      </a:srgbClr>
                    </a:gs>
                  </a:gsLst>
                  <a:lin ang="16200000" scaled="1"/>
                  <a:tileRect/>
                </a:gradFill>
                <a:ln w="15875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862919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700" kern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9" name="모서리가 둥근 직사각형 118"/>
                <p:cNvSpPr/>
                <p:nvPr/>
              </p:nvSpPr>
              <p:spPr>
                <a:xfrm>
                  <a:off x="836715" y="5054397"/>
                  <a:ext cx="863842" cy="128357"/>
                </a:xfrm>
                <a:prstGeom prst="roundRect">
                  <a:avLst/>
                </a:prstGeom>
                <a:gradFill flip="none" rotWithShape="1">
                  <a:gsLst>
                    <a:gs pos="50000">
                      <a:srgbClr val="4F81BD">
                        <a:lumMod val="20000"/>
                        <a:lumOff val="80000"/>
                      </a:srgbClr>
                    </a:gs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algn="ctr" defTabSz="862919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900" b="1" kern="0" dirty="0" smtClean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OLAP/BI</a:t>
                  </a:r>
                  <a:endParaRPr kumimoji="0" lang="ko-KR" altLang="en-US" sz="900" b="1" kern="0" dirty="0" smtClean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pic>
              <p:nvPicPr>
                <p:cNvPr id="111" name="Picture 124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0462" y="5231969"/>
                  <a:ext cx="784644" cy="2528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" name="그룹 7"/>
              <p:cNvGrpSpPr/>
              <p:nvPr/>
            </p:nvGrpSpPr>
            <p:grpSpPr>
              <a:xfrm>
                <a:off x="800484" y="5620687"/>
                <a:ext cx="931970" cy="484715"/>
                <a:chOff x="800484" y="5620687"/>
                <a:chExt cx="931970" cy="484715"/>
              </a:xfrm>
            </p:grpSpPr>
            <p:sp>
              <p:nvSpPr>
                <p:cNvPr id="122" name="모서리가 둥근 직사각형 121"/>
                <p:cNvSpPr/>
                <p:nvPr/>
              </p:nvSpPr>
              <p:spPr>
                <a:xfrm>
                  <a:off x="800484" y="5620687"/>
                  <a:ext cx="931970" cy="484715"/>
                </a:xfrm>
                <a:prstGeom prst="roundRect">
                  <a:avLst>
                    <a:gd name="adj" fmla="val 11364"/>
                  </a:avLst>
                </a:prstGeom>
                <a:gradFill flip="none" rotWithShape="1"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4F81BD">
                        <a:lumMod val="45000"/>
                        <a:lumOff val="55000"/>
                      </a:srgbClr>
                    </a:gs>
                    <a:gs pos="50000">
                      <a:srgbClr val="4F81BD">
                        <a:lumMod val="30000"/>
                        <a:lumOff val="70000"/>
                      </a:srgbClr>
                    </a:gs>
                  </a:gsLst>
                  <a:lin ang="16200000" scaled="1"/>
                  <a:tileRect/>
                </a:gradFill>
                <a:ln w="15875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862919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sz="1700" kern="0" smtClean="0">
                    <a:solidFill>
                      <a:prstClr val="white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23" name="모서리가 둥근 직사각형 122"/>
                <p:cNvSpPr/>
                <p:nvPr/>
              </p:nvSpPr>
              <p:spPr>
                <a:xfrm>
                  <a:off x="836715" y="5636928"/>
                  <a:ext cx="863842" cy="128357"/>
                </a:xfrm>
                <a:prstGeom prst="roundRect">
                  <a:avLst/>
                </a:prstGeom>
                <a:gradFill flip="none" rotWithShape="1">
                  <a:gsLst>
                    <a:gs pos="50000">
                      <a:srgbClr val="4F81BD">
                        <a:lumMod val="20000"/>
                        <a:lumOff val="80000"/>
                      </a:srgbClr>
                    </a:gs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4F81BD">
                        <a:lumMod val="40000"/>
                        <a:lumOff val="60000"/>
                      </a:srgbClr>
                    </a:gs>
                  </a:gsLst>
                  <a:lin ang="5400000" scaled="1"/>
                  <a:tileRect/>
                </a:gradFill>
                <a:ln w="12700" cap="flat" cmpd="sng" algn="ctr">
                  <a:solidFill>
                    <a:srgbClr val="4F81BD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algn="ctr" defTabSz="862919"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ko-KR" sz="900" b="1" kern="0" dirty="0" smtClean="0">
                      <a:solidFill>
                        <a:srgbClr val="4F81BD">
                          <a:lumMod val="75000"/>
                        </a:srgbClr>
                      </a:solidFill>
                      <a:latin typeface="맑은 고딕" panose="020B0503020000020004" pitchFamily="50" charset="-127"/>
                      <a:ea typeface="맑은 고딕" panose="020B0503020000020004" pitchFamily="50" charset="-127"/>
                    </a:rPr>
                    <a:t>ETL</a:t>
                  </a:r>
                  <a:endParaRPr kumimoji="0" lang="ko-KR" altLang="en-US" sz="900" b="1" kern="0" dirty="0" smtClean="0">
                    <a:solidFill>
                      <a:srgbClr val="4F81BD">
                        <a:lumMod val="75000"/>
                      </a:srgb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endParaRPr>
                </a:p>
              </p:txBody>
            </p:sp>
            <p:pic>
              <p:nvPicPr>
                <p:cNvPr id="112" name="Picture 6" descr="Fail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1594" y="5824252"/>
                  <a:ext cx="731480" cy="2536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29" name="오른쪽 화살표 128"/>
            <p:cNvSpPr/>
            <p:nvPr/>
          </p:nvSpPr>
          <p:spPr>
            <a:xfrm>
              <a:off x="1917755" y="4326102"/>
              <a:ext cx="861982" cy="269992"/>
            </a:xfrm>
            <a:prstGeom prst="rightArrow">
              <a:avLst>
                <a:gd name="adj1" fmla="val 37673"/>
                <a:gd name="adj2" fmla="val 57704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0" name="모서리가 둥근 직사각형 129"/>
            <p:cNvSpPr/>
            <p:nvPr/>
          </p:nvSpPr>
          <p:spPr>
            <a:xfrm>
              <a:off x="1856570" y="4221110"/>
              <a:ext cx="896034" cy="141184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연계</a:t>
              </a:r>
            </a:p>
          </p:txBody>
        </p:sp>
        <p:sp>
          <p:nvSpPr>
            <p:cNvPr id="131" name="모서리가 둥근 직사각형 130"/>
            <p:cNvSpPr/>
            <p:nvPr/>
          </p:nvSpPr>
          <p:spPr>
            <a:xfrm>
              <a:off x="1856570" y="4653170"/>
              <a:ext cx="896034" cy="141184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메타정보</a:t>
              </a:r>
              <a:endParaRPr kumimoji="0" lang="en-US" altLang="ko-KR" sz="900" b="1" kern="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수집</a:t>
              </a:r>
            </a:p>
          </p:txBody>
        </p:sp>
        <p:sp>
          <p:nvSpPr>
            <p:cNvPr id="132" name="오른쪽 화살표 131"/>
            <p:cNvSpPr/>
            <p:nvPr/>
          </p:nvSpPr>
          <p:spPr>
            <a:xfrm rot="10800000">
              <a:off x="7188926" y="4095312"/>
              <a:ext cx="861982" cy="269992"/>
            </a:xfrm>
            <a:prstGeom prst="rightArrow">
              <a:avLst>
                <a:gd name="adj1" fmla="val 37673"/>
                <a:gd name="adj2" fmla="val 57704"/>
              </a:avLst>
            </a:prstGeom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50000"/>
                  </a:sysClr>
                </a:gs>
                <a:gs pos="50000">
                  <a:sysClr val="window" lastClr="FFFFFF">
                    <a:lumMod val="85000"/>
                  </a:sysClr>
                </a:gs>
              </a:gsLst>
              <a:lin ang="0" scaled="1"/>
              <a:tileRect/>
            </a:gradFill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33" name="모서리가 둥근 직사각형 132"/>
            <p:cNvSpPr/>
            <p:nvPr/>
          </p:nvSpPr>
          <p:spPr>
            <a:xfrm>
              <a:off x="7185310" y="4401226"/>
              <a:ext cx="896034" cy="141184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스키마</a:t>
              </a:r>
              <a:endParaRPr kumimoji="0" lang="en-US" altLang="ko-KR" sz="900" b="1" kern="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정보 수집</a:t>
              </a:r>
            </a:p>
          </p:txBody>
        </p:sp>
        <p:sp>
          <p:nvSpPr>
            <p:cNvPr id="187" name="모서리가 둥근 직사각형 186"/>
            <p:cNvSpPr/>
            <p:nvPr/>
          </p:nvSpPr>
          <p:spPr>
            <a:xfrm>
              <a:off x="6177170" y="4959737"/>
              <a:ext cx="1291688" cy="1118142"/>
            </a:xfrm>
            <a:prstGeom prst="roundRect">
              <a:avLst>
                <a:gd name="adj" fmla="val 12424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8" name="모서리가 둥근 직사각형 187"/>
            <p:cNvSpPr/>
            <p:nvPr/>
          </p:nvSpPr>
          <p:spPr>
            <a:xfrm>
              <a:off x="6260201" y="5199128"/>
              <a:ext cx="1134169" cy="836552"/>
            </a:xfrm>
            <a:prstGeom prst="roundRect">
              <a:avLst>
                <a:gd name="adj" fmla="val 10052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9" name="모서리가 둥근 직사각형 188"/>
            <p:cNvSpPr/>
            <p:nvPr/>
          </p:nvSpPr>
          <p:spPr>
            <a:xfrm>
              <a:off x="6190870" y="5004885"/>
              <a:ext cx="1291689" cy="15111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100" b="1" kern="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</a:t>
              </a:r>
              <a:r>
                <a:rPr kumimoji="0" lang="en-US" altLang="ko-KR" sz="1100" b="1" kern="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kumimoji="0" lang="ko-KR" altLang="en-US" sz="1100" b="1" kern="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테스트 </a:t>
              </a:r>
              <a:r>
                <a:rPr kumimoji="0" lang="en-US" altLang="ko-KR" sz="1100" b="1" kern="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endParaRPr kumimoji="0" lang="ko-KR" altLang="en-US" sz="1100" b="1" kern="0" dirty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2" name="원통 221"/>
            <p:cNvSpPr/>
            <p:nvPr/>
          </p:nvSpPr>
          <p:spPr>
            <a:xfrm>
              <a:off x="6346292" y="5287661"/>
              <a:ext cx="997476" cy="713161"/>
            </a:xfrm>
            <a:prstGeom prst="can">
              <a:avLst>
                <a:gd name="adj" fmla="val 38409"/>
              </a:avLst>
            </a:prstGeom>
            <a:gradFill>
              <a:gsLst>
                <a:gs pos="0">
                  <a:srgbClr val="4F81BD">
                    <a:lumMod val="40000"/>
                    <a:lumOff val="60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  <a:gs pos="50000">
                  <a:srgbClr val="EEECE1"/>
                </a:gs>
              </a:gsLst>
              <a:lin ang="0" scaled="1"/>
            </a:gradFill>
            <a:ln w="127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700" kern="0" smtClea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3" name="모서리가 둥근 직사각형 222"/>
            <p:cNvSpPr/>
            <p:nvPr/>
          </p:nvSpPr>
          <p:spPr>
            <a:xfrm>
              <a:off x="6399940" y="5373270"/>
              <a:ext cx="896034" cy="48374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0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</a:t>
              </a:r>
              <a:r>
                <a:rPr kumimoji="0" lang="en-US" altLang="ko-KR" sz="10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kumimoji="0" lang="ko-KR" altLang="en-US" sz="10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테스트</a:t>
              </a:r>
              <a:endParaRPr kumimoji="0" lang="en-US" altLang="ko-KR" sz="1000" b="1" kern="0" dirty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defTabSz="862919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endParaRPr kumimoji="0" lang="ko-KR" altLang="en-US" sz="1000" b="1" kern="0" dirty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3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4.2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데이터품질 관리 시스템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29" name="텍스트 개체 틀 2"/>
          <p:cNvSpPr txBox="1">
            <a:spLocks/>
          </p:cNvSpPr>
          <p:nvPr/>
        </p:nvSpPr>
        <p:spPr>
          <a:xfrm>
            <a:off x="200025" y="775388"/>
            <a:ext cx="9325007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데이터품질 관리 시스템은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진단 대상 데이터의 선정부터 측정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분석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개선에 이르기까지 전 과정을 관리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하여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보다 체계적이고 효율적인 데이터 관리가 되도록 지원하는 도구입니다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623311" y="1553951"/>
            <a:ext cx="1291689" cy="1749253"/>
            <a:chOff x="623311" y="1553951"/>
            <a:chExt cx="1291689" cy="1749253"/>
          </a:xfrm>
        </p:grpSpPr>
        <p:sp>
          <p:nvSpPr>
            <p:cNvPr id="176" name="모서리가 둥근 직사각형 175"/>
            <p:cNvSpPr/>
            <p:nvPr/>
          </p:nvSpPr>
          <p:spPr>
            <a:xfrm>
              <a:off x="623312" y="1553951"/>
              <a:ext cx="1291688" cy="1749253"/>
            </a:xfrm>
            <a:prstGeom prst="roundRect">
              <a:avLst>
                <a:gd name="adj" fmla="val 12424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77" name="모서리가 둥근 직사각형 176"/>
            <p:cNvSpPr/>
            <p:nvPr/>
          </p:nvSpPr>
          <p:spPr>
            <a:xfrm>
              <a:off x="687926" y="1855544"/>
              <a:ext cx="1141765" cy="1388778"/>
            </a:xfrm>
            <a:prstGeom prst="roundRect">
              <a:avLst>
                <a:gd name="adj" fmla="val 12452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1" name="모서리가 둥근 직사각형 180"/>
            <p:cNvSpPr/>
            <p:nvPr/>
          </p:nvSpPr>
          <p:spPr>
            <a:xfrm>
              <a:off x="623311" y="1595601"/>
              <a:ext cx="1291689" cy="16054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요청</a:t>
              </a:r>
              <a:r>
                <a:rPr kumimoji="0" lang="en-US" altLang="ko-K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활용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7991000" y="1553950"/>
            <a:ext cx="1291689" cy="2429530"/>
            <a:chOff x="7991000" y="1553950"/>
            <a:chExt cx="1291689" cy="2429530"/>
          </a:xfrm>
        </p:grpSpPr>
        <p:sp>
          <p:nvSpPr>
            <p:cNvPr id="179" name="모서리가 둥근 직사각형 178"/>
            <p:cNvSpPr/>
            <p:nvPr/>
          </p:nvSpPr>
          <p:spPr>
            <a:xfrm>
              <a:off x="7991000" y="1553950"/>
              <a:ext cx="1291688" cy="2429530"/>
            </a:xfrm>
            <a:prstGeom prst="roundRect">
              <a:avLst>
                <a:gd name="adj" fmla="val 11364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2" name="모서리가 둥근 직사각형 181"/>
            <p:cNvSpPr/>
            <p:nvPr/>
          </p:nvSpPr>
          <p:spPr>
            <a:xfrm>
              <a:off x="8071675" y="1843512"/>
              <a:ext cx="1141765" cy="2078409"/>
            </a:xfrm>
            <a:prstGeom prst="roundRect">
              <a:avLst>
                <a:gd name="adj" fmla="val 15613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3" name="모서리가 둥근 직사각형 182"/>
            <p:cNvSpPr/>
            <p:nvPr/>
          </p:nvSpPr>
          <p:spPr>
            <a:xfrm>
              <a:off x="7991000" y="1595601"/>
              <a:ext cx="1291689" cy="135315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승인</a:t>
              </a: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977299" y="4027031"/>
            <a:ext cx="1305390" cy="2171486"/>
            <a:chOff x="7977299" y="4027031"/>
            <a:chExt cx="1305390" cy="2171486"/>
          </a:xfrm>
        </p:grpSpPr>
        <p:sp>
          <p:nvSpPr>
            <p:cNvPr id="180" name="모서리가 둥근 직사각형 179"/>
            <p:cNvSpPr/>
            <p:nvPr/>
          </p:nvSpPr>
          <p:spPr>
            <a:xfrm>
              <a:off x="7977299" y="4027031"/>
              <a:ext cx="1291688" cy="2171486"/>
            </a:xfrm>
            <a:prstGeom prst="roundRect">
              <a:avLst>
                <a:gd name="adj" fmla="val 11364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4" name="모서리가 둥근 직사각형 183"/>
            <p:cNvSpPr/>
            <p:nvPr/>
          </p:nvSpPr>
          <p:spPr>
            <a:xfrm>
              <a:off x="8055615" y="4306154"/>
              <a:ext cx="1141765" cy="1849240"/>
            </a:xfrm>
            <a:prstGeom prst="roundRect">
              <a:avLst>
                <a:gd name="adj" fmla="val 11398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5" name="모서리가 둥근 직사각형 184"/>
            <p:cNvSpPr/>
            <p:nvPr/>
          </p:nvSpPr>
          <p:spPr>
            <a:xfrm>
              <a:off x="7991000" y="4135740"/>
              <a:ext cx="1291689" cy="8537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데이터베이스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743619" y="1558409"/>
            <a:ext cx="4516107" cy="4640108"/>
            <a:chOff x="2743619" y="1558409"/>
            <a:chExt cx="4516107" cy="4640108"/>
          </a:xfrm>
        </p:grpSpPr>
        <p:sp>
          <p:nvSpPr>
            <p:cNvPr id="178" name="모서리가 둥근 직사각형 177"/>
            <p:cNvSpPr/>
            <p:nvPr/>
          </p:nvSpPr>
          <p:spPr>
            <a:xfrm>
              <a:off x="2743619" y="1558409"/>
              <a:ext cx="4516107" cy="4640108"/>
            </a:xfrm>
            <a:prstGeom prst="roundRect">
              <a:avLst>
                <a:gd name="adj" fmla="val 4034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6" name="모서리가 둥근 직사각형 185"/>
            <p:cNvSpPr/>
            <p:nvPr/>
          </p:nvSpPr>
          <p:spPr>
            <a:xfrm>
              <a:off x="2820277" y="1855544"/>
              <a:ext cx="4349762" cy="4299847"/>
            </a:xfrm>
            <a:prstGeom prst="roundRect">
              <a:avLst>
                <a:gd name="adj" fmla="val 4760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0" name="모서리가 둥근 직사각형 189"/>
            <p:cNvSpPr/>
            <p:nvPr/>
          </p:nvSpPr>
          <p:spPr>
            <a:xfrm>
              <a:off x="3727896" y="1595601"/>
              <a:ext cx="2640927" cy="181513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200" b="1" kern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데이터품질 </a:t>
              </a:r>
              <a:r>
                <a:rPr kumimoji="0" lang="ko-KR" altLang="en-US" sz="1200" b="1" kern="0" dirty="0" smtClean="0">
                  <a:solidFill>
                    <a:prstClr val="white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관리 시스템</a:t>
              </a:r>
              <a:endPara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91" name="모서리가 둥근 직사각형 190"/>
          <p:cNvSpPr/>
          <p:nvPr/>
        </p:nvSpPr>
        <p:spPr>
          <a:xfrm>
            <a:off x="2913451" y="1984478"/>
            <a:ext cx="4180413" cy="859137"/>
          </a:xfrm>
          <a:prstGeom prst="roundRect">
            <a:avLst>
              <a:gd name="adj" fmla="val 11364"/>
            </a:avLst>
          </a:prstGeom>
          <a:gradFill flip="none" rotWithShape="1">
            <a:gsLst>
              <a:gs pos="50000">
                <a:srgbClr val="D3E0EF"/>
              </a:gs>
              <a:gs pos="0">
                <a:srgbClr val="4F81BD">
                  <a:lumMod val="5000"/>
                  <a:lumOff val="95000"/>
                </a:srgbClr>
              </a:gs>
              <a:gs pos="100000">
                <a:srgbClr val="4F81BD">
                  <a:lumMod val="45000"/>
                  <a:lumOff val="55000"/>
                </a:srgbClr>
              </a:gs>
            </a:gsLst>
            <a:lin ang="16200000" scaled="1"/>
            <a:tileRect/>
          </a:gradFill>
          <a:ln w="1587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2" name="모서리가 둥근 직사각형 191"/>
          <p:cNvSpPr/>
          <p:nvPr/>
        </p:nvSpPr>
        <p:spPr>
          <a:xfrm>
            <a:off x="2913448" y="2926618"/>
            <a:ext cx="4153562" cy="1768621"/>
          </a:xfrm>
          <a:prstGeom prst="roundRect">
            <a:avLst>
              <a:gd name="adj" fmla="val 8107"/>
            </a:avLst>
          </a:prstGeom>
          <a:gradFill flip="none" rotWithShape="1">
            <a:gsLst>
              <a:gs pos="0">
                <a:srgbClr val="4F81BD">
                  <a:lumMod val="5000"/>
                  <a:lumOff val="95000"/>
                </a:srgbClr>
              </a:gs>
              <a:gs pos="100000">
                <a:srgbClr val="4F81BD">
                  <a:lumMod val="45000"/>
                  <a:lumOff val="55000"/>
                </a:srgbClr>
              </a:gs>
              <a:gs pos="50000">
                <a:srgbClr val="4F81BD">
                  <a:lumMod val="30000"/>
                  <a:lumOff val="70000"/>
                </a:srgbClr>
              </a:gs>
            </a:gsLst>
            <a:lin ang="16200000" scaled="1"/>
            <a:tileRect/>
          </a:gradFill>
          <a:ln w="15875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6" name="모서리가 둥근 직사각형 195"/>
          <p:cNvSpPr/>
          <p:nvPr/>
        </p:nvSpPr>
        <p:spPr>
          <a:xfrm>
            <a:off x="3625685" y="2028441"/>
            <a:ext cx="2640927" cy="239509"/>
          </a:xfrm>
          <a:prstGeom prst="roundRect">
            <a:avLst/>
          </a:prstGeom>
          <a:gradFill flip="none" rotWithShape="1">
            <a:gsLst>
              <a:gs pos="50000">
                <a:srgbClr val="4F81BD">
                  <a:lumMod val="20000"/>
                  <a:lumOff val="80000"/>
                </a:srgbClr>
              </a:gs>
              <a:gs pos="0">
                <a:srgbClr val="4F81BD">
                  <a:lumMod val="5000"/>
                  <a:lumOff val="95000"/>
                </a:srgbClr>
              </a:gs>
              <a:gs pos="100000">
                <a:srgbClr val="4F81BD">
                  <a:lumMod val="40000"/>
                  <a:lumOff val="6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요청 승인 내역</a:t>
            </a:r>
          </a:p>
        </p:txBody>
      </p:sp>
      <p:sp>
        <p:nvSpPr>
          <p:cNvPr id="197" name="모서리가 둥근 직사각형 196"/>
          <p:cNvSpPr/>
          <p:nvPr/>
        </p:nvSpPr>
        <p:spPr>
          <a:xfrm>
            <a:off x="2962528" y="2964071"/>
            <a:ext cx="4040208" cy="339133"/>
          </a:xfrm>
          <a:prstGeom prst="roundRect">
            <a:avLst/>
          </a:prstGeom>
          <a:gradFill flip="none" rotWithShape="1">
            <a:gsLst>
              <a:gs pos="50000">
                <a:srgbClr val="4F81BD">
                  <a:lumMod val="20000"/>
                  <a:lumOff val="80000"/>
                </a:srgbClr>
              </a:gs>
              <a:gs pos="0">
                <a:srgbClr val="4F81BD">
                  <a:lumMod val="5000"/>
                  <a:lumOff val="95000"/>
                </a:srgbClr>
              </a:gs>
              <a:gs pos="100000">
                <a:srgbClr val="4F81BD">
                  <a:lumMod val="40000"/>
                  <a:lumOff val="60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데이터품질 </a:t>
            </a:r>
            <a:r>
              <a:rPr kumimoji="0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관리</a:t>
            </a:r>
            <a:endParaRPr kumimoji="0" lang="en-US" altLang="ko-KR" sz="11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9" name="원통 198"/>
          <p:cNvSpPr/>
          <p:nvPr/>
        </p:nvSpPr>
        <p:spPr>
          <a:xfrm>
            <a:off x="2950772" y="4835941"/>
            <a:ext cx="2607202" cy="1060981"/>
          </a:xfrm>
          <a:prstGeom prst="can">
            <a:avLst>
              <a:gd name="adj" fmla="val 38409"/>
            </a:avLst>
          </a:prstGeom>
          <a:gradFill>
            <a:gsLst>
              <a:gs pos="0">
                <a:srgbClr val="4F81BD">
                  <a:lumMod val="40000"/>
                  <a:lumOff val="60000"/>
                </a:srgbClr>
              </a:gs>
              <a:gs pos="100000">
                <a:srgbClr val="4F81BD">
                  <a:lumMod val="40000"/>
                  <a:lumOff val="60000"/>
                </a:srgbClr>
              </a:gs>
              <a:gs pos="50000">
                <a:srgbClr val="EEECE1"/>
              </a:gs>
            </a:gsLst>
            <a:lin ang="0" scaled="1"/>
          </a:gradFill>
          <a:ln w="127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0" name="모서리가 둥근 직사각형 199"/>
          <p:cNvSpPr/>
          <p:nvPr/>
        </p:nvSpPr>
        <p:spPr>
          <a:xfrm>
            <a:off x="2962528" y="4925434"/>
            <a:ext cx="2595446" cy="25461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데이터품질 </a:t>
            </a:r>
            <a:r>
              <a:rPr kumimoji="0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저장소</a:t>
            </a:r>
            <a:endParaRPr kumimoji="0" lang="en-US" altLang="ko-KR" sz="11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통합 레파지토리</a:t>
            </a:r>
            <a:r>
              <a:rPr kumimoji="0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1" name="원통 200"/>
          <p:cNvSpPr/>
          <p:nvPr/>
        </p:nvSpPr>
        <p:spPr>
          <a:xfrm>
            <a:off x="3054350" y="5276613"/>
            <a:ext cx="1167869" cy="499672"/>
          </a:xfrm>
          <a:prstGeom prst="can">
            <a:avLst>
              <a:gd name="adj" fmla="val 26912"/>
            </a:avLst>
          </a:prstGeom>
          <a:gradFill>
            <a:gsLst>
              <a:gs pos="0">
                <a:srgbClr val="4F81BD">
                  <a:lumMod val="40000"/>
                  <a:lumOff val="60000"/>
                </a:srgbClr>
              </a:gs>
              <a:gs pos="100000">
                <a:srgbClr val="4F81BD">
                  <a:lumMod val="40000"/>
                  <a:lumOff val="60000"/>
                </a:srgbClr>
              </a:gs>
              <a:gs pos="50000">
                <a:srgbClr val="EEECE1"/>
              </a:gs>
            </a:gsLst>
            <a:lin ang="0" scaled="1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2" name="모서리가 둥근 직사각형 201"/>
          <p:cNvSpPr/>
          <p:nvPr/>
        </p:nvSpPr>
        <p:spPr>
          <a:xfrm>
            <a:off x="3054350" y="5448585"/>
            <a:ext cx="1167869" cy="25461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0" cap="none" spc="0" normalizeH="0" baseline="0" noProof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프로파일</a:t>
            </a:r>
            <a:endParaRPr kumimoji="0" lang="en-US" altLang="ko-KR" sz="900" b="1" i="0" u="none" strike="noStrike" kern="0" cap="none" spc="0" normalizeH="0" baseline="0" noProof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kern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엄부규칙</a:t>
            </a:r>
            <a:endParaRPr kumimoji="0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3" name="원통 202"/>
          <p:cNvSpPr/>
          <p:nvPr/>
        </p:nvSpPr>
        <p:spPr>
          <a:xfrm>
            <a:off x="4292334" y="5276613"/>
            <a:ext cx="1167869" cy="499672"/>
          </a:xfrm>
          <a:prstGeom prst="can">
            <a:avLst>
              <a:gd name="adj" fmla="val 26912"/>
            </a:avLst>
          </a:prstGeom>
          <a:gradFill>
            <a:gsLst>
              <a:gs pos="0">
                <a:srgbClr val="4F81BD">
                  <a:lumMod val="40000"/>
                  <a:lumOff val="60000"/>
                </a:srgbClr>
              </a:gs>
              <a:gs pos="100000">
                <a:srgbClr val="4F81BD">
                  <a:lumMod val="40000"/>
                  <a:lumOff val="60000"/>
                </a:srgbClr>
              </a:gs>
              <a:gs pos="50000">
                <a:srgbClr val="EEECE1"/>
              </a:gs>
            </a:gsLst>
            <a:lin ang="0" scaled="1"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4" name="모서리가 둥근 직사각형 203"/>
          <p:cNvSpPr/>
          <p:nvPr/>
        </p:nvSpPr>
        <p:spPr>
          <a:xfrm>
            <a:off x="4292334" y="5448585"/>
            <a:ext cx="1167869" cy="254613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kern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측정</a:t>
            </a:r>
            <a:r>
              <a:rPr kumimoji="0" lang="ko-KR" altLang="en-US" sz="900" b="1" i="0" u="none" strike="noStrike" kern="0" cap="none" spc="0" normalizeH="0" baseline="0" noProof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결과정보</a:t>
            </a:r>
            <a:endParaRPr kumimoji="0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5" name="모서리가 둥근 직사각형 204"/>
          <p:cNvSpPr/>
          <p:nvPr/>
        </p:nvSpPr>
        <p:spPr>
          <a:xfrm>
            <a:off x="2987679" y="2313198"/>
            <a:ext cx="956473" cy="449384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나의 할일</a:t>
            </a:r>
          </a:p>
        </p:txBody>
      </p:sp>
      <p:sp>
        <p:nvSpPr>
          <p:cNvPr id="206" name="모서리가 둥근 직사각형 205"/>
          <p:cNvSpPr/>
          <p:nvPr/>
        </p:nvSpPr>
        <p:spPr>
          <a:xfrm>
            <a:off x="4011150" y="2313198"/>
            <a:ext cx="956473" cy="449384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요청승인</a:t>
            </a:r>
            <a:endParaRPr kumimoji="0" lang="en-US" altLang="ko-KR" sz="9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내역</a:t>
            </a:r>
          </a:p>
        </p:txBody>
      </p:sp>
      <p:sp>
        <p:nvSpPr>
          <p:cNvPr id="207" name="모서리가 둥근 직사각형 206"/>
          <p:cNvSpPr/>
          <p:nvPr/>
        </p:nvSpPr>
        <p:spPr>
          <a:xfrm>
            <a:off x="5034621" y="2313198"/>
            <a:ext cx="956473" cy="449384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게시판</a:t>
            </a:r>
            <a:endParaRPr kumimoji="0" lang="en-US" altLang="ko-KR" sz="9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</a:p>
        </p:txBody>
      </p:sp>
      <p:sp>
        <p:nvSpPr>
          <p:cNvPr id="208" name="모서리가 둥근 직사각형 207"/>
          <p:cNvSpPr/>
          <p:nvPr/>
        </p:nvSpPr>
        <p:spPr>
          <a:xfrm>
            <a:off x="6058091" y="2313198"/>
            <a:ext cx="956473" cy="449384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데이터품질</a:t>
            </a:r>
            <a:endParaRPr kumimoji="0" lang="en-US" altLang="ko-KR" sz="9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현황판</a:t>
            </a:r>
          </a:p>
        </p:txBody>
      </p:sp>
      <p:sp>
        <p:nvSpPr>
          <p:cNvPr id="209" name="모서리가 둥근 직사각형 208"/>
          <p:cNvSpPr/>
          <p:nvPr/>
        </p:nvSpPr>
        <p:spPr>
          <a:xfrm>
            <a:off x="2972695" y="3396689"/>
            <a:ext cx="1283070" cy="361874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진단대상</a:t>
            </a:r>
            <a:r>
              <a: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endParaRPr kumimoji="0" lang="en-US" altLang="ko-KR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0" name="모서리가 둥근 직사각형 209"/>
          <p:cNvSpPr/>
          <p:nvPr/>
        </p:nvSpPr>
        <p:spPr>
          <a:xfrm>
            <a:off x="2972695" y="3785754"/>
            <a:ext cx="1283070" cy="361874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프로파일</a:t>
            </a:r>
            <a:endParaRPr kumimoji="0" lang="ko-KR" altLang="en-US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1" name="모서리가 둥근 직사각형 210"/>
          <p:cNvSpPr/>
          <p:nvPr/>
        </p:nvSpPr>
        <p:spPr>
          <a:xfrm>
            <a:off x="2972695" y="4180837"/>
            <a:ext cx="1283070" cy="361874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분석 및 개선 계획</a:t>
            </a:r>
            <a:endParaRPr kumimoji="0" lang="ko-KR" alt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2" name="모서리가 둥근 직사각형 211"/>
          <p:cNvSpPr/>
          <p:nvPr/>
        </p:nvSpPr>
        <p:spPr>
          <a:xfrm>
            <a:off x="4329451" y="3392277"/>
            <a:ext cx="1283070" cy="361874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데이터품질지표</a:t>
            </a:r>
            <a:endParaRPr kumimoji="0" lang="en-US" altLang="ko-KR" sz="1000" b="1" kern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(DQI)</a:t>
            </a:r>
            <a:endParaRPr kumimoji="0" lang="ko-KR" alt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3" name="모서리가 둥근 직사각형 212"/>
          <p:cNvSpPr/>
          <p:nvPr/>
        </p:nvSpPr>
        <p:spPr>
          <a:xfrm>
            <a:off x="4329451" y="3781342"/>
            <a:ext cx="1283070" cy="361874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업무규칙</a:t>
            </a:r>
            <a:endParaRPr kumimoji="0" lang="ko-KR" alt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4" name="모서리가 둥근 직사각형 213"/>
          <p:cNvSpPr/>
          <p:nvPr/>
        </p:nvSpPr>
        <p:spPr>
          <a:xfrm>
            <a:off x="4329451" y="4176425"/>
            <a:ext cx="1283070" cy="361874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개선 결과</a:t>
            </a:r>
            <a:endParaRPr kumimoji="0" lang="ko-KR" alt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82" name="그룹 281"/>
          <p:cNvGrpSpPr/>
          <p:nvPr/>
        </p:nvGrpSpPr>
        <p:grpSpPr>
          <a:xfrm>
            <a:off x="8096680" y="4441203"/>
            <a:ext cx="497116" cy="467614"/>
            <a:chOff x="8096680" y="4205205"/>
            <a:chExt cx="497116" cy="390059"/>
          </a:xfrm>
        </p:grpSpPr>
        <p:sp>
          <p:nvSpPr>
            <p:cNvPr id="227" name="원통 226"/>
            <p:cNvSpPr/>
            <p:nvPr/>
          </p:nvSpPr>
          <p:spPr>
            <a:xfrm>
              <a:off x="8096680" y="4205205"/>
              <a:ext cx="497116" cy="381221"/>
            </a:xfrm>
            <a:prstGeom prst="can">
              <a:avLst>
                <a:gd name="adj" fmla="val 38409"/>
              </a:avLst>
            </a:prstGeom>
            <a:gradFill>
              <a:gsLst>
                <a:gs pos="0">
                  <a:srgbClr val="4F81BD">
                    <a:lumMod val="40000"/>
                    <a:lumOff val="60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  <a:gs pos="50000">
                  <a:srgbClr val="EEECE1"/>
                </a:gs>
              </a:gsLst>
              <a:lin ang="0" scaled="1"/>
            </a:gradFill>
            <a:ln w="127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8" name="모서리가 둥근 직사각형 227"/>
            <p:cNvSpPr/>
            <p:nvPr/>
          </p:nvSpPr>
          <p:spPr>
            <a:xfrm>
              <a:off x="8096680" y="4327154"/>
              <a:ext cx="457776" cy="26811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kern="0" dirty="0" err="1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계정계</a:t>
              </a:r>
              <a:r>
                <a:rPr kumimoji="0" lang="en-US" altLang="ko-KR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/>
              </a:r>
              <a:br>
                <a:rPr kumimoji="0" lang="en-US" altLang="ko-KR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</a:br>
              <a:r>
                <a:rPr kumimoji="0" lang="en-US" altLang="ko-KR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endPara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79" name="그룹 278"/>
          <p:cNvGrpSpPr/>
          <p:nvPr/>
        </p:nvGrpSpPr>
        <p:grpSpPr>
          <a:xfrm>
            <a:off x="8096680" y="4934844"/>
            <a:ext cx="497116" cy="470239"/>
            <a:chOff x="8096680" y="4535159"/>
            <a:chExt cx="497116" cy="392248"/>
          </a:xfrm>
        </p:grpSpPr>
        <p:sp>
          <p:nvSpPr>
            <p:cNvPr id="226" name="원통 225"/>
            <p:cNvSpPr/>
            <p:nvPr/>
          </p:nvSpPr>
          <p:spPr>
            <a:xfrm>
              <a:off x="8096680" y="4535159"/>
              <a:ext cx="497116" cy="381221"/>
            </a:xfrm>
            <a:prstGeom prst="can">
              <a:avLst>
                <a:gd name="adj" fmla="val 38409"/>
              </a:avLst>
            </a:prstGeom>
            <a:gradFill>
              <a:gsLst>
                <a:gs pos="0">
                  <a:srgbClr val="4F81BD">
                    <a:lumMod val="40000"/>
                    <a:lumOff val="60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  <a:gs pos="50000">
                  <a:srgbClr val="EEECE1"/>
                </a:gs>
              </a:gsLst>
              <a:lin ang="0" scaled="1"/>
            </a:gradFill>
            <a:ln w="127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9" name="모서리가 둥근 직사각형 228"/>
            <p:cNvSpPr/>
            <p:nvPr/>
          </p:nvSpPr>
          <p:spPr>
            <a:xfrm>
              <a:off x="8096680" y="4659297"/>
              <a:ext cx="457776" cy="26811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채널계</a:t>
              </a:r>
              <a:endPara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endPara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31" name="모서리가 둥근 직사각형 230"/>
          <p:cNvSpPr/>
          <p:nvPr/>
        </p:nvSpPr>
        <p:spPr>
          <a:xfrm>
            <a:off x="8383764" y="5910848"/>
            <a:ext cx="457776" cy="254532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…</a:t>
            </a:r>
            <a:endParaRPr kumimoji="0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81" name="그룹 280"/>
          <p:cNvGrpSpPr/>
          <p:nvPr/>
        </p:nvGrpSpPr>
        <p:grpSpPr>
          <a:xfrm>
            <a:off x="8661148" y="4441203"/>
            <a:ext cx="497116" cy="467614"/>
            <a:chOff x="8661148" y="4205205"/>
            <a:chExt cx="497116" cy="390059"/>
          </a:xfrm>
        </p:grpSpPr>
        <p:sp>
          <p:nvSpPr>
            <p:cNvPr id="235" name="원통 234"/>
            <p:cNvSpPr/>
            <p:nvPr/>
          </p:nvSpPr>
          <p:spPr>
            <a:xfrm>
              <a:off x="8661148" y="4205205"/>
              <a:ext cx="497116" cy="381221"/>
            </a:xfrm>
            <a:prstGeom prst="can">
              <a:avLst>
                <a:gd name="adj" fmla="val 38409"/>
              </a:avLst>
            </a:prstGeom>
            <a:gradFill>
              <a:gsLst>
                <a:gs pos="0">
                  <a:srgbClr val="4F81BD">
                    <a:lumMod val="40000"/>
                    <a:lumOff val="60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  <a:gs pos="50000">
                  <a:srgbClr val="EEECE1"/>
                </a:gs>
              </a:gsLst>
              <a:lin ang="0" scaled="1"/>
            </a:gradFill>
            <a:ln w="127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6" name="모서리가 둥근 직사각형 235"/>
            <p:cNvSpPr/>
            <p:nvPr/>
          </p:nvSpPr>
          <p:spPr>
            <a:xfrm>
              <a:off x="8661148" y="4327154"/>
              <a:ext cx="457776" cy="26811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kern="0" dirty="0" err="1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기간계</a:t>
              </a:r>
              <a:endParaRPr kumimoji="0" lang="en-US" altLang="ko-KR" sz="900" b="1" kern="0" dirty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endPara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80" name="그룹 279"/>
          <p:cNvGrpSpPr/>
          <p:nvPr/>
        </p:nvGrpSpPr>
        <p:grpSpPr>
          <a:xfrm>
            <a:off x="8661148" y="4934844"/>
            <a:ext cx="497116" cy="470239"/>
            <a:chOff x="8661148" y="4535159"/>
            <a:chExt cx="497116" cy="392248"/>
          </a:xfrm>
        </p:grpSpPr>
        <p:sp>
          <p:nvSpPr>
            <p:cNvPr id="234" name="원통 233"/>
            <p:cNvSpPr/>
            <p:nvPr/>
          </p:nvSpPr>
          <p:spPr>
            <a:xfrm>
              <a:off x="8661148" y="4535159"/>
              <a:ext cx="497116" cy="381221"/>
            </a:xfrm>
            <a:prstGeom prst="can">
              <a:avLst>
                <a:gd name="adj" fmla="val 38409"/>
              </a:avLst>
            </a:prstGeom>
            <a:gradFill>
              <a:gsLst>
                <a:gs pos="0">
                  <a:srgbClr val="4F81BD">
                    <a:lumMod val="40000"/>
                    <a:lumOff val="60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  <a:gs pos="50000">
                  <a:srgbClr val="EEECE1"/>
                </a:gs>
              </a:gsLst>
              <a:lin ang="0" scaled="1"/>
            </a:gradFill>
            <a:ln w="127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7" name="모서리가 둥근 직사각형 236"/>
            <p:cNvSpPr/>
            <p:nvPr/>
          </p:nvSpPr>
          <p:spPr>
            <a:xfrm>
              <a:off x="8661148" y="4659297"/>
              <a:ext cx="457776" cy="26811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75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단위</a:t>
              </a:r>
              <a:endParaRPr kumimoji="0" lang="en-US" altLang="ko-KR" sz="900" b="1" kern="0" dirty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DB</a:t>
              </a:r>
              <a:endPara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41" name="모서리가 둥근 직사각형 240"/>
          <p:cNvSpPr/>
          <p:nvPr/>
        </p:nvSpPr>
        <p:spPr>
          <a:xfrm>
            <a:off x="5464029" y="5413097"/>
            <a:ext cx="896034" cy="14118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5" name="오른쪽 화살표 254"/>
          <p:cNvSpPr/>
          <p:nvPr/>
        </p:nvSpPr>
        <p:spPr>
          <a:xfrm>
            <a:off x="1860505" y="1844780"/>
            <a:ext cx="932195" cy="269992"/>
          </a:xfrm>
          <a:prstGeom prst="rightArrow">
            <a:avLst>
              <a:gd name="adj1" fmla="val 37673"/>
              <a:gd name="adj2" fmla="val 57704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  <a:gs pos="50000">
                <a:sysClr val="window" lastClr="FFFFFF">
                  <a:lumMod val="85000"/>
                </a:sysClr>
              </a:gs>
            </a:gsLst>
            <a:lin ang="0" scaled="1"/>
            <a:tileRect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7" name="오른쪽 화살표 256"/>
          <p:cNvSpPr/>
          <p:nvPr/>
        </p:nvSpPr>
        <p:spPr>
          <a:xfrm rot="10800000">
            <a:off x="1852526" y="2492870"/>
            <a:ext cx="932195" cy="269992"/>
          </a:xfrm>
          <a:prstGeom prst="rightArrow">
            <a:avLst>
              <a:gd name="adj1" fmla="val 37673"/>
              <a:gd name="adj2" fmla="val 57704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  <a:gs pos="50000">
                <a:sysClr val="window" lastClr="FFFFFF">
                  <a:lumMod val="85000"/>
                </a:sysClr>
              </a:gs>
            </a:gsLst>
            <a:lin ang="0" scaled="1"/>
            <a:tileRect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8" name="오른쪽 화살표 257"/>
          <p:cNvSpPr/>
          <p:nvPr/>
        </p:nvSpPr>
        <p:spPr>
          <a:xfrm>
            <a:off x="7191961" y="1969355"/>
            <a:ext cx="861982" cy="269992"/>
          </a:xfrm>
          <a:prstGeom prst="rightArrow">
            <a:avLst>
              <a:gd name="adj1" fmla="val 37673"/>
              <a:gd name="adj2" fmla="val 57704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  <a:gs pos="50000">
                <a:sysClr val="window" lastClr="FFFFFF">
                  <a:lumMod val="85000"/>
                </a:sysClr>
              </a:gs>
            </a:gsLst>
            <a:lin ang="0" scaled="1"/>
            <a:tileRect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9" name="오른쪽 화살표 258"/>
          <p:cNvSpPr/>
          <p:nvPr/>
        </p:nvSpPr>
        <p:spPr>
          <a:xfrm rot="10800000">
            <a:off x="7168175" y="2511092"/>
            <a:ext cx="861982" cy="269992"/>
          </a:xfrm>
          <a:prstGeom prst="rightArrow">
            <a:avLst>
              <a:gd name="adj1" fmla="val 37673"/>
              <a:gd name="adj2" fmla="val 57704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  <a:gs pos="50000">
                <a:sysClr val="window" lastClr="FFFFFF">
                  <a:lumMod val="85000"/>
                </a:sysClr>
              </a:gs>
            </a:gsLst>
            <a:lin ang="0" scaled="1"/>
            <a:tileRect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0" name="모서리가 둥근 직사각형 259"/>
          <p:cNvSpPr/>
          <p:nvPr/>
        </p:nvSpPr>
        <p:spPr>
          <a:xfrm>
            <a:off x="1840209" y="2207666"/>
            <a:ext cx="896034" cy="14118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kern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DQI, CTQ, </a:t>
            </a:r>
            <a:r>
              <a:rPr kumimoji="0" lang="ko-KR" altLang="en-US" sz="900" b="1" kern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업무규칙</a:t>
            </a:r>
            <a:endParaRPr kumimoji="0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1" name="모서리가 둥근 직사각형 260"/>
          <p:cNvSpPr/>
          <p:nvPr/>
        </p:nvSpPr>
        <p:spPr>
          <a:xfrm>
            <a:off x="1887997" y="2629841"/>
            <a:ext cx="896034" cy="44196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kern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오류데이터</a:t>
            </a:r>
            <a:endParaRPr kumimoji="0" lang="ko-KR" altLang="en-US" sz="900" b="1" kern="0" dirty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78" name="그룹 277"/>
          <p:cNvGrpSpPr/>
          <p:nvPr/>
        </p:nvGrpSpPr>
        <p:grpSpPr>
          <a:xfrm>
            <a:off x="8103826" y="5484804"/>
            <a:ext cx="497116" cy="475487"/>
            <a:chOff x="8103826" y="5013220"/>
            <a:chExt cx="497116" cy="396626"/>
          </a:xfrm>
        </p:grpSpPr>
        <p:sp>
          <p:nvSpPr>
            <p:cNvPr id="266" name="원통 265"/>
            <p:cNvSpPr/>
            <p:nvPr/>
          </p:nvSpPr>
          <p:spPr>
            <a:xfrm>
              <a:off x="8103826" y="5013220"/>
              <a:ext cx="497116" cy="381221"/>
            </a:xfrm>
            <a:prstGeom prst="can">
              <a:avLst>
                <a:gd name="adj" fmla="val 38409"/>
              </a:avLst>
            </a:prstGeom>
            <a:gradFill>
              <a:gsLst>
                <a:gs pos="0">
                  <a:srgbClr val="4F81BD">
                    <a:lumMod val="40000"/>
                    <a:lumOff val="60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  <a:gs pos="50000">
                  <a:srgbClr val="EEECE1"/>
                </a:gs>
              </a:gsLst>
              <a:lin ang="0" scaled="1"/>
            </a:gradFill>
            <a:ln w="127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7" name="모서리가 둥근 직사각형 266"/>
            <p:cNvSpPr/>
            <p:nvPr/>
          </p:nvSpPr>
          <p:spPr>
            <a:xfrm>
              <a:off x="8103826" y="5141736"/>
              <a:ext cx="457776" cy="26811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DW</a:t>
              </a:r>
              <a:endPara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8668294" y="5484804"/>
            <a:ext cx="497116" cy="475487"/>
            <a:chOff x="8668294" y="5013220"/>
            <a:chExt cx="497116" cy="396626"/>
          </a:xfrm>
        </p:grpSpPr>
        <p:sp>
          <p:nvSpPr>
            <p:cNvPr id="268" name="원통 267"/>
            <p:cNvSpPr/>
            <p:nvPr/>
          </p:nvSpPr>
          <p:spPr>
            <a:xfrm>
              <a:off x="8668294" y="5013220"/>
              <a:ext cx="497116" cy="381221"/>
            </a:xfrm>
            <a:prstGeom prst="can">
              <a:avLst>
                <a:gd name="adj" fmla="val 38409"/>
              </a:avLst>
            </a:prstGeom>
            <a:gradFill>
              <a:gsLst>
                <a:gs pos="0">
                  <a:srgbClr val="4F81BD">
                    <a:lumMod val="40000"/>
                    <a:lumOff val="60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  <a:gs pos="50000">
                  <a:srgbClr val="EEECE1"/>
                </a:gs>
              </a:gsLst>
              <a:lin ang="0" scaled="1"/>
            </a:gradFill>
            <a:ln w="127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69" name="모서리가 둥근 직사각형 268"/>
            <p:cNvSpPr/>
            <p:nvPr/>
          </p:nvSpPr>
          <p:spPr>
            <a:xfrm>
              <a:off x="8668294" y="5141736"/>
              <a:ext cx="457776" cy="26811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DM</a:t>
              </a:r>
            </a:p>
          </p:txBody>
        </p:sp>
      </p:grpSp>
      <p:sp>
        <p:nvSpPr>
          <p:cNvPr id="272" name="모서리가 둥근 직사각형 271"/>
          <p:cNvSpPr/>
          <p:nvPr/>
        </p:nvSpPr>
        <p:spPr>
          <a:xfrm>
            <a:off x="7170039" y="2215195"/>
            <a:ext cx="896034" cy="14118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승인요청</a:t>
            </a:r>
          </a:p>
        </p:txBody>
      </p:sp>
      <p:sp>
        <p:nvSpPr>
          <p:cNvPr id="274" name="모서리가 둥근 직사각형 273"/>
          <p:cNvSpPr/>
          <p:nvPr/>
        </p:nvSpPr>
        <p:spPr>
          <a:xfrm>
            <a:off x="7164559" y="2855756"/>
            <a:ext cx="896034" cy="14118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검토 후</a:t>
            </a:r>
            <a:endParaRPr kumimoji="0" lang="en-US" altLang="ko-KR" sz="9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승인 및 반려</a:t>
            </a:r>
          </a:p>
        </p:txBody>
      </p:sp>
      <p:sp>
        <p:nvSpPr>
          <p:cNvPr id="275" name="모서리가 둥근 직사각형 274"/>
          <p:cNvSpPr/>
          <p:nvPr/>
        </p:nvSpPr>
        <p:spPr>
          <a:xfrm>
            <a:off x="5686210" y="3399980"/>
            <a:ext cx="1283070" cy="361874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중요정보항목</a:t>
            </a:r>
            <a:endParaRPr kumimoji="0" lang="en-US" altLang="ko-KR" sz="1000" b="1" kern="0" smtClean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kern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(CTQ)</a:t>
            </a:r>
            <a:endParaRPr kumimoji="0" lang="ko-KR" altLang="en-US" sz="1000" b="1" kern="0" dirty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6" name="모서리가 둥근 직사각형 275"/>
          <p:cNvSpPr/>
          <p:nvPr/>
        </p:nvSpPr>
        <p:spPr>
          <a:xfrm>
            <a:off x="5686210" y="3789045"/>
            <a:ext cx="1283070" cy="361874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측정 결과</a:t>
            </a:r>
            <a:endParaRPr kumimoji="0" lang="ko-KR" alt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7" name="모서리가 둥근 직사각형 276"/>
          <p:cNvSpPr/>
          <p:nvPr/>
        </p:nvSpPr>
        <p:spPr>
          <a:xfrm>
            <a:off x="5686210" y="4184128"/>
            <a:ext cx="1283070" cy="361874"/>
          </a:xfrm>
          <a:prstGeom prst="roundRect">
            <a:avLst>
              <a:gd name="adj" fmla="val 11364"/>
            </a:avLst>
          </a:prstGeom>
          <a:solidFill>
            <a:sysClr val="window" lastClr="FFFFFF"/>
          </a:solidFill>
          <a:ln w="158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품질현황</a:t>
            </a:r>
            <a:endParaRPr kumimoji="0" lang="ko-KR" alt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8171951" y="2610896"/>
            <a:ext cx="896034" cy="590042"/>
            <a:chOff x="8171951" y="2610896"/>
            <a:chExt cx="896034" cy="590042"/>
          </a:xfrm>
        </p:grpSpPr>
        <p:sp>
          <p:nvSpPr>
            <p:cNvPr id="248" name="모서리가 둥근 직사각형 247"/>
            <p:cNvSpPr/>
            <p:nvPr/>
          </p:nvSpPr>
          <p:spPr>
            <a:xfrm>
              <a:off x="8171951" y="3059754"/>
              <a:ext cx="896034" cy="141184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kern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품질관리협의회</a:t>
              </a:r>
              <a:endPara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98" name="Picture 51" descr="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6620" y="2610896"/>
              <a:ext cx="574352" cy="41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그룹 12"/>
          <p:cNvGrpSpPr/>
          <p:nvPr/>
        </p:nvGrpSpPr>
        <p:grpSpPr>
          <a:xfrm>
            <a:off x="8171951" y="3267353"/>
            <a:ext cx="896034" cy="569643"/>
            <a:chOff x="8171951" y="3267353"/>
            <a:chExt cx="896034" cy="569643"/>
          </a:xfrm>
        </p:grpSpPr>
        <p:sp>
          <p:nvSpPr>
            <p:cNvPr id="264" name="모서리가 둥근 직사각형 263"/>
            <p:cNvSpPr/>
            <p:nvPr/>
          </p:nvSpPr>
          <p:spPr>
            <a:xfrm>
              <a:off x="8171951" y="3695812"/>
              <a:ext cx="896034" cy="141184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DA</a:t>
              </a:r>
              <a:endPara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99" name="Picture 51" descr="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369" y="3267353"/>
              <a:ext cx="574352" cy="41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그룹 10"/>
          <p:cNvGrpSpPr/>
          <p:nvPr/>
        </p:nvGrpSpPr>
        <p:grpSpPr>
          <a:xfrm>
            <a:off x="8103826" y="1916790"/>
            <a:ext cx="1022244" cy="557446"/>
            <a:chOff x="8103826" y="1916790"/>
            <a:chExt cx="1022244" cy="557446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8103826" y="2365648"/>
              <a:ext cx="1022244" cy="108588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kern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품질관리자</a:t>
              </a:r>
              <a:endPara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01" name="Picture 51" descr="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6205" y="1916790"/>
              <a:ext cx="574352" cy="41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그룹 9"/>
          <p:cNvGrpSpPr/>
          <p:nvPr/>
        </p:nvGrpSpPr>
        <p:grpSpPr>
          <a:xfrm>
            <a:off x="816516" y="1916790"/>
            <a:ext cx="896034" cy="589280"/>
            <a:chOff x="816516" y="1916790"/>
            <a:chExt cx="896034" cy="589280"/>
          </a:xfrm>
        </p:grpSpPr>
        <p:sp>
          <p:nvSpPr>
            <p:cNvPr id="249" name="모서리가 둥근 직사각형 248"/>
            <p:cNvSpPr/>
            <p:nvPr/>
          </p:nvSpPr>
          <p:spPr>
            <a:xfrm>
              <a:off x="816516" y="2364886"/>
              <a:ext cx="896034" cy="141184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품질담당자</a:t>
              </a:r>
              <a:endPara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02" name="Picture 51" descr="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132" y="1916790"/>
              <a:ext cx="574352" cy="41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그룹 13"/>
          <p:cNvGrpSpPr/>
          <p:nvPr/>
        </p:nvGrpSpPr>
        <p:grpSpPr>
          <a:xfrm>
            <a:off x="776420" y="2587776"/>
            <a:ext cx="972066" cy="554427"/>
            <a:chOff x="776420" y="2587776"/>
            <a:chExt cx="972066" cy="554427"/>
          </a:xfrm>
        </p:grpSpPr>
        <p:sp>
          <p:nvSpPr>
            <p:cNvPr id="103" name="모서리가 둥근 직사각형 102"/>
            <p:cNvSpPr/>
            <p:nvPr/>
          </p:nvSpPr>
          <p:spPr>
            <a:xfrm>
              <a:off x="776420" y="3035872"/>
              <a:ext cx="972066" cy="106331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개발자</a:t>
              </a:r>
              <a:r>
                <a:rPr kumimoji="0" lang="en-US" altLang="ko-KR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/</a:t>
              </a:r>
              <a:r>
                <a:rPr kumimoji="0" lang="ko-KR" altLang="en-US" sz="900" b="1" kern="0" dirty="0" smtClean="0">
                  <a:solidFill>
                    <a:srgbClr val="4F81BD">
                      <a:lumMod val="50000"/>
                    </a:srgb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운영자</a:t>
              </a:r>
              <a:endPara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04" name="Picture 51" descr="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036" y="2587776"/>
              <a:ext cx="574352" cy="41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" name="모서리가 둥근 직사각형 104"/>
          <p:cNvSpPr/>
          <p:nvPr/>
        </p:nvSpPr>
        <p:spPr>
          <a:xfrm>
            <a:off x="632401" y="3364451"/>
            <a:ext cx="1291688" cy="2834067"/>
          </a:xfrm>
          <a:prstGeom prst="roundRect">
            <a:avLst>
              <a:gd name="adj" fmla="val 12424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6" name="모서리가 둥근 직사각형 105"/>
          <p:cNvSpPr/>
          <p:nvPr/>
        </p:nvSpPr>
        <p:spPr>
          <a:xfrm>
            <a:off x="697015" y="3837811"/>
            <a:ext cx="1141765" cy="2315539"/>
          </a:xfrm>
          <a:prstGeom prst="roundRect">
            <a:avLst>
              <a:gd name="adj" fmla="val 12452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7" name="모서리가 둥근 직사각형 106"/>
          <p:cNvSpPr/>
          <p:nvPr/>
        </p:nvSpPr>
        <p:spPr>
          <a:xfrm>
            <a:off x="632400" y="3474430"/>
            <a:ext cx="1291689" cy="256105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활용 및 연계</a:t>
            </a:r>
            <a: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0" lang="ko-KR" alt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도구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800484" y="4656305"/>
            <a:ext cx="931970" cy="714380"/>
            <a:chOff x="742883" y="3668448"/>
            <a:chExt cx="1005603" cy="811567"/>
          </a:xfrm>
        </p:grpSpPr>
        <p:sp>
          <p:nvSpPr>
            <p:cNvPr id="194" name="모서리가 둥근 직사각형 193"/>
            <p:cNvSpPr/>
            <p:nvPr/>
          </p:nvSpPr>
          <p:spPr>
            <a:xfrm>
              <a:off x="742883" y="3668448"/>
              <a:ext cx="1005603" cy="811567"/>
            </a:xfrm>
            <a:prstGeom prst="roundRect">
              <a:avLst>
                <a:gd name="adj" fmla="val 11364"/>
              </a:avLst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</a:srgbClr>
                </a:gs>
                <a:gs pos="100000">
                  <a:srgbClr val="4F81BD">
                    <a:lumMod val="45000"/>
                    <a:lumOff val="55000"/>
                  </a:srgbClr>
                </a:gs>
                <a:gs pos="50000">
                  <a:srgbClr val="4F81BD">
                    <a:lumMod val="30000"/>
                    <a:lumOff val="70000"/>
                  </a:srgbClr>
                </a:gs>
              </a:gsLst>
              <a:lin ang="16200000" scaled="1"/>
              <a:tileRect/>
            </a:gradFill>
            <a:ln w="1587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1" name="모서리가 둥근 직사각형 250"/>
            <p:cNvSpPr/>
            <p:nvPr/>
          </p:nvSpPr>
          <p:spPr>
            <a:xfrm>
              <a:off x="781977" y="3695641"/>
              <a:ext cx="932092" cy="214911"/>
            </a:xfrm>
            <a:prstGeom prst="roundRect">
              <a:avLst/>
            </a:prstGeom>
            <a:gradFill flip="none" rotWithShape="1">
              <a:gsLst>
                <a:gs pos="50000">
                  <a:srgbClr val="4F81BD">
                    <a:lumMod val="20000"/>
                    <a:lumOff val="80000"/>
                  </a:srgbClr>
                </a:gs>
                <a:gs pos="0">
                  <a:srgbClr val="4F81BD">
                    <a:lumMod val="5000"/>
                    <a:lumOff val="95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5400000" scaled="1"/>
              <a:tileRect/>
            </a:gradFill>
            <a:ln w="127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데이터 모델링</a:t>
              </a:r>
            </a:p>
          </p:txBody>
        </p:sp>
        <p:pic>
          <p:nvPicPr>
            <p:cNvPr id="253" name="그림 37" descr="모델메니져화면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490" y="3936624"/>
              <a:ext cx="860996" cy="505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그룹 7"/>
          <p:cNvGrpSpPr/>
          <p:nvPr/>
        </p:nvGrpSpPr>
        <p:grpSpPr>
          <a:xfrm>
            <a:off x="800484" y="5406405"/>
            <a:ext cx="931970" cy="676138"/>
            <a:chOff x="800484" y="5620687"/>
            <a:chExt cx="931970" cy="484715"/>
          </a:xfrm>
        </p:grpSpPr>
        <p:sp>
          <p:nvSpPr>
            <p:cNvPr id="122" name="모서리가 둥근 직사각형 121"/>
            <p:cNvSpPr/>
            <p:nvPr/>
          </p:nvSpPr>
          <p:spPr>
            <a:xfrm>
              <a:off x="800484" y="5620687"/>
              <a:ext cx="931970" cy="484715"/>
            </a:xfrm>
            <a:prstGeom prst="roundRect">
              <a:avLst>
                <a:gd name="adj" fmla="val 11364"/>
              </a:avLst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</a:srgbClr>
                </a:gs>
                <a:gs pos="100000">
                  <a:srgbClr val="4F81BD">
                    <a:lumMod val="45000"/>
                    <a:lumOff val="55000"/>
                  </a:srgbClr>
                </a:gs>
                <a:gs pos="50000">
                  <a:srgbClr val="4F81BD">
                    <a:lumMod val="30000"/>
                    <a:lumOff val="70000"/>
                  </a:srgbClr>
                </a:gs>
              </a:gsLst>
              <a:lin ang="16200000" scaled="1"/>
              <a:tileRect/>
            </a:gradFill>
            <a:ln w="1587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3" name="모서리가 둥근 직사각형 122"/>
            <p:cNvSpPr/>
            <p:nvPr/>
          </p:nvSpPr>
          <p:spPr>
            <a:xfrm>
              <a:off x="836715" y="5636928"/>
              <a:ext cx="863842" cy="128357"/>
            </a:xfrm>
            <a:prstGeom prst="roundRect">
              <a:avLst/>
            </a:prstGeom>
            <a:gradFill flip="none" rotWithShape="1">
              <a:gsLst>
                <a:gs pos="50000">
                  <a:srgbClr val="4F81BD">
                    <a:lumMod val="20000"/>
                    <a:lumOff val="80000"/>
                  </a:srgbClr>
                </a:gs>
                <a:gs pos="0">
                  <a:srgbClr val="4F81BD">
                    <a:lumMod val="5000"/>
                    <a:lumOff val="95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5400000" scaled="1"/>
              <a:tileRect/>
            </a:gradFill>
            <a:ln w="127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ETL</a:t>
              </a:r>
              <a:endPara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12" name="Picture 6" descr="Fai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594" y="5824252"/>
              <a:ext cx="731480" cy="253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9" name="오른쪽 화살표 128"/>
          <p:cNvSpPr/>
          <p:nvPr/>
        </p:nvSpPr>
        <p:spPr>
          <a:xfrm>
            <a:off x="1917755" y="4603822"/>
            <a:ext cx="861982" cy="269992"/>
          </a:xfrm>
          <a:prstGeom prst="rightArrow">
            <a:avLst>
              <a:gd name="adj1" fmla="val 37673"/>
              <a:gd name="adj2" fmla="val 57704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  <a:gs pos="50000">
                <a:sysClr val="window" lastClr="FFFFFF">
                  <a:lumMod val="85000"/>
                </a:sysClr>
              </a:gs>
            </a:gsLst>
            <a:lin ang="0" scaled="1"/>
            <a:tileRect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>
            <a:off x="1856570" y="4498830"/>
            <a:ext cx="896034" cy="14118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kern="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연계</a:t>
            </a:r>
            <a:endParaRPr kumimoji="0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1" name="모서리가 둥근 직사각형 130"/>
          <p:cNvSpPr/>
          <p:nvPr/>
        </p:nvSpPr>
        <p:spPr>
          <a:xfrm>
            <a:off x="1856570" y="4930890"/>
            <a:ext cx="896034" cy="14118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kern="0" dirty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메타정보</a:t>
            </a:r>
            <a:endParaRPr kumimoji="0" lang="en-US" altLang="ko-KR" sz="900" b="1" kern="0" dirty="0" smtClean="0">
              <a:solidFill>
                <a:srgbClr val="4F81BD">
                  <a:lumMod val="50000"/>
                </a:srgb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수집</a:t>
            </a:r>
          </a:p>
        </p:txBody>
      </p:sp>
      <p:sp>
        <p:nvSpPr>
          <p:cNvPr id="132" name="오른쪽 화살표 131"/>
          <p:cNvSpPr/>
          <p:nvPr/>
        </p:nvSpPr>
        <p:spPr>
          <a:xfrm rot="10800000">
            <a:off x="5453067" y="5450432"/>
            <a:ext cx="932400" cy="269992"/>
          </a:xfrm>
          <a:prstGeom prst="rightArrow">
            <a:avLst>
              <a:gd name="adj1" fmla="val 37673"/>
              <a:gd name="adj2" fmla="val 57704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  <a:gs pos="50000">
                <a:sysClr val="window" lastClr="FFFFFF">
                  <a:lumMod val="85000"/>
                </a:sysClr>
              </a:gs>
            </a:gsLst>
            <a:lin ang="0" scaled="1"/>
            <a:tileRect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5557164" y="5715016"/>
            <a:ext cx="896034" cy="14118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i="0" u="none" strike="noStrike" kern="0" cap="none" spc="0" normalizeH="0" baseline="0" noProof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측정결과</a:t>
            </a:r>
            <a:endParaRPr kumimoji="0" lang="en-US" altLang="ko-KR" sz="900" b="1" i="0" u="none" strike="noStrike" kern="0" cap="none" spc="0" normalizeH="0" baseline="0" noProof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900" b="1" i="0" u="none" strike="noStrike" kern="0" cap="none" spc="0" normalizeH="0" baseline="0" noProof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오류데이터</a:t>
            </a:r>
            <a:r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0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7" name="모서리가 둥근 직사각형 186"/>
          <p:cNvSpPr/>
          <p:nvPr/>
        </p:nvSpPr>
        <p:spPr>
          <a:xfrm>
            <a:off x="6433693" y="4857760"/>
            <a:ext cx="1291688" cy="1118142"/>
          </a:xfrm>
          <a:prstGeom prst="roundRect">
            <a:avLst>
              <a:gd name="adj" fmla="val 12424"/>
            </a:avLst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8" name="모서리가 둥근 직사각형 187"/>
          <p:cNvSpPr/>
          <p:nvPr/>
        </p:nvSpPr>
        <p:spPr>
          <a:xfrm>
            <a:off x="6516724" y="5097151"/>
            <a:ext cx="1134169" cy="836552"/>
          </a:xfrm>
          <a:prstGeom prst="roundRect">
            <a:avLst>
              <a:gd name="adj" fmla="val 10052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9" name="모서리가 둥근 직사각형 188"/>
          <p:cNvSpPr/>
          <p:nvPr/>
        </p:nvSpPr>
        <p:spPr>
          <a:xfrm>
            <a:off x="6447393" y="4902908"/>
            <a:ext cx="1291689" cy="15111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진단대상 </a:t>
            </a:r>
            <a:r>
              <a:rPr kumimoji="0" lang="en-US" altLang="ko-KR" sz="11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2" name="원통 221"/>
          <p:cNvSpPr/>
          <p:nvPr/>
        </p:nvSpPr>
        <p:spPr>
          <a:xfrm>
            <a:off x="6602815" y="5185684"/>
            <a:ext cx="997476" cy="713161"/>
          </a:xfrm>
          <a:prstGeom prst="can">
            <a:avLst>
              <a:gd name="adj" fmla="val 38409"/>
            </a:avLst>
          </a:prstGeom>
          <a:gradFill>
            <a:gsLst>
              <a:gs pos="0">
                <a:srgbClr val="4F81BD">
                  <a:lumMod val="40000"/>
                  <a:lumOff val="60000"/>
                </a:srgbClr>
              </a:gs>
              <a:gs pos="100000">
                <a:srgbClr val="4F81BD">
                  <a:lumMod val="40000"/>
                  <a:lumOff val="60000"/>
                </a:srgbClr>
              </a:gs>
              <a:gs pos="50000">
                <a:srgbClr val="EEECE1"/>
              </a:gs>
            </a:gsLst>
            <a:lin ang="0" scaled="1"/>
          </a:gradFill>
          <a:ln w="12700" cap="flat" cmpd="sng" algn="ctr">
            <a:solidFill>
              <a:srgbClr val="4F81B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3" name="모서리가 둥근 직사각형 222"/>
          <p:cNvSpPr/>
          <p:nvPr/>
        </p:nvSpPr>
        <p:spPr>
          <a:xfrm>
            <a:off x="6656463" y="5415050"/>
            <a:ext cx="896034" cy="48374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kern="0" dirty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개발</a:t>
            </a:r>
            <a:r>
              <a:rPr kumimoji="0" lang="en-US" altLang="ko-KR" sz="1000" b="1" kern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000" b="1" kern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테스트</a:t>
            </a:r>
            <a:r>
              <a:rPr kumimoji="0" lang="en-US" altLang="ko-KR" sz="1000" b="1" kern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0" lang="ko-KR" altLang="en-US" sz="1000" b="1" kern="0" smtClean="0">
                <a:solidFill>
                  <a:srgbClr val="4F81BD">
                    <a:lumMod val="75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 </a:t>
            </a:r>
            <a:r>
              <a:rPr kumimoji="0" lang="en-US" altLang="ko-KR" sz="1000" b="1" i="0" u="none" strike="noStrike" kern="0" cap="none" spc="0" normalizeH="0" baseline="0" noProof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DB</a:t>
            </a:r>
            <a:endParaRPr kumimoji="0" lang="ko-KR" alt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4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4.  </a:t>
            </a:r>
            <a:r>
              <a:rPr lang="ko-KR" altLang="en-US" sz="1300" b="1" kern="0" spc="-150" dirty="0">
                <a:solidFill>
                  <a:srgbClr val="000000">
                    <a:lumMod val="50000"/>
                    <a:lumOff val="50000"/>
                  </a:srgb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지원 도구</a:t>
            </a: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  <p:sp>
        <p:nvSpPr>
          <p:cNvPr id="242" name="오른쪽 화살표 241"/>
          <p:cNvSpPr/>
          <p:nvPr/>
        </p:nvSpPr>
        <p:spPr>
          <a:xfrm>
            <a:off x="5524504" y="5167298"/>
            <a:ext cx="932195" cy="269992"/>
          </a:xfrm>
          <a:prstGeom prst="rightArrow">
            <a:avLst>
              <a:gd name="adj1" fmla="val 37673"/>
              <a:gd name="adj2" fmla="val 57704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  <a:gs pos="50000">
                <a:sysClr val="window" lastClr="FFFFFF">
                  <a:lumMod val="85000"/>
                </a:sysClr>
              </a:gs>
            </a:gsLst>
            <a:lin ang="0" scaled="1"/>
            <a:tileRect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28" name="그룹 127"/>
          <p:cNvGrpSpPr/>
          <p:nvPr/>
        </p:nvGrpSpPr>
        <p:grpSpPr>
          <a:xfrm>
            <a:off x="800484" y="3895065"/>
            <a:ext cx="931970" cy="725521"/>
            <a:chOff x="800484" y="4455624"/>
            <a:chExt cx="931970" cy="484715"/>
          </a:xfrm>
        </p:grpSpPr>
        <p:sp>
          <p:nvSpPr>
            <p:cNvPr id="114" name="모서리가 둥근 직사각형 113"/>
            <p:cNvSpPr/>
            <p:nvPr/>
          </p:nvSpPr>
          <p:spPr>
            <a:xfrm>
              <a:off x="800484" y="4455624"/>
              <a:ext cx="931970" cy="484715"/>
            </a:xfrm>
            <a:prstGeom prst="roundRect">
              <a:avLst>
                <a:gd name="adj" fmla="val 11364"/>
              </a:avLst>
            </a:prstGeom>
            <a:gradFill flip="none" rotWithShape="1">
              <a:gsLst>
                <a:gs pos="0">
                  <a:srgbClr val="4F81BD">
                    <a:lumMod val="5000"/>
                    <a:lumOff val="95000"/>
                  </a:srgbClr>
                </a:gs>
                <a:gs pos="100000">
                  <a:srgbClr val="4F81BD">
                    <a:lumMod val="45000"/>
                    <a:lumOff val="55000"/>
                  </a:srgbClr>
                </a:gs>
                <a:gs pos="50000">
                  <a:srgbClr val="4F81BD">
                    <a:lumMod val="30000"/>
                    <a:lumOff val="70000"/>
                  </a:srgbClr>
                </a:gs>
              </a:gsLst>
              <a:lin ang="16200000" scaled="1"/>
              <a:tileRect/>
            </a:gradFill>
            <a:ln w="15875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5" name="모서리가 둥근 직사각형 114"/>
            <p:cNvSpPr/>
            <p:nvPr/>
          </p:nvSpPr>
          <p:spPr>
            <a:xfrm>
              <a:off x="836715" y="4471865"/>
              <a:ext cx="863842" cy="128357"/>
            </a:xfrm>
            <a:prstGeom prst="roundRect">
              <a:avLst/>
            </a:prstGeom>
            <a:gradFill flip="none" rotWithShape="1">
              <a:gsLst>
                <a:gs pos="50000">
                  <a:srgbClr val="4F81BD">
                    <a:lumMod val="20000"/>
                    <a:lumOff val="80000"/>
                  </a:srgbClr>
                </a:gs>
                <a:gs pos="0">
                  <a:srgbClr val="4F81BD">
                    <a:lumMod val="5000"/>
                    <a:lumOff val="95000"/>
                  </a:srgbClr>
                </a:gs>
                <a:gs pos="100000">
                  <a:srgbClr val="4F81BD">
                    <a:lumMod val="40000"/>
                    <a:lumOff val="60000"/>
                  </a:srgbClr>
                </a:gs>
              </a:gsLst>
              <a:lin ang="5400000" scaled="1"/>
              <a:tileRect/>
            </a:gradFill>
            <a:ln w="127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86291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900" b="1" i="0" u="none" strike="noStrike" kern="0" cap="none" spc="0" normalizeH="0" baseline="0" noProof="0" smtClean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메타데이터</a:t>
              </a:r>
              <a:endParaRPr kumimoji="0" lang="ko-KR" alt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126" name="그림 1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V="1">
              <a:off x="881034" y="4572008"/>
              <a:ext cx="785818" cy="358100"/>
            </a:xfrm>
            <a:prstGeom prst="rect">
              <a:avLst/>
            </a:prstGeom>
            <a:ln>
              <a:solidFill>
                <a:sysClr val="window" lastClr="FFFFFF">
                  <a:lumMod val="75000"/>
                </a:sysClr>
              </a:solidFill>
            </a:ln>
          </p:spPr>
        </p:pic>
      </p:grpSp>
      <p:sp>
        <p:nvSpPr>
          <p:cNvPr id="240" name="왼쪽으로 구부러진 화살표 239"/>
          <p:cNvSpPr/>
          <p:nvPr/>
        </p:nvSpPr>
        <p:spPr>
          <a:xfrm rot="4368205">
            <a:off x="7610283" y="5633245"/>
            <a:ext cx="192778" cy="756000"/>
          </a:xfrm>
          <a:prstGeom prst="curvedLeftArrow">
            <a:avLst>
              <a:gd name="adj1" fmla="val 41153"/>
              <a:gd name="adj2" fmla="val 85547"/>
              <a:gd name="adj3" fmla="val 43095"/>
            </a:avLst>
          </a:prstGeom>
          <a:gradFill flip="none" rotWithShape="1">
            <a:gsLst>
              <a:gs pos="0">
                <a:sysClr val="window" lastClr="FFFFFF"/>
              </a:gs>
              <a:gs pos="100000">
                <a:sysClr val="window" lastClr="FFFFFF">
                  <a:lumMod val="50000"/>
                </a:sysClr>
              </a:gs>
              <a:gs pos="50000">
                <a:sysClr val="window" lastClr="FFFFFF">
                  <a:lumMod val="85000"/>
                </a:sysClr>
              </a:gs>
            </a:gsLst>
            <a:lin ang="10800000" scaled="1"/>
            <a:tileRect/>
          </a:gra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7239016" y="6143644"/>
            <a:ext cx="896034" cy="14118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kern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복제</a:t>
            </a:r>
            <a:endParaRPr kumimoji="0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5" name="모서리가 둥근 직사각형 134"/>
          <p:cNvSpPr/>
          <p:nvPr/>
        </p:nvSpPr>
        <p:spPr>
          <a:xfrm>
            <a:off x="5513074" y="5072074"/>
            <a:ext cx="896034" cy="141184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86291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00" b="1" kern="0" smtClean="0">
                <a:solidFill>
                  <a:srgbClr val="4F81BD">
                    <a:lumMod val="50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측정</a:t>
            </a:r>
            <a:endParaRPr kumimoji="0" lang="ko-KR" altLang="en-US" sz="900" b="1" i="0" u="none" strike="noStrike" kern="0" cap="none" spc="0" normalizeH="0" baseline="0" noProof="0" dirty="0" smtClean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16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84810" y="3212970"/>
            <a:ext cx="2749471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HY헤드라인M" pitchFamily="18" charset="-127"/>
                <a:ea typeface="굴림" pitchFamily="50" charset="-127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dirty="0" smtClean="0">
                <a:ln w="18415" cmpd="sng">
                  <a:solidFill>
                    <a:schemeClr val="accent1">
                      <a:alpha val="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</a:rPr>
              <a:t>감사합니다</a:t>
            </a:r>
            <a:endParaRPr kumimoji="0" lang="ko-KR" altLang="en-US" sz="4000" dirty="0">
              <a:ln w="18415" cmpd="sng">
                <a:solidFill>
                  <a:schemeClr val="accent1">
                    <a:alpha val="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1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.1 </a:t>
            </a: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데이터량의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 폭발적 증가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1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.  </a:t>
            </a:r>
            <a:r>
              <a:rPr lang="ko-KR" altLang="en-US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데이터  시대</a:t>
            </a: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  <p:sp>
        <p:nvSpPr>
          <p:cNvPr id="69" name="텍스트 개체 틀 2"/>
          <p:cNvSpPr txBox="1">
            <a:spLocks/>
          </p:cNvSpPr>
          <p:nvPr/>
        </p:nvSpPr>
        <p:spPr>
          <a:xfrm>
            <a:off x="200025" y="775388"/>
            <a:ext cx="9505950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정보시스템의 복잡도 증가와 함께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데이터량의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폭발적 증가</a:t>
            </a:r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빅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데이터 시대 도래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7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25829" r="13750" b="18750"/>
          <a:stretch>
            <a:fillRect/>
          </a:stretch>
        </p:blipFill>
        <p:spPr bwMode="auto">
          <a:xfrm>
            <a:off x="632400" y="1325908"/>
            <a:ext cx="8688286" cy="394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직사각형 13"/>
          <p:cNvSpPr>
            <a:spLocks noChangeArrowheads="1"/>
          </p:cNvSpPr>
          <p:nvPr/>
        </p:nvSpPr>
        <p:spPr bwMode="auto">
          <a:xfrm>
            <a:off x="665290" y="5398573"/>
            <a:ext cx="86553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3663" indent="-93663" eaLnBrk="0" hangingPunct="0"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3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ko-K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‘10~’15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년까지 전세계 </a:t>
            </a:r>
            <a:r>
              <a:rPr lang="ko-KR" altLang="en-US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모바일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데이터 </a:t>
            </a:r>
            <a:r>
              <a:rPr lang="ko-KR" altLang="en-US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트래픽은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연평균 </a:t>
            </a:r>
            <a:r>
              <a:rPr lang="en-US" altLang="ko-K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92%, 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인터넷 </a:t>
            </a:r>
            <a:r>
              <a:rPr lang="ko-KR" altLang="en-US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트래픽은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연평균 </a:t>
            </a:r>
            <a:r>
              <a:rPr lang="en-US" altLang="ko-K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34% 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증가할 것으로 예상</a:t>
            </a:r>
            <a:r>
              <a:rPr lang="en-US" altLang="ko-K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(Cisco, 2011)</a:t>
            </a:r>
          </a:p>
          <a:p>
            <a:pPr eaLnBrk="1" hangingPunct="1">
              <a:spcBef>
                <a:spcPct val="3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ko-KR" altLang="en-US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트위터는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전세계 </a:t>
            </a:r>
            <a:r>
              <a:rPr lang="en-US" altLang="ko-K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억명의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월간 사용자들이 이용하고 있으며</a:t>
            </a:r>
            <a:r>
              <a:rPr lang="en-US" altLang="ko-K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하루 평균 </a:t>
            </a:r>
            <a:r>
              <a:rPr lang="en-US" altLang="ko-K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 개의 </a:t>
            </a:r>
            <a:r>
              <a:rPr lang="ko-KR" altLang="en-US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트윗이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발생</a:t>
            </a:r>
            <a:r>
              <a:rPr lang="en-US" altLang="ko-K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(Twitter, 2011)</a:t>
            </a:r>
          </a:p>
          <a:p>
            <a:pPr eaLnBrk="1" hangingPunct="1">
              <a:spcBef>
                <a:spcPct val="3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오늘날</a:t>
            </a:r>
            <a:r>
              <a:rPr lang="en-US" altLang="ko-K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11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 인구가 </a:t>
            </a:r>
            <a:r>
              <a:rPr lang="ko-KR" altLang="en-US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소셜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네트워크를 이용하고 있고 </a:t>
            </a:r>
            <a:r>
              <a:rPr lang="en-US" altLang="ko-K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 </a:t>
            </a:r>
            <a:r>
              <a:rPr lang="en-US" altLang="ko-K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5000</a:t>
            </a:r>
            <a:r>
              <a:rPr lang="ko-KR" altLang="en-US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만명이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매일 </a:t>
            </a:r>
            <a:r>
              <a:rPr lang="ko-KR" altLang="en-US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페이스북에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사진을 업로드하고 있음</a:t>
            </a:r>
            <a:r>
              <a:rPr lang="en-US" altLang="ko-K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인텔 </a:t>
            </a:r>
            <a:r>
              <a:rPr lang="en-US" altLang="ko-K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CEO </a:t>
            </a:r>
            <a:r>
              <a:rPr lang="ko-KR" altLang="en-US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폴 </a:t>
            </a:r>
            <a:r>
              <a:rPr lang="ko-KR" altLang="en-US" sz="1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오텔리니</a:t>
            </a:r>
            <a:r>
              <a:rPr lang="en-US" altLang="ko-KR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2011)</a:t>
            </a:r>
            <a:endParaRPr lang="ko-KR" altLang="en-US" sz="1000" i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0" name="Rectangle 67"/>
          <p:cNvSpPr>
            <a:spLocks noChangeArrowheads="1"/>
          </p:cNvSpPr>
          <p:nvPr/>
        </p:nvSpPr>
        <p:spPr bwMode="auto">
          <a:xfrm>
            <a:off x="632400" y="6078568"/>
            <a:ext cx="404469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1pPr>
            <a:lvl2pPr marL="742950" indent="-285750" eaLnBrk="0" hangingPunct="0"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2pPr>
            <a:lvl3pPr marL="1143000" indent="-228600" eaLnBrk="0" hangingPunct="0"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3pPr>
            <a:lvl4pPr marL="1600200" indent="-228600" eaLnBrk="0" hangingPunct="0"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4pPr>
            <a:lvl5pPr marL="2057400" indent="-228600" eaLnBrk="0" hangingPunct="0"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  <a:tab pos="7315200" algn="r"/>
              </a:tabLst>
              <a:defRPr kumimoji="1">
                <a:solidFill>
                  <a:schemeClr val="tx1"/>
                </a:solidFill>
                <a:latin typeface="HY헤드라인M" panose="02030600000101010101" pitchFamily="18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Clr>
                <a:srgbClr val="7D0900"/>
              </a:buClr>
              <a:buFont typeface="Arial" panose="020B0604020202020204" pitchFamily="34" charset="0"/>
              <a:buNone/>
            </a:pPr>
            <a:r>
              <a:rPr lang="en-US" altLang="ko-KR" sz="9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 panose="020B0503020000020004" pitchFamily="50" charset="-127"/>
              </a:rPr>
              <a:t>- Source: Gartner(2011) ‘Hyper Cycle for Emerging Technologies,2011’</a:t>
            </a:r>
            <a:endParaRPr lang="en-US" altLang="ko-KR" sz="9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24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1.2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데이터의 중요성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1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.  </a:t>
            </a:r>
            <a:r>
              <a:rPr lang="ko-KR" altLang="en-US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데이터  시</a:t>
            </a:r>
            <a:r>
              <a:rPr lang="ko-KR" altLang="en-US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대</a:t>
            </a: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  <p:pic>
        <p:nvPicPr>
          <p:cNvPr id="7170" name="Picture 2" descr="C:\Users\user\Pictures\imagesW8BRIMP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10" y="1607720"/>
            <a:ext cx="3528490" cy="22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353" y="1607720"/>
            <a:ext cx="3888540" cy="4341630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2039928" y="5142008"/>
            <a:ext cx="2192972" cy="807342"/>
          </a:xfrm>
          <a:prstGeom prst="roundRect">
            <a:avLst>
              <a:gd name="adj" fmla="val 368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45714" rIns="91426" bIns="45714" anchor="ctr"/>
          <a:lstStyle/>
          <a:p>
            <a:pPr algn="ctr" defTabSz="912813" latinLnBrk="0">
              <a:lnSpc>
                <a:spcPct val="120000"/>
              </a:lnSpc>
              <a:buClr>
                <a:srgbClr val="000066"/>
              </a:buClr>
              <a:defRPr/>
            </a:pPr>
            <a:r>
              <a:rPr lang="ko-KR" altLang="en-US" sz="1400" b="1" smtClean="0">
                <a:latin typeface="맑은 고딕" pitchFamily="50" charset="-127"/>
                <a:ea typeface="맑은 고딕" pitchFamily="50" charset="-127"/>
              </a:rPr>
              <a:t>데이터의 중요성을 다시 한번 더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확인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648680" y="908650"/>
            <a:ext cx="336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[Google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알파고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]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vs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[MS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테이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75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1.3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데이터 오류 사례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1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.  </a:t>
            </a:r>
            <a:r>
              <a:rPr lang="ko-KR" altLang="en-US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데이터  시</a:t>
            </a:r>
            <a:r>
              <a:rPr lang="ko-KR" altLang="en-US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대</a:t>
            </a: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07" y="1268700"/>
            <a:ext cx="4113098" cy="4581160"/>
          </a:xfrm>
          <a:prstGeom prst="rect">
            <a:avLst/>
          </a:prstGeom>
          <a:noFill/>
          <a:ln w="9525">
            <a:solidFill>
              <a:schemeClr val="accent5">
                <a:lumMod val="9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7257320" y="4797190"/>
            <a:ext cx="2088290" cy="807342"/>
          </a:xfrm>
          <a:prstGeom prst="roundRect">
            <a:avLst>
              <a:gd name="adj" fmla="val 3685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45714" rIns="91426" bIns="45714" anchor="ctr"/>
          <a:lstStyle/>
          <a:p>
            <a:pPr algn="ctr" defTabSz="912813" latinLnBrk="0">
              <a:lnSpc>
                <a:spcPct val="120000"/>
              </a:lnSpc>
              <a:buClr>
                <a:srgbClr val="000066"/>
              </a:buClr>
              <a:defRPr/>
            </a:pP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대외 신인도 악영향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212230" y="3356990"/>
            <a:ext cx="4320600" cy="1249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90000" rIns="90000" bIns="9000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HY울릉도B" pitchFamily="18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HY울릉도B" pitchFamily="18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HY울릉도B" pitchFamily="18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HY울릉도B" pitchFamily="18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1600" b="1" kern="1200">
                <a:solidFill>
                  <a:schemeClr val="tx1"/>
                </a:solidFill>
                <a:latin typeface="HY울릉도B" pitchFamily="18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sz="1600" b="1" kern="1200">
                <a:solidFill>
                  <a:schemeClr val="tx1"/>
                </a:solidFill>
                <a:latin typeface="HY울릉도B" pitchFamily="18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sz="1600" b="1" kern="1200">
                <a:solidFill>
                  <a:schemeClr val="tx1"/>
                </a:solidFill>
                <a:latin typeface="HY울릉도B" pitchFamily="18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sz="1600" b="1" kern="1200">
                <a:solidFill>
                  <a:schemeClr val="tx1"/>
                </a:solidFill>
                <a:latin typeface="HY울릉도B" pitchFamily="18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sz="1600" b="1" kern="1200">
                <a:solidFill>
                  <a:schemeClr val="tx1"/>
                </a:solidFill>
                <a:latin typeface="HY울릉도B" pitchFamily="18" charset="-127"/>
                <a:ea typeface="굴림" charset="-127"/>
                <a:cs typeface="+mn-cs"/>
              </a:defRPr>
            </a:lvl9pPr>
          </a:lstStyle>
          <a:p>
            <a:pPr marL="101600" indent="-1016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ko-KR" altLang="en-US" sz="12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카드사 연말정산 오류</a:t>
            </a:r>
            <a:r>
              <a:rPr lang="en-US" altLang="ko-KR" sz="12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sz="1200" dirty="0" smtClean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대중교통비 누락 </a:t>
            </a:r>
            <a:endParaRPr lang="en-US" altLang="ko-KR" sz="1200" dirty="0" smtClean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ko-KR" sz="1100" dirty="0" smtClean="0">
                <a:latin typeface="HY울릉도M" pitchFamily="18" charset="-127"/>
                <a:ea typeface="HY울릉도M" pitchFamily="18" charset="-127"/>
              </a:rPr>
              <a:t>– </a:t>
            </a:r>
            <a:r>
              <a:rPr lang="ko-KR" altLang="en-US" sz="1100" dirty="0" smtClean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카드사가 </a:t>
            </a:r>
            <a:r>
              <a:rPr lang="ko-KR" altLang="en-US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전산 상의 착오로 연말정산 과정에서 </a:t>
            </a:r>
            <a:r>
              <a:rPr lang="ko-KR" altLang="en-US" sz="11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공제율이</a:t>
            </a:r>
            <a:r>
              <a:rPr lang="ko-KR" altLang="en-US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배인 대중교통 </a:t>
            </a:r>
            <a:r>
              <a:rPr lang="ko-KR" altLang="en-US" sz="11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결제액을</a:t>
            </a:r>
            <a:r>
              <a:rPr lang="ko-KR" altLang="en-US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일반 신용카드 결제로 분류하는 오류를 냈다</a:t>
            </a:r>
            <a:r>
              <a:rPr lang="en-US" altLang="ko-KR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피해 대상은 약 </a:t>
            </a:r>
            <a:r>
              <a:rPr lang="en-US" altLang="ko-KR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170</a:t>
            </a:r>
            <a:r>
              <a:rPr lang="ko-KR" altLang="en-US" sz="11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만명</a:t>
            </a:r>
            <a:r>
              <a:rPr lang="en-US" altLang="ko-KR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피해액만 </a:t>
            </a:r>
            <a:r>
              <a:rPr lang="en-US" altLang="ko-KR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650</a:t>
            </a:r>
            <a:r>
              <a:rPr lang="ko-KR" altLang="en-US" sz="1100" dirty="0" err="1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억여원으로</a:t>
            </a:r>
            <a:r>
              <a:rPr lang="ko-KR" altLang="en-US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인당 평균 약 </a:t>
            </a:r>
            <a:r>
              <a:rPr lang="en-US" altLang="ko-KR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만</a:t>
            </a:r>
            <a:r>
              <a:rPr lang="en-US" altLang="ko-KR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8000</a:t>
            </a:r>
            <a:r>
              <a:rPr lang="ko-KR" altLang="en-US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원에 달한다</a:t>
            </a:r>
            <a:r>
              <a:rPr lang="en-US" altLang="ko-KR" sz="1100" dirty="0">
                <a:solidFill>
                  <a:srgbClr val="333333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endParaRPr lang="en-US" altLang="ko-KR" sz="11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205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1.4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데이터 품질 관리의 필요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1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.  </a:t>
            </a:r>
            <a:r>
              <a:rPr lang="ko-KR" altLang="en-US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데이터  시</a:t>
            </a:r>
            <a:r>
              <a:rPr lang="ko-KR" altLang="en-US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대</a:t>
            </a: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  <p:sp>
        <p:nvSpPr>
          <p:cNvPr id="70" name="텍스트 개체 틀 2"/>
          <p:cNvSpPr txBox="1">
            <a:spLocks/>
          </p:cNvSpPr>
          <p:nvPr/>
        </p:nvSpPr>
        <p:spPr>
          <a:xfrm>
            <a:off x="200025" y="775388"/>
            <a:ext cx="9505950" cy="6477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데이터관리 기술들은 데이터 저장소나 액세스 기술 위주로 발전되고 있으나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이에 비해 데이터 품질에 대한 인식은 매우 낮으며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저품질</a:t>
            </a: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데이터의 피해 사례와 비용 발생에 따른 데이터품질관리에 대한 필요성이 대두되고 있습니다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1" name="그룹 41"/>
          <p:cNvGrpSpPr/>
          <p:nvPr/>
        </p:nvGrpSpPr>
        <p:grpSpPr>
          <a:xfrm>
            <a:off x="341313" y="1477981"/>
            <a:ext cx="9002712" cy="4737101"/>
            <a:chOff x="341313" y="1643050"/>
            <a:chExt cx="9002712" cy="4522787"/>
          </a:xfrm>
        </p:grpSpPr>
        <p:sp>
          <p:nvSpPr>
            <p:cNvPr id="72" name="AutoShape 139"/>
            <p:cNvSpPr>
              <a:spLocks noChangeArrowheads="1"/>
            </p:cNvSpPr>
            <p:nvPr/>
          </p:nvSpPr>
          <p:spPr bwMode="auto">
            <a:xfrm>
              <a:off x="4019550" y="5046650"/>
              <a:ext cx="3040063" cy="1028700"/>
            </a:xfrm>
            <a:prstGeom prst="roundRect">
              <a:avLst>
                <a:gd name="adj" fmla="val 0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73" name="AutoShape 141"/>
            <p:cNvSpPr>
              <a:spLocks noChangeArrowheads="1"/>
            </p:cNvSpPr>
            <p:nvPr/>
          </p:nvSpPr>
          <p:spPr bwMode="auto">
            <a:xfrm>
              <a:off x="2374900" y="5045062"/>
              <a:ext cx="1408113" cy="10287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74" name="AutoShape 139"/>
            <p:cNvSpPr>
              <a:spLocks noChangeArrowheads="1"/>
            </p:cNvSpPr>
            <p:nvPr/>
          </p:nvSpPr>
          <p:spPr bwMode="auto">
            <a:xfrm>
              <a:off x="4008438" y="3941750"/>
              <a:ext cx="3040062" cy="1028700"/>
            </a:xfrm>
            <a:prstGeom prst="roundRect">
              <a:avLst>
                <a:gd name="adj" fmla="val 0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75" name="AutoShape 141"/>
            <p:cNvSpPr>
              <a:spLocks noChangeArrowheads="1"/>
            </p:cNvSpPr>
            <p:nvPr/>
          </p:nvSpPr>
          <p:spPr bwMode="auto">
            <a:xfrm>
              <a:off x="2363788" y="3940162"/>
              <a:ext cx="1408112" cy="10287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76" name="AutoShape 139"/>
            <p:cNvSpPr>
              <a:spLocks noChangeArrowheads="1"/>
            </p:cNvSpPr>
            <p:nvPr/>
          </p:nvSpPr>
          <p:spPr bwMode="auto">
            <a:xfrm>
              <a:off x="3998913" y="2827325"/>
              <a:ext cx="3040062" cy="1028700"/>
            </a:xfrm>
            <a:prstGeom prst="roundRect">
              <a:avLst>
                <a:gd name="adj" fmla="val 0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77" name="AutoShape 141"/>
            <p:cNvSpPr>
              <a:spLocks noChangeArrowheads="1"/>
            </p:cNvSpPr>
            <p:nvPr/>
          </p:nvSpPr>
          <p:spPr bwMode="auto">
            <a:xfrm>
              <a:off x="2354263" y="2825737"/>
              <a:ext cx="1408112" cy="10287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grpSp>
          <p:nvGrpSpPr>
            <p:cNvPr id="78" name="Group 112"/>
            <p:cNvGrpSpPr>
              <a:grpSpLocks/>
            </p:cNvGrpSpPr>
            <p:nvPr/>
          </p:nvGrpSpPr>
          <p:grpSpPr bwMode="auto">
            <a:xfrm rot="5400000">
              <a:off x="6287294" y="3080531"/>
              <a:ext cx="4394200" cy="1719262"/>
              <a:chOff x="5919" y="73"/>
              <a:chExt cx="3470" cy="1157"/>
            </a:xfrm>
          </p:grpSpPr>
          <p:sp>
            <p:nvSpPr>
              <p:cNvPr id="98" name="AutoShape 113"/>
              <p:cNvSpPr>
                <a:spLocks/>
              </p:cNvSpPr>
              <p:nvPr/>
            </p:nvSpPr>
            <p:spPr bwMode="auto">
              <a:xfrm rot="5400000" flipV="1">
                <a:off x="7075" y="-1083"/>
                <a:ext cx="1157" cy="3470"/>
              </a:xfrm>
              <a:prstGeom prst="leftBracket">
                <a:avLst>
                  <a:gd name="adj" fmla="val 149957"/>
                </a:avLst>
              </a:prstGeom>
              <a:gradFill rotWithShape="1">
                <a:gsLst>
                  <a:gs pos="0">
                    <a:srgbClr val="C1D5E7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ko-KR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99" name="AutoShape 114"/>
              <p:cNvSpPr>
                <a:spLocks/>
              </p:cNvSpPr>
              <p:nvPr/>
            </p:nvSpPr>
            <p:spPr bwMode="auto">
              <a:xfrm rot="5400000" flipV="1">
                <a:off x="7085" y="-1007"/>
                <a:ext cx="1138" cy="3334"/>
              </a:xfrm>
              <a:prstGeom prst="leftBracket">
                <a:avLst>
                  <a:gd name="adj" fmla="val 146485"/>
                </a:avLst>
              </a:prstGeom>
              <a:gradFill rotWithShape="1">
                <a:gsLst>
                  <a:gs pos="0">
                    <a:srgbClr val="87A8D9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ko-KR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100" name="AutoShape 115"/>
              <p:cNvSpPr>
                <a:spLocks/>
              </p:cNvSpPr>
              <p:nvPr/>
            </p:nvSpPr>
            <p:spPr bwMode="auto">
              <a:xfrm rot="5400000" flipV="1">
                <a:off x="7100" y="-786"/>
                <a:ext cx="1107" cy="2880"/>
              </a:xfrm>
              <a:prstGeom prst="leftBracket">
                <a:avLst>
                  <a:gd name="adj" fmla="val 130081"/>
                </a:avLst>
              </a:prstGeom>
              <a:gradFill rotWithShape="1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ko-KR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  <p:sp>
            <p:nvSpPr>
              <p:cNvPr id="101" name="AutoShape 116"/>
              <p:cNvSpPr>
                <a:spLocks/>
              </p:cNvSpPr>
              <p:nvPr/>
            </p:nvSpPr>
            <p:spPr bwMode="auto">
              <a:xfrm rot="5400000" flipV="1">
                <a:off x="7098" y="-630"/>
                <a:ext cx="1112" cy="2608"/>
              </a:xfrm>
              <a:prstGeom prst="leftBracket">
                <a:avLst>
                  <a:gd name="adj" fmla="val 107733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ko-KR" altLang="ko-KR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79" name="Group 117"/>
            <p:cNvGrpSpPr>
              <a:grpSpLocks/>
            </p:cNvGrpSpPr>
            <p:nvPr/>
          </p:nvGrpSpPr>
          <p:grpSpPr bwMode="auto">
            <a:xfrm rot="5400000">
              <a:off x="5422106" y="3577421"/>
              <a:ext cx="4143375" cy="731838"/>
              <a:chOff x="860" y="1224"/>
              <a:chExt cx="2600" cy="408"/>
            </a:xfrm>
          </p:grpSpPr>
          <p:sp>
            <p:nvSpPr>
              <p:cNvPr id="95" name="Freeform 118"/>
              <p:cNvSpPr>
                <a:spLocks/>
              </p:cNvSpPr>
              <p:nvPr/>
            </p:nvSpPr>
            <p:spPr bwMode="auto">
              <a:xfrm>
                <a:off x="860" y="1424"/>
                <a:ext cx="944" cy="208"/>
              </a:xfrm>
              <a:custGeom>
                <a:avLst/>
                <a:gdLst>
                  <a:gd name="T0" fmla="*/ 764 w 944"/>
                  <a:gd name="T1" fmla="*/ 208 h 208"/>
                  <a:gd name="T2" fmla="*/ 944 w 944"/>
                  <a:gd name="T3" fmla="*/ 0 h 208"/>
                  <a:gd name="T4" fmla="*/ 0 w 944"/>
                  <a:gd name="T5" fmla="*/ 208 h 208"/>
                  <a:gd name="T6" fmla="*/ 764 w 944"/>
                  <a:gd name="T7" fmla="*/ 208 h 2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4"/>
                  <a:gd name="T13" fmla="*/ 0 h 208"/>
                  <a:gd name="T14" fmla="*/ 944 w 944"/>
                  <a:gd name="T15" fmla="*/ 208 h 2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4" h="208">
                    <a:moveTo>
                      <a:pt x="764" y="208"/>
                    </a:moveTo>
                    <a:lnTo>
                      <a:pt x="944" y="0"/>
                    </a:lnTo>
                    <a:lnTo>
                      <a:pt x="0" y="208"/>
                    </a:lnTo>
                    <a:lnTo>
                      <a:pt x="764" y="20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6" name="Freeform 119"/>
              <p:cNvSpPr>
                <a:spLocks/>
              </p:cNvSpPr>
              <p:nvPr/>
            </p:nvSpPr>
            <p:spPr bwMode="auto">
              <a:xfrm>
                <a:off x="2528" y="1420"/>
                <a:ext cx="932" cy="212"/>
              </a:xfrm>
              <a:custGeom>
                <a:avLst/>
                <a:gdLst>
                  <a:gd name="T0" fmla="*/ 180 w 932"/>
                  <a:gd name="T1" fmla="*/ 212 h 212"/>
                  <a:gd name="T2" fmla="*/ 0 w 932"/>
                  <a:gd name="T3" fmla="*/ 0 h 212"/>
                  <a:gd name="T4" fmla="*/ 932 w 932"/>
                  <a:gd name="T5" fmla="*/ 212 h 212"/>
                  <a:gd name="T6" fmla="*/ 180 w 932"/>
                  <a:gd name="T7" fmla="*/ 212 h 2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2"/>
                  <a:gd name="T13" fmla="*/ 0 h 212"/>
                  <a:gd name="T14" fmla="*/ 932 w 932"/>
                  <a:gd name="T15" fmla="*/ 212 h 2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2" h="212">
                    <a:moveTo>
                      <a:pt x="180" y="212"/>
                    </a:moveTo>
                    <a:lnTo>
                      <a:pt x="0" y="0"/>
                    </a:lnTo>
                    <a:lnTo>
                      <a:pt x="932" y="212"/>
                    </a:lnTo>
                    <a:lnTo>
                      <a:pt x="180" y="2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7" name="Freeform 120"/>
              <p:cNvSpPr>
                <a:spLocks/>
              </p:cNvSpPr>
              <p:nvPr/>
            </p:nvSpPr>
            <p:spPr bwMode="auto">
              <a:xfrm>
                <a:off x="1440" y="1224"/>
                <a:ext cx="1445" cy="408"/>
              </a:xfrm>
              <a:custGeom>
                <a:avLst/>
                <a:gdLst>
                  <a:gd name="T0" fmla="*/ 211 w 1445"/>
                  <a:gd name="T1" fmla="*/ 408 h 408"/>
                  <a:gd name="T2" fmla="*/ 388 w 1445"/>
                  <a:gd name="T3" fmla="*/ 184 h 408"/>
                  <a:gd name="T4" fmla="*/ 0 w 1445"/>
                  <a:gd name="T5" fmla="*/ 264 h 408"/>
                  <a:gd name="T6" fmla="*/ 725 w 1445"/>
                  <a:gd name="T7" fmla="*/ 0 h 408"/>
                  <a:gd name="T8" fmla="*/ 1445 w 1445"/>
                  <a:gd name="T9" fmla="*/ 264 h 408"/>
                  <a:gd name="T10" fmla="*/ 1061 w 1445"/>
                  <a:gd name="T11" fmla="*/ 182 h 408"/>
                  <a:gd name="T12" fmla="*/ 1245 w 1445"/>
                  <a:gd name="T13" fmla="*/ 408 h 408"/>
                  <a:gd name="T14" fmla="*/ 211 w 1445"/>
                  <a:gd name="T15" fmla="*/ 408 h 4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5"/>
                  <a:gd name="T25" fmla="*/ 0 h 408"/>
                  <a:gd name="T26" fmla="*/ 1445 w 1445"/>
                  <a:gd name="T27" fmla="*/ 408 h 4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5" h="408">
                    <a:moveTo>
                      <a:pt x="211" y="408"/>
                    </a:moveTo>
                    <a:lnTo>
                      <a:pt x="388" y="184"/>
                    </a:lnTo>
                    <a:lnTo>
                      <a:pt x="0" y="264"/>
                    </a:lnTo>
                    <a:lnTo>
                      <a:pt x="725" y="0"/>
                    </a:lnTo>
                    <a:lnTo>
                      <a:pt x="1445" y="264"/>
                    </a:lnTo>
                    <a:lnTo>
                      <a:pt x="1061" y="182"/>
                    </a:lnTo>
                    <a:lnTo>
                      <a:pt x="1245" y="408"/>
                    </a:lnTo>
                    <a:lnTo>
                      <a:pt x="211" y="40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B2B2B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>
                <a:outerShdw dist="25400" dir="16200000" algn="ctr" rotWithShape="0">
                  <a:schemeClr val="bg1"/>
                </a:outerShdw>
              </a:effectLst>
            </p:spPr>
            <p:txBody>
              <a:bodyPr rot="10800000" vert="eaVert"/>
              <a:lstStyle/>
              <a:p>
                <a:pPr>
                  <a:defRPr/>
                </a:pPr>
                <a:endParaRPr lang="ko-KR" altLang="en-US"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80" name="AutoShape 122"/>
            <p:cNvSpPr>
              <a:spLocks noChangeArrowheads="1"/>
            </p:cNvSpPr>
            <p:nvPr/>
          </p:nvSpPr>
          <p:spPr bwMode="auto">
            <a:xfrm rot="5400000">
              <a:off x="-328612" y="3540112"/>
              <a:ext cx="4522787" cy="7286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7 w 21600"/>
                <a:gd name="T13" fmla="*/ 3387 h 21600"/>
                <a:gd name="T14" fmla="*/ 18213 w 21600"/>
                <a:gd name="T15" fmla="*/ 18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174" y="21600"/>
                  </a:lnTo>
                  <a:lnTo>
                    <a:pt x="1842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1" name="AutoShape 139"/>
            <p:cNvSpPr>
              <a:spLocks noChangeArrowheads="1"/>
            </p:cNvSpPr>
            <p:nvPr/>
          </p:nvSpPr>
          <p:spPr bwMode="auto">
            <a:xfrm>
              <a:off x="3998913" y="1709725"/>
              <a:ext cx="3040062" cy="1028700"/>
            </a:xfrm>
            <a:prstGeom prst="roundRect">
              <a:avLst>
                <a:gd name="adj" fmla="val 0"/>
              </a:avLst>
            </a:pr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82" name="AutoShape 141"/>
            <p:cNvSpPr>
              <a:spLocks noChangeArrowheads="1"/>
            </p:cNvSpPr>
            <p:nvPr/>
          </p:nvSpPr>
          <p:spPr bwMode="auto">
            <a:xfrm>
              <a:off x="2354263" y="1708137"/>
              <a:ext cx="1408112" cy="1028700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83" name="Text Box 160"/>
            <p:cNvSpPr txBox="1">
              <a:spLocks noChangeArrowheads="1"/>
            </p:cNvSpPr>
            <p:nvPr/>
          </p:nvSpPr>
          <p:spPr bwMode="auto">
            <a:xfrm>
              <a:off x="2540000" y="1954200"/>
              <a:ext cx="107632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l" latinLnBrk="0">
                <a:lnSpc>
                  <a:spcPct val="110000"/>
                </a:lnSpc>
                <a:buSzPct val="80000"/>
              </a:pPr>
              <a:r>
                <a:rPr lang="ko-KR" altLang="en-US" sz="1400" b="1" dirty="0">
                  <a:solidFill>
                    <a:srgbClr val="0033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정보시스템의 </a:t>
              </a:r>
            </a:p>
            <a:p>
              <a:pPr algn="l" latinLnBrk="0">
                <a:lnSpc>
                  <a:spcPct val="110000"/>
                </a:lnSpc>
                <a:buSzPct val="80000"/>
              </a:pPr>
              <a:r>
                <a:rPr lang="ko-KR" altLang="en-US" sz="1400" b="1" dirty="0">
                  <a:solidFill>
                    <a:srgbClr val="0033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복잡도 증가</a:t>
              </a:r>
            </a:p>
          </p:txBody>
        </p:sp>
        <p:sp>
          <p:nvSpPr>
            <p:cNvPr id="84" name="Text Box 160"/>
            <p:cNvSpPr txBox="1">
              <a:spLocks noChangeArrowheads="1"/>
            </p:cNvSpPr>
            <p:nvPr/>
          </p:nvSpPr>
          <p:spPr bwMode="auto">
            <a:xfrm>
              <a:off x="2527300" y="4038587"/>
              <a:ext cx="1223963" cy="709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l" latinLnBrk="0">
                <a:lnSpc>
                  <a:spcPct val="110000"/>
                </a:lnSpc>
                <a:buSzPct val="80000"/>
              </a:pPr>
              <a:r>
                <a:rPr lang="ko-KR" altLang="en-US" sz="1400" b="1">
                  <a:solidFill>
                    <a:srgbClr val="0033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데이터 관리</a:t>
              </a:r>
              <a:r>
                <a:rPr lang="en-US" altLang="ko-KR" sz="1400" b="1">
                  <a:solidFill>
                    <a:srgbClr val="0033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/</a:t>
              </a:r>
              <a:r>
                <a:rPr lang="ko-KR" altLang="en-US" sz="1400" b="1">
                  <a:solidFill>
                    <a:srgbClr val="0033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통제 </a:t>
              </a:r>
            </a:p>
            <a:p>
              <a:pPr algn="l" latinLnBrk="0">
                <a:lnSpc>
                  <a:spcPct val="110000"/>
                </a:lnSpc>
                <a:buSzPct val="80000"/>
              </a:pPr>
              <a:r>
                <a:rPr lang="ko-KR" altLang="en-US" sz="1400" b="1">
                  <a:solidFill>
                    <a:srgbClr val="0033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부재</a:t>
              </a:r>
            </a:p>
          </p:txBody>
        </p:sp>
        <p:sp>
          <p:nvSpPr>
            <p:cNvPr id="85" name="Rectangle 157"/>
            <p:cNvSpPr>
              <a:spLocks noChangeArrowheads="1"/>
            </p:cNvSpPr>
            <p:nvPr/>
          </p:nvSpPr>
          <p:spPr bwMode="auto">
            <a:xfrm>
              <a:off x="4054475" y="1749412"/>
              <a:ext cx="2987675" cy="9525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 indent="-85725" algn="l" latinLnBrk="0">
                <a:lnSpc>
                  <a:spcPct val="80000"/>
                </a:lnSpc>
                <a:spcBef>
                  <a:spcPct val="30000"/>
                </a:spcBef>
                <a:buSzPct val="80000"/>
                <a:buFontTx/>
                <a:buChar char="•"/>
              </a:pPr>
              <a:r>
                <a:rPr lang="ko-KR" altLang="en-US" sz="120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비즈니스의 복잡성 증가에 따른 정보시스템의 복잡도 증가</a:t>
              </a:r>
            </a:p>
            <a:p>
              <a:pPr marL="85725" indent="-85725" algn="l" latinLnBrk="0">
                <a:lnSpc>
                  <a:spcPct val="80000"/>
                </a:lnSpc>
                <a:spcBef>
                  <a:spcPct val="30000"/>
                </a:spcBef>
                <a:buSzPct val="80000"/>
                <a:buFontTx/>
                <a:buChar char="•"/>
              </a:pPr>
              <a:r>
                <a:rPr lang="ko-KR" altLang="en-US" sz="120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데이터의 종류</a:t>
              </a:r>
              <a:r>
                <a:rPr lang="en-US" altLang="ko-KR" sz="120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, </a:t>
              </a:r>
              <a:r>
                <a:rPr lang="ko-KR" altLang="en-US" sz="120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용량 증가</a:t>
              </a:r>
            </a:p>
          </p:txBody>
        </p:sp>
        <p:sp>
          <p:nvSpPr>
            <p:cNvPr id="86" name="Rectangle 157"/>
            <p:cNvSpPr>
              <a:spLocks noChangeArrowheads="1"/>
            </p:cNvSpPr>
            <p:nvPr/>
          </p:nvSpPr>
          <p:spPr bwMode="auto">
            <a:xfrm>
              <a:off x="4040188" y="2860662"/>
              <a:ext cx="2987675" cy="9525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 indent="-85725" algn="l" latinLnBrk="0">
                <a:spcBef>
                  <a:spcPct val="30000"/>
                </a:spcBef>
                <a:buSzPct val="80000"/>
                <a:buFontTx/>
                <a:buChar char="•"/>
              </a:pP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데이터 베이스 중요성의 비해 부정확한 데이터에 대한 낮은 인식</a:t>
              </a:r>
            </a:p>
            <a:p>
              <a:pPr marL="85725" indent="-85725" algn="l" latinLnBrk="0">
                <a:spcBef>
                  <a:spcPct val="30000"/>
                </a:spcBef>
                <a:buSzPct val="80000"/>
                <a:buFontTx/>
                <a:buChar char="•"/>
              </a:pP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책임</a:t>
              </a:r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/</a:t>
              </a: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소지를 우려한 </a:t>
              </a:r>
              <a:r>
                <a:rPr lang="ko-KR" altLang="en-US" sz="1200" dirty="0" err="1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비이슈화</a:t>
              </a:r>
              <a:endParaRPr lang="ko-KR" altLang="en-US" sz="1200" dirty="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  <a:p>
              <a:pPr marL="85725" indent="-85725" algn="l" latinLnBrk="0">
                <a:spcBef>
                  <a:spcPct val="30000"/>
                </a:spcBef>
                <a:buSzPct val="80000"/>
                <a:buFontTx/>
                <a:buChar char="•"/>
              </a:pPr>
              <a:r>
                <a:rPr lang="ko-KR" altLang="en-US" sz="1200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데이터 품질 관리 비용의 인식 부족</a:t>
              </a:r>
            </a:p>
          </p:txBody>
        </p:sp>
        <p:sp>
          <p:nvSpPr>
            <p:cNvPr id="87" name="Rectangle 157"/>
            <p:cNvSpPr>
              <a:spLocks noChangeArrowheads="1"/>
            </p:cNvSpPr>
            <p:nvPr/>
          </p:nvSpPr>
          <p:spPr bwMode="auto">
            <a:xfrm>
              <a:off x="4032250" y="3987787"/>
              <a:ext cx="2987675" cy="9525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 indent="-85725" algn="l" latinLnBrk="0">
                <a:spcBef>
                  <a:spcPct val="30000"/>
                </a:spcBef>
                <a:buSzPct val="80000"/>
                <a:buFontTx/>
                <a:buChar char="•"/>
              </a:pPr>
              <a:r>
                <a:rPr lang="ko-KR" altLang="en-US" sz="120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데이터에 대한 관리 주체와 절차 부재로 인한 데이터의 식별과 검증 및 검증결과에 대한 처리 절차 부재</a:t>
              </a:r>
            </a:p>
          </p:txBody>
        </p:sp>
        <p:sp>
          <p:nvSpPr>
            <p:cNvPr id="88" name="Rectangle 157"/>
            <p:cNvSpPr>
              <a:spLocks noChangeArrowheads="1"/>
            </p:cNvSpPr>
            <p:nvPr/>
          </p:nvSpPr>
          <p:spPr bwMode="auto">
            <a:xfrm>
              <a:off x="4029075" y="5060937"/>
              <a:ext cx="2987675" cy="9525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85725" indent="-85725" algn="l" latinLnBrk="0">
                <a:spcBef>
                  <a:spcPct val="30000"/>
                </a:spcBef>
                <a:buSzPct val="80000"/>
                <a:buFontTx/>
                <a:buChar char="•"/>
              </a:pPr>
              <a:r>
                <a:rPr lang="ko-KR" altLang="en-US" sz="120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데이터 품질 전문가 부족</a:t>
              </a:r>
            </a:p>
            <a:p>
              <a:pPr marL="85725" indent="-85725" algn="l" latinLnBrk="0">
                <a:spcBef>
                  <a:spcPct val="30000"/>
                </a:spcBef>
                <a:buSzPct val="80000"/>
                <a:buFontTx/>
                <a:buChar char="•"/>
              </a:pPr>
              <a:r>
                <a:rPr lang="ko-KR" altLang="en-US" sz="120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각 기업</a:t>
              </a:r>
              <a:r>
                <a:rPr lang="en-US" altLang="ko-KR" sz="120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(</a:t>
              </a:r>
              <a:r>
                <a:rPr lang="ko-KR" altLang="en-US" sz="120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기관</a:t>
              </a:r>
              <a:r>
                <a:rPr lang="en-US" altLang="ko-KR" sz="120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)</a:t>
              </a:r>
              <a:r>
                <a:rPr lang="ko-KR" altLang="en-US" sz="120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에 적합한 데이터 품질 활동을 고려한 적용 기술 </a:t>
              </a:r>
              <a:r>
                <a:rPr lang="ko-KR" altLang="en-US" sz="1200" smtClean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부족</a:t>
              </a:r>
              <a:endPara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graphicFrame>
          <p:nvGraphicFramePr>
            <p:cNvPr id="89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4630746"/>
                </p:ext>
              </p:extLst>
            </p:nvPr>
          </p:nvGraphicFramePr>
          <p:xfrm>
            <a:off x="7810500" y="3105137"/>
            <a:ext cx="1412875" cy="144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5" name="Image" r:id="rId4" imgW="1207201" imgH="1207201" progId="">
                    <p:embed/>
                  </p:oleObj>
                </mc:Choice>
                <mc:Fallback>
                  <p:oleObj name="Image" r:id="rId4" imgW="1207201" imgH="120720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0500" y="3105137"/>
                          <a:ext cx="1412875" cy="144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Rectangle 64"/>
            <p:cNvSpPr>
              <a:spLocks noChangeArrowheads="1"/>
            </p:cNvSpPr>
            <p:nvPr/>
          </p:nvSpPr>
          <p:spPr bwMode="auto">
            <a:xfrm>
              <a:off x="7831138" y="3386125"/>
              <a:ext cx="1443037" cy="803275"/>
            </a:xfrm>
            <a:prstGeom prst="rect">
              <a:avLst/>
            </a:prstGeom>
            <a:noFill/>
            <a:ln w="12700" algn="ctr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latinLnBrk="0">
                <a:lnSpc>
                  <a:spcPct val="110000"/>
                </a:lnSpc>
                <a:spcBef>
                  <a:spcPct val="50000"/>
                </a:spcBef>
              </a:pPr>
              <a:r>
                <a:rPr kumimoji="0" lang="ko-KR" altLang="en-US" sz="14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체계적인 데이터품질관리 필요성 대두</a:t>
              </a:r>
            </a:p>
          </p:txBody>
        </p:sp>
        <p:sp>
          <p:nvSpPr>
            <p:cNvPr id="91" name="AutoShape 65"/>
            <p:cNvSpPr>
              <a:spLocks noChangeArrowheads="1"/>
            </p:cNvSpPr>
            <p:nvPr/>
          </p:nvSpPr>
          <p:spPr bwMode="auto">
            <a:xfrm>
              <a:off x="341313" y="3043225"/>
              <a:ext cx="1443037" cy="1430337"/>
            </a:xfrm>
            <a:prstGeom prst="flowChartSummingJunction">
              <a:avLst/>
            </a:prstGeom>
            <a:gradFill rotWithShape="0">
              <a:gsLst>
                <a:gs pos="0">
                  <a:srgbClr val="F2F6E7"/>
                </a:gs>
                <a:gs pos="100000">
                  <a:srgbClr val="D0DEA8"/>
                </a:gs>
              </a:gsLst>
              <a:path path="shape">
                <a:fillToRect l="50000" t="50000" r="50000" b="50000"/>
              </a:path>
            </a:gradFill>
            <a:ln w="0">
              <a:solidFill>
                <a:srgbClr val="AAC46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2" name="Text Box 66"/>
            <p:cNvSpPr txBox="1">
              <a:spLocks noChangeArrowheads="1"/>
            </p:cNvSpPr>
            <p:nvPr/>
          </p:nvSpPr>
          <p:spPr bwMode="auto">
            <a:xfrm>
              <a:off x="545693" y="3465500"/>
              <a:ext cx="1005702" cy="556179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latinLnBrk="0">
                <a:spcBef>
                  <a:spcPct val="50000"/>
                </a:spcBef>
              </a:pPr>
              <a:r>
                <a:rPr kumimoji="0"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데이터 품질</a:t>
              </a:r>
            </a:p>
            <a:p>
              <a:pPr algn="ctr" latinLnBrk="0">
                <a:spcBef>
                  <a:spcPct val="50000"/>
                </a:spcBef>
              </a:pPr>
              <a:r>
                <a:rPr kumimoji="0" lang="ko-KR" altLang="en-US" sz="12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문제점</a:t>
              </a:r>
            </a:p>
          </p:txBody>
        </p:sp>
        <p:sp>
          <p:nvSpPr>
            <p:cNvPr id="93" name="Text Box 160"/>
            <p:cNvSpPr txBox="1">
              <a:spLocks noChangeArrowheads="1"/>
            </p:cNvSpPr>
            <p:nvPr/>
          </p:nvSpPr>
          <p:spPr bwMode="auto">
            <a:xfrm>
              <a:off x="2527300" y="3067037"/>
              <a:ext cx="1273175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l" latinLnBrk="0">
                <a:lnSpc>
                  <a:spcPct val="110000"/>
                </a:lnSpc>
                <a:buSzPct val="80000"/>
              </a:pPr>
              <a:r>
                <a:rPr lang="ko-KR" altLang="en-US" sz="1400" b="1">
                  <a:solidFill>
                    <a:srgbClr val="0033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데이터 품질에 대한 인식 부족</a:t>
              </a:r>
            </a:p>
          </p:txBody>
        </p:sp>
        <p:sp>
          <p:nvSpPr>
            <p:cNvPr id="94" name="Text Box 160"/>
            <p:cNvSpPr txBox="1">
              <a:spLocks noChangeArrowheads="1"/>
            </p:cNvSpPr>
            <p:nvPr/>
          </p:nvSpPr>
          <p:spPr bwMode="auto">
            <a:xfrm>
              <a:off x="2527300" y="5326050"/>
              <a:ext cx="1223963" cy="47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l" latinLnBrk="0">
                <a:lnSpc>
                  <a:spcPct val="110000"/>
                </a:lnSpc>
                <a:buSzPct val="80000"/>
              </a:pPr>
              <a:r>
                <a:rPr lang="ko-KR" altLang="en-US" sz="1400" b="1">
                  <a:solidFill>
                    <a:srgbClr val="003366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itchFamily="34" charset="0"/>
                </a:rPr>
                <a:t>데이터 품질 관리 기술 부족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95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2" descr="지도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2075" y="2276475"/>
            <a:ext cx="71056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직사각형 7"/>
          <p:cNvSpPr>
            <a:spLocks noChangeArrowheads="1"/>
          </p:cNvSpPr>
          <p:nvPr/>
        </p:nvSpPr>
        <p:spPr bwMode="auto">
          <a:xfrm>
            <a:off x="3705225" y="1557338"/>
            <a:ext cx="4867275" cy="466725"/>
          </a:xfrm>
          <a:prstGeom prst="rect">
            <a:avLst/>
          </a:prstGeom>
          <a:solidFill>
            <a:srgbClr val="E5E9F2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  <a:latin typeface="Arial" charset="0"/>
              <a:ea typeface="HY울릉도M" pitchFamily="18" charset="-127"/>
            </a:endParaRPr>
          </a:p>
        </p:txBody>
      </p:sp>
      <p:sp>
        <p:nvSpPr>
          <p:cNvPr id="7172" name="직사각형 7"/>
          <p:cNvSpPr>
            <a:spLocks noChangeArrowheads="1"/>
          </p:cNvSpPr>
          <p:nvPr/>
        </p:nvSpPr>
        <p:spPr bwMode="auto">
          <a:xfrm>
            <a:off x="1314450" y="1557338"/>
            <a:ext cx="6086475" cy="466725"/>
          </a:xfrm>
          <a:prstGeom prst="rect">
            <a:avLst/>
          </a:prstGeom>
          <a:solidFill>
            <a:srgbClr val="6680B3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>
              <a:solidFill>
                <a:srgbClr val="000000"/>
              </a:solidFill>
              <a:latin typeface="Arial" charset="0"/>
              <a:ea typeface="HY울릉도M" pitchFamily="18" charset="-127"/>
            </a:endParaRPr>
          </a:p>
        </p:txBody>
      </p:sp>
      <p:sp>
        <p:nvSpPr>
          <p:cNvPr id="7173" name="Line 168"/>
          <p:cNvSpPr>
            <a:spLocks noChangeShapeType="1"/>
          </p:cNvSpPr>
          <p:nvPr/>
        </p:nvSpPr>
        <p:spPr bwMode="auto">
          <a:xfrm>
            <a:off x="1076325" y="1763713"/>
            <a:ext cx="3086100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4" name="Line 169"/>
          <p:cNvSpPr>
            <a:spLocks noChangeShapeType="1"/>
          </p:cNvSpPr>
          <p:nvPr/>
        </p:nvSpPr>
        <p:spPr bwMode="auto">
          <a:xfrm>
            <a:off x="1476375" y="1973263"/>
            <a:ext cx="0" cy="3032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5" name="Line 172"/>
          <p:cNvSpPr>
            <a:spLocks noChangeShapeType="1"/>
          </p:cNvSpPr>
          <p:nvPr/>
        </p:nvSpPr>
        <p:spPr bwMode="auto">
          <a:xfrm flipV="1">
            <a:off x="1076325" y="1717675"/>
            <a:ext cx="3124200" cy="46038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6" name="Line 173"/>
          <p:cNvSpPr>
            <a:spLocks noChangeShapeType="1"/>
          </p:cNvSpPr>
          <p:nvPr/>
        </p:nvSpPr>
        <p:spPr bwMode="auto">
          <a:xfrm>
            <a:off x="1476375" y="1973263"/>
            <a:ext cx="0" cy="303212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7" name="Text Box 5"/>
          <p:cNvSpPr txBox="1">
            <a:spLocks noChangeArrowheads="1"/>
          </p:cNvSpPr>
          <p:nvPr/>
        </p:nvSpPr>
        <p:spPr bwMode="auto">
          <a:xfrm>
            <a:off x="1616075" y="1408113"/>
            <a:ext cx="5784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무엇을 할 것인가</a:t>
            </a:r>
            <a:r>
              <a:rPr lang="en-US" altLang="ko-KR" sz="2400" b="1" dirty="0" smtClean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en-US" altLang="ko-KR" sz="24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8" name="그림 13" descr="컴퓨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700" y="3514725"/>
            <a:ext cx="30861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5"/>
          <p:cNvSpPr txBox="1">
            <a:spLocks noChangeArrowheads="1"/>
          </p:cNvSpPr>
          <p:nvPr/>
        </p:nvSpPr>
        <p:spPr bwMode="auto">
          <a:xfrm>
            <a:off x="1854200" y="2198688"/>
            <a:ext cx="5480050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2.1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표준관리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2.2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구조관리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2.3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데이터 품질관리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92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193675" y="234950"/>
            <a:ext cx="7423695" cy="40957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2.1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표준관리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- 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메타데이터란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  <a:cs typeface="맑은 고딕" pitchFamily="50" charset="-127"/>
              </a:rPr>
              <a:t>?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  <a:cs typeface="맑은 고딕" pitchFamily="50" charset="-127"/>
            </a:endParaRPr>
          </a:p>
        </p:txBody>
      </p:sp>
      <p:grpSp>
        <p:nvGrpSpPr>
          <p:cNvPr id="116" name="Group 766"/>
          <p:cNvGrpSpPr>
            <a:grpSpLocks/>
          </p:cNvGrpSpPr>
          <p:nvPr/>
        </p:nvGrpSpPr>
        <p:grpSpPr bwMode="auto">
          <a:xfrm>
            <a:off x="275793" y="1527465"/>
            <a:ext cx="9435915" cy="326512"/>
            <a:chOff x="221" y="1863"/>
            <a:chExt cx="3887" cy="158"/>
          </a:xfrm>
        </p:grpSpPr>
        <p:pic>
          <p:nvPicPr>
            <p:cNvPr id="117" name="Picture 728" descr="하이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931"/>
            <a:stretch>
              <a:fillRect/>
            </a:stretch>
          </p:blipFill>
          <p:spPr bwMode="auto">
            <a:xfrm>
              <a:off x="221" y="1863"/>
              <a:ext cx="1595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729" descr="하이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5"/>
            <a:stretch>
              <a:fillRect/>
            </a:stretch>
          </p:blipFill>
          <p:spPr bwMode="auto">
            <a:xfrm>
              <a:off x="1812" y="1863"/>
              <a:ext cx="229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Text Box 730"/>
            <p:cNvSpPr txBox="1">
              <a:spLocks noChangeArrowheads="1"/>
            </p:cNvSpPr>
            <p:nvPr/>
          </p:nvSpPr>
          <p:spPr bwMode="auto">
            <a:xfrm>
              <a:off x="476" y="1906"/>
              <a:ext cx="564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5997" tIns="0" rIns="89994" bIns="0"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latinLnBrk="1" hangingPunct="1"/>
              <a:r>
                <a:rPr lang="ko-KR" altLang="en-US" sz="14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메타 </a:t>
              </a:r>
              <a:r>
                <a:rPr lang="ko-KR" altLang="en-US" sz="1400" dirty="0" err="1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테이터란</a:t>
              </a:r>
              <a:r>
                <a:rPr lang="en-US" altLang="ko-KR" sz="1400" dirty="0" smtClean="0">
                  <a:solidFill>
                    <a:srgbClr val="0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?</a:t>
              </a:r>
              <a:endPara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20" name="Rectangle 33"/>
          <p:cNvSpPr>
            <a:spLocks noChangeArrowheads="1"/>
          </p:cNvSpPr>
          <p:nvPr/>
        </p:nvSpPr>
        <p:spPr bwMode="auto">
          <a:xfrm>
            <a:off x="275793" y="1864308"/>
            <a:ext cx="9435914" cy="438062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b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21" name="Rectangle 54"/>
          <p:cNvSpPr>
            <a:spLocks noChangeArrowheads="1"/>
          </p:cNvSpPr>
          <p:nvPr/>
        </p:nvSpPr>
        <p:spPr bwMode="auto">
          <a:xfrm>
            <a:off x="191315" y="784225"/>
            <a:ext cx="9298315" cy="583942"/>
          </a:xfrm>
          <a:prstGeom prst="rect">
            <a:avLst/>
          </a:prstGeom>
          <a:ex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데이터의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사용성과 관리 효율성을 향상시키기 위해 필요한 데이터에 관한 데이터를 메타데이터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(Metadata)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라 하며 이러한 메타데이터를 통합 관리 하는 시스템을 「메타데이터 관리 시스템」이라 합니다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25" name="Rectangle 549"/>
          <p:cNvSpPr>
            <a:spLocks noChangeArrowheads="1"/>
          </p:cNvSpPr>
          <p:nvPr/>
        </p:nvSpPr>
        <p:spPr bwMode="auto">
          <a:xfrm>
            <a:off x="1855788" y="2147023"/>
            <a:ext cx="7488237" cy="2243137"/>
          </a:xfrm>
          <a:prstGeom prst="rect">
            <a:avLst/>
          </a:prstGeom>
          <a:solidFill>
            <a:srgbClr val="CBD7F1"/>
          </a:solidFill>
          <a:ln w="9525" algn="ctr">
            <a:solidFill>
              <a:srgbClr val="000000"/>
            </a:solidFill>
            <a:miter lim="800000"/>
            <a:headEnd/>
            <a:tailEnd type="none" w="med" len="lg"/>
          </a:ln>
          <a:effectLst>
            <a:prstShdw prst="shdw17" dist="17961" dir="2700000">
              <a:srgbClr val="7A8191"/>
            </a:prstShdw>
          </a:effectLst>
        </p:spPr>
        <p:txBody>
          <a:bodyPr wrap="none" anchor="ctr"/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/>
            <a:endParaRPr lang="ko-KR" altLang="en-US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7" name="Rectangle 364"/>
          <p:cNvSpPr>
            <a:spLocks noChangeArrowheads="1"/>
          </p:cNvSpPr>
          <p:nvPr/>
        </p:nvSpPr>
        <p:spPr bwMode="auto">
          <a:xfrm>
            <a:off x="4664075" y="2004148"/>
            <a:ext cx="1570038" cy="290512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2000" tIns="0" rIns="72000" bIns="0" anchor="ctr"/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ko-KR" sz="1400" dirty="0" smtClean="0">
                <a:solidFill>
                  <a:srgbClr val="000099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Student Table</a:t>
            </a: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136" name="Group 70"/>
          <p:cNvGraphicFramePr>
            <a:graphicFrameLocks noGrp="1"/>
          </p:cNvGraphicFramePr>
          <p:nvPr>
            <p:extLst/>
          </p:nvPr>
        </p:nvGraphicFramePr>
        <p:xfrm>
          <a:off x="1928813" y="2559773"/>
          <a:ext cx="7219950" cy="1587501"/>
        </p:xfrm>
        <a:graphic>
          <a:graphicData uri="http://schemas.openxmlformats.org/drawingml/2006/table">
            <a:tbl>
              <a:tblPr/>
              <a:tblGrid>
                <a:gridCol w="896938"/>
                <a:gridCol w="1090612"/>
                <a:gridCol w="581025"/>
                <a:gridCol w="1889125"/>
                <a:gridCol w="1381125"/>
                <a:gridCol w="1381125"/>
              </a:tblGrid>
              <a:tr h="36353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STDT_NO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STDT_NAME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STDT_ADDRESS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TUITION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BIRTH_DATE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63525">
                <a:tc gridSpan="6"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908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4321888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홍길동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M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경기도 고양시 </a:t>
                      </a: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</a:t>
                      </a: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아파트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5,000,000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1994.05.02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1234567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이하늘</a:t>
                      </a:r>
                      <a:endParaRPr kumimoji="1" lang="ko-KR" alt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F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경기도 안양시 </a:t>
                      </a:r>
                      <a:r>
                        <a:rPr kumimoji="1" lang="ko-KR" altLang="en-US" sz="10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범계동</a:t>
                      </a: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3,000,000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1995.03.05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3456900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김한국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M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서울시 여의도동 도화동 </a:t>
                      </a:r>
                      <a:endParaRPr kumimoji="1" lang="en-US" altLang="ko-KR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1,000,000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1996.11.21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37" name="Rectangle 533"/>
          <p:cNvSpPr>
            <a:spLocks noChangeArrowheads="1"/>
          </p:cNvSpPr>
          <p:nvPr/>
        </p:nvSpPr>
        <p:spPr bwMode="auto">
          <a:xfrm>
            <a:off x="523875" y="2651848"/>
            <a:ext cx="1228725" cy="290512"/>
          </a:xfrm>
          <a:prstGeom prst="rect">
            <a:avLst/>
          </a:prstGeom>
          <a:solidFill>
            <a:srgbClr val="C0504D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buFont typeface="Wingdings" panose="05000000000000000000" pitchFamily="2" charset="2"/>
              <a:buNone/>
            </a:pPr>
            <a:r>
              <a:rPr lang="en-US" altLang="ko-KR" sz="1600">
                <a:solidFill>
                  <a:srgbClr val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Metadata</a:t>
            </a:r>
          </a:p>
        </p:txBody>
      </p:sp>
      <p:sp>
        <p:nvSpPr>
          <p:cNvPr id="138" name="직사각형 16"/>
          <p:cNvSpPr>
            <a:spLocks noChangeArrowheads="1"/>
          </p:cNvSpPr>
          <p:nvPr/>
        </p:nvSpPr>
        <p:spPr bwMode="auto">
          <a:xfrm>
            <a:off x="2024063" y="2540723"/>
            <a:ext cx="7013575" cy="433387"/>
          </a:xfrm>
          <a:prstGeom prst="rect">
            <a:avLst/>
          </a:prstGeom>
          <a:noFill/>
          <a:ln w="34925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/>
            <a:endParaRPr lang="ko-KR" altLang="en-US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39" name="직사각형 17"/>
          <p:cNvSpPr>
            <a:spLocks noChangeArrowheads="1"/>
          </p:cNvSpPr>
          <p:nvPr/>
        </p:nvSpPr>
        <p:spPr bwMode="auto">
          <a:xfrm>
            <a:off x="2024063" y="3063010"/>
            <a:ext cx="7013575" cy="1157288"/>
          </a:xfrm>
          <a:prstGeom prst="rect">
            <a:avLst/>
          </a:prstGeom>
          <a:noFill/>
          <a:ln w="34925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/>
            <a:endParaRPr lang="ko-KR" altLang="en-US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0" name="Rectangle 533"/>
          <p:cNvSpPr>
            <a:spLocks noChangeArrowheads="1"/>
          </p:cNvSpPr>
          <p:nvPr/>
        </p:nvSpPr>
        <p:spPr bwMode="auto">
          <a:xfrm>
            <a:off x="523875" y="3502748"/>
            <a:ext cx="1228725" cy="290512"/>
          </a:xfrm>
          <a:prstGeom prst="rect">
            <a:avLst/>
          </a:prstGeom>
          <a:solidFill>
            <a:srgbClr val="FFEFC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buFont typeface="Wingdings" panose="05000000000000000000" pitchFamily="2" charset="2"/>
              <a:buNone/>
            </a:pPr>
            <a:r>
              <a:rPr lang="en-US" altLang="ko-KR" sz="1600">
                <a:solidFill>
                  <a:srgbClr val="33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</a:t>
            </a:r>
          </a:p>
        </p:txBody>
      </p:sp>
      <p:sp>
        <p:nvSpPr>
          <p:cNvPr id="141" name="직사각형 21"/>
          <p:cNvSpPr>
            <a:spLocks noChangeArrowheads="1"/>
          </p:cNvSpPr>
          <p:nvPr/>
        </p:nvSpPr>
        <p:spPr bwMode="auto">
          <a:xfrm>
            <a:off x="2047875" y="3205885"/>
            <a:ext cx="2508250" cy="846138"/>
          </a:xfrm>
          <a:prstGeom prst="rect">
            <a:avLst/>
          </a:prstGeom>
          <a:noFill/>
          <a:ln w="38100" algn="ctr">
            <a:solidFill>
              <a:srgbClr val="FFC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/>
            <a:endParaRPr lang="ko-KR" altLang="en-US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2" name="Rectangle 533"/>
          <p:cNvSpPr>
            <a:spLocks noChangeArrowheads="1"/>
          </p:cNvSpPr>
          <p:nvPr/>
        </p:nvSpPr>
        <p:spPr bwMode="auto">
          <a:xfrm>
            <a:off x="2819400" y="4717185"/>
            <a:ext cx="1481138" cy="290513"/>
          </a:xfrm>
          <a:prstGeom prst="rect">
            <a:avLst/>
          </a:prstGeom>
          <a:solidFill>
            <a:srgbClr val="FFEFC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buFont typeface="Wingdings" panose="05000000000000000000" pitchFamily="2" charset="2"/>
              <a:buNone/>
            </a:pPr>
            <a:r>
              <a:rPr lang="en-US" altLang="ko-KR" sz="1600">
                <a:solidFill>
                  <a:srgbClr val="33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Master Data</a:t>
            </a:r>
          </a:p>
        </p:txBody>
      </p:sp>
      <p:sp>
        <p:nvSpPr>
          <p:cNvPr id="143" name="직사각형 26"/>
          <p:cNvSpPr>
            <a:spLocks noChangeArrowheads="1"/>
          </p:cNvSpPr>
          <p:nvPr/>
        </p:nvSpPr>
        <p:spPr bwMode="auto">
          <a:xfrm>
            <a:off x="3952875" y="3112223"/>
            <a:ext cx="441325" cy="1120775"/>
          </a:xfrm>
          <a:prstGeom prst="rect">
            <a:avLst/>
          </a:prstGeom>
          <a:noFill/>
          <a:ln w="38100" algn="ctr">
            <a:solidFill>
              <a:srgbClr val="00B05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/>
            <a:endParaRPr lang="ko-KR" altLang="en-US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4" name="Rectangle 533"/>
          <p:cNvSpPr>
            <a:spLocks noChangeArrowheads="1"/>
          </p:cNvSpPr>
          <p:nvPr/>
        </p:nvSpPr>
        <p:spPr bwMode="auto">
          <a:xfrm>
            <a:off x="6738938" y="4660035"/>
            <a:ext cx="1490662" cy="290513"/>
          </a:xfrm>
          <a:prstGeom prst="rect">
            <a:avLst/>
          </a:prstGeom>
          <a:solidFill>
            <a:srgbClr val="FFEFC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algn="ctr" eaLnBrk="1" latinLnBrk="1" hangingPunct="1">
              <a:buFont typeface="Wingdings" panose="05000000000000000000" pitchFamily="2" charset="2"/>
              <a:buNone/>
            </a:pPr>
            <a:r>
              <a:rPr lang="en-US" altLang="ko-KR" sz="1600">
                <a:solidFill>
                  <a:srgbClr val="33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Code</a:t>
            </a:r>
          </a:p>
        </p:txBody>
      </p:sp>
      <p:sp>
        <p:nvSpPr>
          <p:cNvPr id="145" name="직사각형 36"/>
          <p:cNvSpPr>
            <a:spLocks noChangeArrowheads="1"/>
          </p:cNvSpPr>
          <p:nvPr/>
        </p:nvSpPr>
        <p:spPr bwMode="auto">
          <a:xfrm>
            <a:off x="452438" y="3861523"/>
            <a:ext cx="1428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eaLnBrk="1" latinLnBrk="1" hangingPunct="1"/>
            <a:r>
              <a:rPr lang="ko-KR" altLang="en-US" sz="1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업무 수행과 관련된 모든 데이터</a:t>
            </a:r>
            <a:endParaRPr lang="en-US" altLang="ko-KR" sz="1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latinLnBrk="1" hangingPunct="1"/>
            <a:r>
              <a:rPr lang="ko-KR" altLang="en-US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예</a:t>
            </a: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) </a:t>
            </a:r>
            <a:r>
              <a:rPr lang="ko-KR" altLang="en-US" sz="1100" dirty="0" smtClean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학생번호</a:t>
            </a: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,</a:t>
            </a:r>
            <a:b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</a:b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     </a:t>
            </a:r>
            <a:r>
              <a:rPr lang="ko-KR" altLang="en-US" sz="1100" dirty="0" err="1" smtClean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학생명</a:t>
            </a:r>
            <a:r>
              <a:rPr lang="en-US" altLang="ko-KR" sz="1100" dirty="0" smtClean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, </a:t>
            </a: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/>
            </a:r>
            <a:b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</a:b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     </a:t>
            </a:r>
            <a:r>
              <a:rPr lang="ko-KR" altLang="en-US" sz="1100" dirty="0" smtClean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학생성별</a:t>
            </a:r>
            <a:r>
              <a:rPr lang="en-US" altLang="ko-KR" sz="1100" dirty="0" smtClean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, </a:t>
            </a: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/>
            </a:r>
            <a:b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</a:b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     </a:t>
            </a:r>
            <a:r>
              <a:rPr lang="ko-KR" altLang="en-US" sz="1100" dirty="0" err="1" smtClean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학생주소등</a:t>
            </a:r>
            <a:endParaRPr lang="ko-KR" altLang="en-US" sz="1100" dirty="0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6" name="직사각형 29"/>
          <p:cNvSpPr>
            <a:spLocks noChangeArrowheads="1"/>
          </p:cNvSpPr>
          <p:nvPr/>
        </p:nvSpPr>
        <p:spPr bwMode="auto">
          <a:xfrm>
            <a:off x="595313" y="2335935"/>
            <a:ext cx="1322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eaLnBrk="1" latinLnBrk="1" hangingPunct="1"/>
            <a:r>
              <a:rPr lang="ko-KR" altLang="en-US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데이터의 구조</a:t>
            </a:r>
          </a:p>
        </p:txBody>
      </p:sp>
      <p:sp>
        <p:nvSpPr>
          <p:cNvPr id="147" name="직사각형 38"/>
          <p:cNvSpPr>
            <a:spLocks noChangeArrowheads="1"/>
          </p:cNvSpPr>
          <p:nvPr/>
        </p:nvSpPr>
        <p:spPr bwMode="auto">
          <a:xfrm>
            <a:off x="381000" y="5147398"/>
            <a:ext cx="55133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eaLnBrk="1" latinLnBrk="1" hangingPunct="1"/>
            <a:r>
              <a:rPr lang="ko-KR" altLang="en-US" sz="1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자주 동일한 의미로</a:t>
            </a:r>
            <a:r>
              <a:rPr lang="en-US" altLang="ko-KR" sz="1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,</a:t>
            </a:r>
            <a:r>
              <a:rPr lang="ko-KR" altLang="en-US" sz="1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시간의 흐름에 따라 변하지 않는 업무 수행을 위한 기반 데이터</a:t>
            </a:r>
            <a:endParaRPr lang="en-US" altLang="ko-KR" sz="1100" dirty="0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</a:endParaRPr>
          </a:p>
          <a:p>
            <a:pPr eaLnBrk="1" latinLnBrk="1" hangingPunct="1"/>
            <a:r>
              <a:rPr lang="ko-KR" altLang="en-US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예</a:t>
            </a: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) </a:t>
            </a:r>
            <a:r>
              <a:rPr lang="ko-KR" altLang="en-US" sz="1100" dirty="0" smtClean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학생 마스터 </a:t>
            </a: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: </a:t>
            </a:r>
            <a:r>
              <a:rPr lang="ko-KR" altLang="en-US" sz="1100" dirty="0" smtClean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학번</a:t>
            </a:r>
            <a:r>
              <a:rPr lang="en-US" altLang="ko-KR" sz="1100" dirty="0" smtClean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, </a:t>
            </a:r>
            <a:r>
              <a:rPr lang="ko-KR" altLang="en-US" sz="1100" dirty="0" err="1" smtClean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학생명</a:t>
            </a: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성별</a:t>
            </a: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생년월일 등</a:t>
            </a: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/>
            </a:r>
            <a:b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</a:b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      </a:t>
            </a:r>
            <a:r>
              <a:rPr lang="ko-KR" altLang="en-US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조직 마스터 </a:t>
            </a: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: </a:t>
            </a:r>
            <a:r>
              <a:rPr lang="ko-KR" altLang="en-US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조직코드</a:t>
            </a: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, </a:t>
            </a:r>
            <a:r>
              <a:rPr lang="ko-KR" altLang="en-US" sz="1100" dirty="0" err="1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조직명</a:t>
            </a: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상위조직코드 등</a:t>
            </a:r>
          </a:p>
        </p:txBody>
      </p:sp>
      <p:sp>
        <p:nvSpPr>
          <p:cNvPr id="148" name="직사각형 39"/>
          <p:cNvSpPr>
            <a:spLocks noChangeArrowheads="1"/>
          </p:cNvSpPr>
          <p:nvPr/>
        </p:nvSpPr>
        <p:spPr bwMode="auto">
          <a:xfrm>
            <a:off x="5857875" y="4991823"/>
            <a:ext cx="33258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Optima" pitchFamily="2" charset="2"/>
                <a:ea typeface="가는각진제목체" pitchFamily="18" charset="-127"/>
              </a:defRPr>
            </a:lvl9pPr>
          </a:lstStyle>
          <a:p>
            <a:pPr eaLnBrk="1" latinLnBrk="1" hangingPunct="1"/>
            <a:r>
              <a:rPr lang="ko-KR" altLang="en-US" sz="1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전체 업무프로세스에서 사용되는 코드 성 데이터</a:t>
            </a:r>
            <a:r>
              <a:rPr lang="en-US" altLang="ko-KR" sz="1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/>
            </a:r>
            <a:br>
              <a:rPr lang="en-US" altLang="ko-KR" sz="1100" dirty="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</a:br>
            <a:r>
              <a:rPr lang="ko-KR" altLang="en-US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예</a:t>
            </a: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) </a:t>
            </a:r>
            <a:r>
              <a:rPr lang="ko-KR" altLang="en-US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장비구분</a:t>
            </a: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성별코드</a:t>
            </a:r>
            <a:r>
              <a:rPr lang="en-US" altLang="ko-KR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, </a:t>
            </a:r>
            <a:r>
              <a:rPr lang="ko-KR" altLang="en-US" sz="1100" dirty="0">
                <a:solidFill>
                  <a:srgbClr val="606060"/>
                </a:solidFill>
                <a:latin typeface="Arial" panose="020B0604020202020204" pitchFamily="34" charset="0"/>
                <a:ea typeface="맑은 고딕" panose="020B0503020000020004" pitchFamily="50" charset="-127"/>
              </a:rPr>
              <a:t>직위코드 등</a:t>
            </a:r>
          </a:p>
        </p:txBody>
      </p:sp>
      <p:cxnSp>
        <p:nvCxnSpPr>
          <p:cNvPr id="149" name="Shape 33"/>
          <p:cNvCxnSpPr>
            <a:cxnSpLocks noChangeShapeType="1"/>
            <a:stCxn id="138" idx="1"/>
            <a:endCxn id="137" idx="2"/>
          </p:cNvCxnSpPr>
          <p:nvPr/>
        </p:nvCxnSpPr>
        <p:spPr bwMode="auto">
          <a:xfrm rot="10800000" flipV="1">
            <a:off x="1138238" y="2758210"/>
            <a:ext cx="876300" cy="196850"/>
          </a:xfrm>
          <a:prstGeom prst="curvedConnector4">
            <a:avLst>
              <a:gd name="adj1" fmla="val 14310"/>
              <a:gd name="adj2" fmla="val 208870"/>
            </a:avLst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0" name="Shape 34"/>
          <p:cNvCxnSpPr>
            <a:cxnSpLocks noChangeShapeType="1"/>
            <a:stCxn id="139" idx="1"/>
            <a:endCxn id="140" idx="0"/>
          </p:cNvCxnSpPr>
          <p:nvPr/>
        </p:nvCxnSpPr>
        <p:spPr bwMode="auto">
          <a:xfrm rot="10800000">
            <a:off x="1138238" y="3490048"/>
            <a:ext cx="876300" cy="152400"/>
          </a:xfrm>
          <a:prstGeom prst="curvedConnector4">
            <a:avLst>
              <a:gd name="adj1" fmla="val 14310"/>
              <a:gd name="adj2" fmla="val 241667"/>
            </a:avLst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Shape 37"/>
          <p:cNvCxnSpPr>
            <a:cxnSpLocks noChangeShapeType="1"/>
            <a:stCxn id="141" idx="2"/>
            <a:endCxn id="142" idx="0"/>
          </p:cNvCxnSpPr>
          <p:nvPr/>
        </p:nvCxnSpPr>
        <p:spPr bwMode="auto">
          <a:xfrm rot="16200000" flipH="1">
            <a:off x="3109913" y="4253635"/>
            <a:ext cx="642937" cy="258763"/>
          </a:xfrm>
          <a:prstGeom prst="curvedConnector3">
            <a:avLst>
              <a:gd name="adj1" fmla="val 50125"/>
            </a:avLst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2" name="Shape 37"/>
          <p:cNvCxnSpPr>
            <a:cxnSpLocks noChangeShapeType="1"/>
            <a:stCxn id="143" idx="2"/>
            <a:endCxn id="144" idx="0"/>
          </p:cNvCxnSpPr>
          <p:nvPr/>
        </p:nvCxnSpPr>
        <p:spPr bwMode="auto">
          <a:xfrm rot="16200000" flipH="1">
            <a:off x="5614988" y="2791548"/>
            <a:ext cx="427037" cy="3309937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4376920" y="0"/>
            <a:ext cx="5527493" cy="6572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144000"/>
          <a:lstStyle/>
          <a:p>
            <a:pPr marL="285750" indent="-285750" algn="r">
              <a:defRPr/>
            </a:pPr>
            <a:r>
              <a:rPr lang="en-US" altLang="ko-KR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2.  </a:t>
            </a:r>
            <a:r>
              <a:rPr lang="ko-KR" altLang="en-US" sz="1300" b="1" kern="0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무엇을 </a:t>
            </a:r>
            <a:r>
              <a:rPr lang="ko-KR" altLang="en-US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할 것인가</a:t>
            </a:r>
            <a:r>
              <a:rPr lang="en-US" altLang="ko-KR" sz="1300" b="1" kern="0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HY울릉도M" pitchFamily="18" charset="-127"/>
              </a:rPr>
              <a:t>?</a:t>
            </a:r>
            <a:endParaRPr lang="en-US" altLang="ko-KR" sz="1300" b="1" kern="0" spc="-150" dirty="0">
              <a:solidFill>
                <a:schemeClr val="tx1">
                  <a:lumMod val="50000"/>
                  <a:lumOff val="50000"/>
                </a:schemeClr>
              </a:solidFill>
              <a:latin typeface="맑은 고딕" pitchFamily="50" charset="-127"/>
              <a:ea typeface="맑은 고딕" pitchFamily="50" charset="-127"/>
              <a:cs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20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Form_WISE_2002-11">
  <a:themeElements>
    <a:clrScheme name="SlideForm_WISE_2002-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Form_WISE_2002-11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2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>
    <a:extraClrScheme>
      <a:clrScheme name="SlideForm_WISE_2002-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Form_WISE_2002-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Form_WISE_2002-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Form_WISE_2002-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Form_WISE_2002-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Form_WISE_2002-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Form_WISE_2002-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Form_WISE_2002-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Form_WISE_2002-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Form_WISE_2002-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Form_WISE_2002-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Form_WISE_2002-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54406</TotalTime>
  <Words>3986</Words>
  <Application>Microsoft Office PowerPoint</Application>
  <PresentationFormat>A4 용지(210x297mm)</PresentationFormat>
  <Paragraphs>1112</Paragraphs>
  <Slides>32</Slides>
  <Notes>31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7" baseType="lpstr">
      <vt:lpstr>Arial Unicode MS</vt:lpstr>
      <vt:lpstr>HY울릉도M</vt:lpstr>
      <vt:lpstr>Monotype Sorts</vt:lpstr>
      <vt:lpstr>Optima</vt:lpstr>
      <vt:lpstr>가는각진제목체</vt:lpstr>
      <vt:lpstr>굴림</vt:lpstr>
      <vt:lpstr>돋움</vt:lpstr>
      <vt:lpstr>맑은 고딕</vt:lpstr>
      <vt:lpstr>윤고딕130</vt:lpstr>
      <vt:lpstr>Arial</vt:lpstr>
      <vt:lpstr>Times New Roman</vt:lpstr>
      <vt:lpstr>Wingdings</vt:lpstr>
      <vt:lpstr>Wingdings 2</vt:lpstr>
      <vt:lpstr>SlideForm_WISE_2002-11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위세아이텍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위세아이텍_iOLAP_2002-09</dc:title>
  <dc:creator>위세아이텍</dc:creator>
  <cp:lastModifiedBy>User</cp:lastModifiedBy>
  <cp:revision>2696</cp:revision>
  <dcterms:created xsi:type="dcterms:W3CDTF">2002-06-19T01:46:09Z</dcterms:created>
  <dcterms:modified xsi:type="dcterms:W3CDTF">2016-11-06T23:24:30Z</dcterms:modified>
</cp:coreProperties>
</file>